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 autoCompressPictures="0">
  <p:sldMasterIdLst>
    <p:sldMasterId id="2147483648" r:id="rId5"/>
  </p:sldMasterIdLst>
  <p:sldIdLst>
    <p:sldId id="256" r:id="rId6"/>
    <p:sldId id="261" r:id="rId7"/>
    <p:sldId id="260" r:id="rId8"/>
    <p:sldId id="259" r:id="rId9"/>
    <p:sldId id="258" r:id="rId10"/>
    <p:sldId id="262" r:id="rId11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1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 autoAdjust="0"/>
    <p:restoredTop sz="94660"/>
  </p:normalViewPr>
  <p:slideViewPr>
    <p:cSldViewPr>
      <p:cViewPr varScale="1">
        <p:scale>
          <a:sx n="128" d="100"/>
          <a:sy n="128" d="100"/>
        </p:scale>
        <p:origin x="1704" y="176"/>
      </p:cViewPr>
      <p:guideLst>
        <p:guide orient="horz" pos="261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5F886EC-9659-ED56-D830-2E1714164D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01D18DE-088C-3092-420D-CAAE8AFF5B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F8A3A25-4F7A-2F92-5D34-E7C5955CA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E597E78-A0E5-D58A-0BA9-6CB3A9DD1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7BCE689-DCB2-252D-E394-41B50DAFF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6AA21C-9CE6-D14B-972C-F1609225F434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2532412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764614-A0C5-B00D-0C51-381EDACF0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759C2A2-FA47-BB0A-E648-3E1CE2113A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B035F97-F18E-D406-1AA0-598203AA9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040F583-2D18-B859-BFC1-CA0E45A75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F97C6BA-CB5F-C282-9EAA-49DE3B1FD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E80A55-684D-1647-9B6D-3F639C6A86B0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4050155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BCC0FEE0-E010-2075-38E6-75CC62987D2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D905A50-E13D-59A4-7698-22844355E7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4124226-2BCA-D60A-62E0-14A42F890D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6C23BA6-E2BB-8B81-A6FC-848BA2E75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F1B8BE0-E80F-7D34-F6BF-04C8B35CA7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27DD5F-F533-DA41-A567-077355BF0082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2107009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20D832-F3FF-7E97-CFA7-A4CB7C7EC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C247EDD-F293-5072-860E-4CC1144318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8269B76-5B63-8F51-D752-D2BE303F1A4E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764D4CA4-69D6-6643-99DF-C05DC856D572}"/>
              </a:ext>
            </a:extLst>
          </p:cNvPr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6" name="Marcador de fecha 5">
            <a:extLst>
              <a:ext uri="{FF2B5EF4-FFF2-40B4-BE49-F238E27FC236}">
                <a16:creationId xmlns:a16="http://schemas.microsoft.com/office/drawing/2014/main" id="{ED0147D6-201E-6B8D-2B13-C077783D6F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" altLang="es-MX"/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F0B2DE88-91B9-E453-7A2F-22F97AAFAA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 altLang="es-MX"/>
          </a:p>
        </p:txBody>
      </p:sp>
      <p:sp>
        <p:nvSpPr>
          <p:cNvPr id="8" name="Marcador de número de diapositiva 7">
            <a:extLst>
              <a:ext uri="{FF2B5EF4-FFF2-40B4-BE49-F238E27FC236}">
                <a16:creationId xmlns:a16="http://schemas.microsoft.com/office/drawing/2014/main" id="{C10567E0-6C8B-2C5B-2D3B-3B29EB6D0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08D0820-1E63-394C-BA9C-928512FD88EE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13800130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99FA18-2A1D-1531-2A33-B768B1FEF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1D9618F-AC5E-1D4A-E2E3-EAFF1F9582B5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F19BD6B-6465-8A3C-2765-049B25538611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2E4FF564-2436-DDAD-B3DA-5DD92429731D}"/>
              </a:ext>
            </a:extLst>
          </p:cNvPr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6" name="Marcador de fecha 5">
            <a:extLst>
              <a:ext uri="{FF2B5EF4-FFF2-40B4-BE49-F238E27FC236}">
                <a16:creationId xmlns:a16="http://schemas.microsoft.com/office/drawing/2014/main" id="{04E4B29E-3DF8-88C9-AFBE-D7FD06BE5AB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" altLang="es-MX"/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94080851-C6F5-E01E-1A72-4FDD721B5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 altLang="es-MX"/>
          </a:p>
        </p:txBody>
      </p:sp>
      <p:sp>
        <p:nvSpPr>
          <p:cNvPr id="8" name="Marcador de número de diapositiva 7">
            <a:extLst>
              <a:ext uri="{FF2B5EF4-FFF2-40B4-BE49-F238E27FC236}">
                <a16:creationId xmlns:a16="http://schemas.microsoft.com/office/drawing/2014/main" id="{F37D8A3E-B277-F95E-2605-3A4A88EE8F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25AC3D9-68FC-2148-9CCB-A2E31EF49A73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5981251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ítulo, imágenes prediseñadas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254758-DD1B-0BBF-90C6-3039F92981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imágenes en línea 2">
            <a:extLst>
              <a:ext uri="{FF2B5EF4-FFF2-40B4-BE49-F238E27FC236}">
                <a16:creationId xmlns:a16="http://schemas.microsoft.com/office/drawing/2014/main" id="{E24CF27E-5F92-4638-912D-02310C8804D1}"/>
              </a:ext>
            </a:extLst>
          </p:cNvPr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7338849-04A1-A3B7-DAD8-C12994C2B3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7D3C3E1-B2B0-4B57-7830-9E8A67BBE6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" alt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AF50B8B-BC55-30CC-4D34-8644B6526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 alt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6F78F0F-8F38-3A67-BBB9-91E2C3058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80A7C02-B245-B749-99F7-B1D74817EC4C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199696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189CBA9-3A03-7E86-2474-52ADBAB391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BFB9D42-5559-74B7-C30B-8B8DAAC2D0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25B1BD7-3CEC-7DBE-AD85-AC32C39920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03FB747-97DC-8C5F-56C6-FB7F5F81E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24BD4EC-9715-CBEC-1B69-79973E595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A86B9F-C6D6-484E-84C2-02BB699C66D5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4056491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F3AE950-84EE-D026-BBBB-D5A2FC772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FB029A8-2328-53CA-ADF0-6E22833384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39D6C07-51AE-0520-BB63-829CFEDE92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139C212-14CE-5A11-E7F3-B8F8D4F41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BD43C0D-B6A5-AC01-65B2-96A9E37E6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B3196-5F59-2944-B936-00503549B609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4072880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AB28127-D5BA-63F2-9E96-8CA05D8503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0DFDC77-511D-82A9-B580-578BACDBF9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639E16F-62C8-809F-13A4-F4F1819C9D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D4EE60E-62D1-DE03-C468-97BBD8BC8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786AE62-C137-8EF8-1825-0A1D41EED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888039F-6A21-80CB-AC9F-F2D79A910B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A63A10-8A99-324A-ADBA-E4E2C4A0C4F5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14614859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5AECA5-6806-0C3F-7CBE-2D396E359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2A57155-DFDF-D544-9139-44E88B8B88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056F3BE-6273-6F00-40EB-253E96A58F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EFA45FA3-E232-BA2F-29D7-6A2558FCAC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3F61CE62-0C0E-E35C-7BEF-4A11D5DA36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BEBBD3B2-2A55-14E8-5151-1BEF17709A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4F10454A-D76E-C5D5-9690-AD5FC1DB9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77EB76A2-DEBD-5E96-EF69-ACF9E7B2E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94723C-9381-3C49-AEB2-859FF8F70891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041336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DC7E57-74D7-9369-5BB9-7D78B765A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FCCA592-93AF-E5EE-69F4-4963AE9572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0F16356-E939-0040-9D6C-A8C7A739F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6E6CB87-0756-D6D6-E900-ADF2480B0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21E529-2AED-7040-ADD0-BDF5ECFD4934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806260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9C28C706-A352-20A8-F1AA-DCB0C83E6F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5ADB0590-ECFE-FDA8-AE7F-749EDAE34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0FA17DB-8141-8A07-3E41-257DBFDEA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E8D47F-0897-BF40-988B-59C1814A1086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596073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7E7CC15-18DE-8B6A-C343-78D63D60F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2FFA230-B333-B5FC-840F-BE5A6A24AC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4FAE2C4-150D-BA91-8DB7-78EA5D392C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309EBD0-185F-4006-648A-76750B8E05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D688D3F-6D6A-C790-1B34-2A86548F4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15DD215-2937-CE8A-8B74-05F9EC008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AA31B2-033D-A74A-9F8A-26F09AA5B025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411318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BD7FA7-6C22-F750-2B0E-44CCAED85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ED63E3DE-E788-1D90-2CB7-06119DD064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CAA6C56-C569-DA4D-5AC3-033CF50072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9126FAC-5467-60A9-99B8-40472892C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38C7B76-CACF-FBB6-21C3-DA8DFAD2E6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5C7AB3A-8A04-62E0-781F-29C7D9BD3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679A52-66E5-5C46-9253-2235F4AD0305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670617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7D84155C-F77C-0BD5-57FE-93C395C9310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/>
              <a:t>Haga clic para modificar el estilo de título del patrón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EA3BC621-A8FC-3923-6C59-47A969B4403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/>
              <a:t>Haga clic para modificar el estilo de texto del patrón</a:t>
            </a:r>
          </a:p>
          <a:p>
            <a:pPr lvl="1"/>
            <a:r>
              <a:rPr lang="es-ES" altLang="es-MX"/>
              <a:t>Segundo nivel</a:t>
            </a:r>
          </a:p>
          <a:p>
            <a:pPr lvl="2"/>
            <a:r>
              <a:rPr lang="es-ES" altLang="es-MX"/>
              <a:t>Tercer nivel</a:t>
            </a:r>
          </a:p>
          <a:p>
            <a:pPr lvl="3"/>
            <a:r>
              <a:rPr lang="es-ES" altLang="es-MX"/>
              <a:t>Cuarto nivel</a:t>
            </a:r>
          </a:p>
          <a:p>
            <a:pPr lvl="4"/>
            <a:r>
              <a:rPr lang="es-ES" altLang="es-MX"/>
              <a:t>Quinto nivel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BEE0B2F6-0017-FC12-FC0F-FFDB96427BBB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 altLang="es-MX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6982ACA4-14E1-4524-15E8-F58113F81A2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 altLang="es-MX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D6EE9311-EC3B-C722-00FA-398714F580D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B2B85B8-4B0E-4948-8B51-CA415A405B3A}" type="slidenum">
              <a:rPr lang="es-ES" altLang="es-MX"/>
              <a:pPr/>
              <a:t>‹Nº›</a:t>
            </a:fld>
            <a:endParaRPr lang="es-ES" alt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C2693F6A-2C0C-A7D4-B16D-5A2F5F2F816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47750" y="1876425"/>
            <a:ext cx="7048500" cy="2241550"/>
          </a:xfrm>
        </p:spPr>
        <p:txBody>
          <a:bodyPr/>
          <a:lstStyle/>
          <a:p>
            <a:r>
              <a:rPr lang="es-MX" altLang="es-MX" sz="3200" b="1">
                <a:solidFill>
                  <a:schemeClr val="tx1"/>
                </a:solidFill>
                <a:latin typeface="Verdana" panose="020B0604030504040204" pitchFamily="34" charset="0"/>
              </a:rPr>
              <a:t>Departamento de Educación Ambiental</a:t>
            </a:r>
            <a:br>
              <a:rPr lang="es-MX" altLang="es-MX" sz="3200" b="1">
                <a:solidFill>
                  <a:schemeClr val="tx1"/>
                </a:solidFill>
                <a:latin typeface="Verdana" panose="020B0604030504040204" pitchFamily="34" charset="0"/>
              </a:rPr>
            </a:br>
            <a:r>
              <a:rPr lang="es-MX" altLang="es-MX" sz="3200" b="1">
                <a:solidFill>
                  <a:schemeClr val="tx1"/>
                </a:solidFill>
                <a:latin typeface="Verdana" panose="020B0604030504040204" pitchFamily="34" charset="0"/>
              </a:rPr>
              <a:t> </a:t>
            </a:r>
            <a:br>
              <a:rPr lang="es-MX" altLang="es-MX" sz="3200" b="1">
                <a:solidFill>
                  <a:schemeClr val="tx1"/>
                </a:solidFill>
                <a:latin typeface="Verdana" panose="020B0604030504040204" pitchFamily="34" charset="0"/>
              </a:rPr>
            </a:br>
            <a:r>
              <a:rPr lang="es-MX" altLang="es-MX" sz="4000" b="1">
                <a:solidFill>
                  <a:schemeClr val="tx1"/>
                </a:solidFill>
                <a:latin typeface="Verdana" panose="020B0604030504040204" pitchFamily="34" charset="0"/>
              </a:rPr>
              <a:t>2004</a:t>
            </a:r>
            <a:endParaRPr lang="es-ES" altLang="es-MX" sz="4000" b="1">
              <a:solidFill>
                <a:schemeClr val="tx1"/>
              </a:solidFill>
              <a:latin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>
            <a:extLst>
              <a:ext uri="{FF2B5EF4-FFF2-40B4-BE49-F238E27FC236}">
                <a16:creationId xmlns:a16="http://schemas.microsoft.com/office/drawing/2014/main" id="{1442D482-5EB5-84FB-8401-E501ADA2FA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MX" altLang="es-MX" sz="2200" b="1">
                <a:solidFill>
                  <a:schemeClr val="tx1"/>
                </a:solidFill>
                <a:latin typeface="Verdana" panose="020B0604030504040204" pitchFamily="34" charset="0"/>
              </a:rPr>
              <a:t>Departamento de Educación Ambiental</a:t>
            </a:r>
            <a:endParaRPr lang="es-ES" altLang="es-MX" sz="2200" b="1">
              <a:solidFill>
                <a:schemeClr val="tx1"/>
              </a:solidFill>
              <a:latin typeface="Verdana" panose="020B0604030504040204" pitchFamily="34" charset="0"/>
            </a:endParaRPr>
          </a:p>
        </p:txBody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565628A0-DE21-32F4-FB78-8C32574D2F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1700213"/>
            <a:ext cx="360045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hangingPunct="0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es-MX" altLang="es-MX" sz="2000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eaLnBrk="0" hangingPunct="0">
              <a:lnSpc>
                <a:spcPct val="80000"/>
              </a:lnSpc>
              <a:spcBef>
                <a:spcPct val="0"/>
              </a:spcBef>
            </a:pPr>
            <a:r>
              <a:rPr lang="es-MX" altLang="es-MX" sz="2000">
                <a:latin typeface="Verdana" panose="020B0604030504040204" pitchFamily="34" charset="0"/>
                <a:ea typeface="Batang" panose="02030600000101010101" pitchFamily="18" charset="-127"/>
              </a:rPr>
              <a:t>Dentro de nuestro programa de talleres de Educación Ambiental iniciamos el ciclo escolar 2004-2005 estrenando nuestra nueva “Escuela Rural del Pueblo”, que forma parte de la exhibición del Pueblo Maya y es un espacio adecuado para atención de los escolares.</a:t>
            </a:r>
            <a:endParaRPr lang="es-MX" altLang="es-MX" sz="2000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eaLnBrk="0" hangingPunct="0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es-MX" altLang="es-MX" sz="2000">
              <a:latin typeface="Verdana" panose="020B060403050404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198" name="Picture 6">
            <a:extLst>
              <a:ext uri="{FF2B5EF4-FFF2-40B4-BE49-F238E27FC236}">
                <a16:creationId xmlns:a16="http://schemas.microsoft.com/office/drawing/2014/main" id="{809F67CD-E728-99A3-E3F9-850D407ADF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8913" y="3573463"/>
            <a:ext cx="2425700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99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7">
            <a:extLst>
              <a:ext uri="{FF2B5EF4-FFF2-40B4-BE49-F238E27FC236}">
                <a16:creationId xmlns:a16="http://schemas.microsoft.com/office/drawing/2014/main" id="{EE2DDF2A-C37F-1B3D-9241-EDB2289A6048}"/>
              </a:ext>
            </a:extLst>
          </p:cNvPr>
          <p:cNvPicPr>
            <a:picLocks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51275" y="4724400"/>
            <a:ext cx="2451100" cy="18383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cmpd="sng">
                <a:solidFill>
                  <a:srgbClr val="00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201" name="Text Box 9">
            <a:extLst>
              <a:ext uri="{FF2B5EF4-FFF2-40B4-BE49-F238E27FC236}">
                <a16:creationId xmlns:a16="http://schemas.microsoft.com/office/drawing/2014/main" id="{D1CC509E-A22F-BD80-0A5E-84886FFA4E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3933825"/>
            <a:ext cx="15128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altLang="es-MX" sz="2000" b="1">
                <a:latin typeface="Verdana" panose="020B0604030504040204" pitchFamily="34" charset="0"/>
              </a:rPr>
              <a:t>Ahora</a:t>
            </a:r>
          </a:p>
        </p:txBody>
      </p:sp>
      <p:pic>
        <p:nvPicPr>
          <p:cNvPr id="8202" name="Picture 10">
            <a:extLst>
              <a:ext uri="{FF2B5EF4-FFF2-40B4-BE49-F238E27FC236}">
                <a16:creationId xmlns:a16="http://schemas.microsoft.com/office/drawing/2014/main" id="{29B8C6BF-4E68-739D-9428-F9D6FC353279}"/>
              </a:ext>
            </a:extLst>
          </p:cNvPr>
          <p:cNvPicPr>
            <a:picLocks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0" y="1524000"/>
            <a:ext cx="2438400" cy="1828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cmpd="sng">
                <a:solidFill>
                  <a:srgbClr val="00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205" name="Text Box 13">
            <a:extLst>
              <a:ext uri="{FF2B5EF4-FFF2-40B4-BE49-F238E27FC236}">
                <a16:creationId xmlns:a16="http://schemas.microsoft.com/office/drawing/2014/main" id="{FEA6E527-75D8-987A-9D31-16DA3F97F0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8850" y="2276475"/>
            <a:ext cx="15128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altLang="es-MX" sz="2000" b="1">
                <a:latin typeface="Verdana" panose="020B0604030504040204" pitchFamily="34" charset="0"/>
              </a:rPr>
              <a:t>Antes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>
            <a:extLst>
              <a:ext uri="{FF2B5EF4-FFF2-40B4-BE49-F238E27FC236}">
                <a16:creationId xmlns:a16="http://schemas.microsoft.com/office/drawing/2014/main" id="{53E9DC41-EA17-792C-3171-88D7ECB251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MX" altLang="es-MX" sz="2200" b="1">
                <a:solidFill>
                  <a:schemeClr val="tx1"/>
                </a:solidFill>
                <a:latin typeface="Verdana" panose="020B0604030504040204" pitchFamily="34" charset="0"/>
              </a:rPr>
              <a:t>Departamento de Educación Ambiental</a:t>
            </a:r>
            <a:endParaRPr lang="es-ES" altLang="es-MX" sz="2200" b="1">
              <a:solidFill>
                <a:schemeClr val="tx1"/>
              </a:solidFill>
              <a:latin typeface="Verdana" panose="020B0604030504040204" pitchFamily="34" charset="0"/>
            </a:endParaRPr>
          </a:p>
        </p:txBody>
      </p:sp>
      <p:sp>
        <p:nvSpPr>
          <p:cNvPr id="7173" name="Rectangle 5">
            <a:extLst>
              <a:ext uri="{FF2B5EF4-FFF2-40B4-BE49-F238E27FC236}">
                <a16:creationId xmlns:a16="http://schemas.microsoft.com/office/drawing/2014/main" id="{9873F2D9-5310-C636-8BCB-3C95A7FFBA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4900" y="1282700"/>
            <a:ext cx="6934200" cy="207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hangingPunct="0">
              <a:spcBef>
                <a:spcPct val="0"/>
              </a:spcBef>
              <a:buFontTx/>
              <a:buNone/>
            </a:pPr>
            <a:endParaRPr lang="es-MX" altLang="es-MX" sz="2000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eaLnBrk="0" hangingPunct="0">
              <a:spcBef>
                <a:spcPct val="0"/>
              </a:spcBef>
            </a:pPr>
            <a:r>
              <a:rPr lang="es-MX" altLang="es-MX" sz="2000">
                <a:latin typeface="Verdana" panose="020B0604030504040204" pitchFamily="34" charset="0"/>
                <a:cs typeface="Times New Roman" panose="02020603050405020304" pitchFamily="18" charset="0"/>
              </a:rPr>
              <a:t>Gracias a las nuevas contrataciones de tres guías más, aumentamos los servicios de interpretación personalizada en recorridos ecológicos, Acuario, Tortugas Marinas y Mariposario. También implementamos otras actividades como la participación de nuestros visitantes en la liberación de guacamayas y la cosecha de hongos.</a:t>
            </a:r>
          </a:p>
        </p:txBody>
      </p:sp>
      <p:pic>
        <p:nvPicPr>
          <p:cNvPr id="7177" name="Picture 9">
            <a:extLst>
              <a:ext uri="{FF2B5EF4-FFF2-40B4-BE49-F238E27FC236}">
                <a16:creationId xmlns:a16="http://schemas.microsoft.com/office/drawing/2014/main" id="{62AE4CDE-0D30-A55A-D8E2-2A05548D55D7}"/>
              </a:ext>
            </a:extLst>
          </p:cNvPr>
          <p:cNvPicPr>
            <a:picLocks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288" y="4154488"/>
            <a:ext cx="2489200" cy="18669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cmpd="sng">
                <a:solidFill>
                  <a:srgbClr val="00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179" name="Picture 11">
            <a:extLst>
              <a:ext uri="{FF2B5EF4-FFF2-40B4-BE49-F238E27FC236}">
                <a16:creationId xmlns:a16="http://schemas.microsoft.com/office/drawing/2014/main" id="{4C103AE6-AD50-1AA2-73EF-4BC233BBB82F}"/>
              </a:ext>
            </a:extLst>
          </p:cNvPr>
          <p:cNvPicPr>
            <a:picLocks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03575" y="4616450"/>
            <a:ext cx="2641600" cy="1981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cmpd="sng">
                <a:solidFill>
                  <a:srgbClr val="00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185" name="Picture 17">
            <a:extLst>
              <a:ext uri="{FF2B5EF4-FFF2-40B4-BE49-F238E27FC236}">
                <a16:creationId xmlns:a16="http://schemas.microsoft.com/office/drawing/2014/main" id="{E9ADE417-3545-C959-B456-709EAA70EC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237038"/>
            <a:ext cx="2663825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99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5EADC825-6010-B3AA-F0FD-C368FE73EC7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 sz="2200" b="1">
                <a:latin typeface="Verdana" panose="020B0604030504040204" pitchFamily="34" charset="0"/>
              </a:rPr>
              <a:t>Departamento de Educación Ambiental</a:t>
            </a:r>
            <a:endParaRPr lang="es-ES" altLang="es-MX" sz="2200" b="1">
              <a:latin typeface="Verdana" panose="020B0604030504040204" pitchFamily="34" charset="0"/>
            </a:endParaRP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E8690F9F-8B02-4BB8-E751-843A1F5A3A1D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0" hangingPunct="0">
              <a:lnSpc>
                <a:spcPct val="90000"/>
              </a:lnSpc>
              <a:spcBef>
                <a:spcPct val="0"/>
              </a:spcBef>
            </a:pPr>
            <a:r>
              <a:rPr lang="es-MX" altLang="es-MX" sz="2000">
                <a:latin typeface="Verdana" panose="020B0604030504040204" pitchFamily="34" charset="0"/>
                <a:cs typeface="Times New Roman" panose="02020603050405020304" pitchFamily="18" charset="0"/>
              </a:rPr>
              <a:t>Celebramos el IX Concurso de Dibujo el Niño y su Ambiental con el tema “Las Mariposas”,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s-MX" altLang="es-MX" sz="2000">
                <a:latin typeface="Verdana" panose="020B0604030504040204" pitchFamily="34" charset="0"/>
                <a:cs typeface="Times New Roman" panose="02020603050405020304" pitchFamily="18" charset="0"/>
              </a:rPr>
              <a:t>    convocando a participar a todas las escuelas primarias del estado de Quintana Roo.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s-MX" altLang="es-MX" sz="2000">
                <a:latin typeface="Verdana" panose="020B0604030504040204" pitchFamily="34" charset="0"/>
                <a:cs typeface="Times New Roman" panose="02020603050405020304" pitchFamily="18" charset="0"/>
              </a:rPr>
              <a:t>    Recibimos 2,441 dibujos  de 59 escuelas y  la premiación se llevó a cabo el pasado mes de Enero. 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</a:pPr>
            <a:endParaRPr lang="es-MX" altLang="es-MX" sz="2000">
              <a:latin typeface="Verdana" panose="020B0604030504040204" pitchFamily="34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s-ES" altLang="es-MX" sz="1400">
              <a:latin typeface="Verdana" panose="020B0604030504040204" pitchFamily="34" charset="0"/>
            </a:endParaRPr>
          </a:p>
        </p:txBody>
      </p:sp>
      <p:pic>
        <p:nvPicPr>
          <p:cNvPr id="5134" name="Picture 14">
            <a:extLst>
              <a:ext uri="{FF2B5EF4-FFF2-40B4-BE49-F238E27FC236}">
                <a16:creationId xmlns:a16="http://schemas.microsoft.com/office/drawing/2014/main" id="{279CBB05-57C8-536C-E517-088568E1372D}"/>
              </a:ext>
            </a:extLst>
          </p:cNvPr>
          <p:cNvPicPr>
            <a:picLocks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19700" y="1773238"/>
            <a:ext cx="2641600" cy="1981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cmpd="sng">
                <a:solidFill>
                  <a:srgbClr val="00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38" name="Picture 18">
            <a:extLst>
              <a:ext uri="{FF2B5EF4-FFF2-40B4-BE49-F238E27FC236}">
                <a16:creationId xmlns:a16="http://schemas.microsoft.com/office/drawing/2014/main" id="{CEA54389-8386-FAC5-A7D7-BF539A0272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4076700"/>
            <a:ext cx="2657475" cy="199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99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431412D6-143E-0DE7-EB8E-EAB166C4422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 sz="2200" b="1">
                <a:latin typeface="Verdana" panose="020B0604030504040204" pitchFamily="34" charset="0"/>
              </a:rPr>
              <a:t>Departamento de Educación Ambiental</a:t>
            </a:r>
            <a:endParaRPr lang="es-ES" altLang="es-MX" sz="2200" b="1">
              <a:latin typeface="Verdana" panose="020B0604030504040204" pitchFamily="34" charset="0"/>
            </a:endParaRPr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84E8F4DC-E73B-6824-6C0E-9FFB626C481B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3708400" y="1133475"/>
            <a:ext cx="4737100" cy="5724525"/>
          </a:xfrm>
        </p:spPr>
        <p:txBody>
          <a:bodyPr/>
          <a:lstStyle/>
          <a:p>
            <a:pPr marL="457200" indent="-457200" algn="r"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s-MX" altLang="es-MX" sz="1600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marL="457200" indent="-457200" algn="r">
              <a:lnSpc>
                <a:spcPct val="90000"/>
              </a:lnSpc>
            </a:pPr>
            <a:endParaRPr lang="es-MX" altLang="es-MX" sz="1600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marL="457200" indent="-457200" algn="r">
              <a:lnSpc>
                <a:spcPct val="90000"/>
              </a:lnSpc>
            </a:pPr>
            <a:r>
              <a:rPr lang="es-MX" altLang="es-MX" sz="1800">
                <a:latin typeface="Verdana" panose="020B0604030504040204" pitchFamily="34" charset="0"/>
                <a:cs typeface="Times New Roman" panose="02020603050405020304" pitchFamily="18" charset="0"/>
              </a:rPr>
              <a:t>Al inicio del año participamos en el curso taller “</a:t>
            </a:r>
            <a:r>
              <a:rPr lang="es-ES_tradnl" altLang="es-MX" sz="1800">
                <a:latin typeface="Verdana" panose="020B0604030504040204" pitchFamily="34" charset="0"/>
                <a:cs typeface="Times New Roman" panose="02020603050405020304" pitchFamily="18" charset="0"/>
              </a:rPr>
              <a:t>Técnicas para la Interpretación del Patrimonio</a:t>
            </a:r>
          </a:p>
          <a:p>
            <a:pPr marL="457200" indent="-457200" algn="r">
              <a:lnSpc>
                <a:spcPct val="90000"/>
              </a:lnSpc>
              <a:buFontTx/>
              <a:buNone/>
            </a:pPr>
            <a:r>
              <a:rPr lang="es-ES" altLang="es-MX" sz="1800">
                <a:latin typeface="Verdana" panose="020B0604030504040204" pitchFamily="34" charset="0"/>
                <a:cs typeface="Times New Roman" panose="02020603050405020304" pitchFamily="18" charset="0"/>
              </a:rPr>
              <a:t> Natural y Cultural</a:t>
            </a:r>
            <a:r>
              <a:rPr lang="es-MX" altLang="es-MX" sz="1800">
                <a:latin typeface="Verdana" panose="020B0604030504040204" pitchFamily="34" charset="0"/>
                <a:cs typeface="Times New Roman" panose="02020603050405020304" pitchFamily="18" charset="0"/>
              </a:rPr>
              <a:t>”</a:t>
            </a:r>
            <a:r>
              <a:rPr lang="es-ES" altLang="es-MX" sz="1800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s-MX" altLang="es-MX" sz="1800">
                <a:latin typeface="Verdana" panose="020B0604030504040204" pitchFamily="34" charset="0"/>
                <a:cs typeface="Times New Roman" panose="02020603050405020304" pitchFamily="18" charset="0"/>
              </a:rPr>
              <a:t>impartido por el consultor español Jorge Morales. </a:t>
            </a:r>
          </a:p>
          <a:p>
            <a:pPr marL="457200" indent="-457200" algn="r">
              <a:lnSpc>
                <a:spcPct val="90000"/>
              </a:lnSpc>
              <a:buFontTx/>
              <a:buNone/>
            </a:pPr>
            <a:r>
              <a:rPr lang="es-MX" altLang="es-MX" sz="1800">
                <a:latin typeface="Verdana" panose="020B0604030504040204" pitchFamily="34" charset="0"/>
                <a:cs typeface="Times New Roman" panose="02020603050405020304" pitchFamily="18" charset="0"/>
              </a:rPr>
              <a:t>       El taller tuvo como objetivos:</a:t>
            </a:r>
            <a:endParaRPr lang="es-ES" altLang="es-MX" sz="1800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marL="457200" indent="-457200" algn="r">
              <a:lnSpc>
                <a:spcPct val="90000"/>
              </a:lnSpc>
              <a:buFontTx/>
              <a:buNone/>
            </a:pPr>
            <a:r>
              <a:rPr lang="es-ES_tradnl" altLang="es-MX" sz="1800">
                <a:latin typeface="Verdana" panose="020B0604030504040204" pitchFamily="34" charset="0"/>
                <a:cs typeface="Times New Roman" panose="02020603050405020304" pitchFamily="18" charset="0"/>
              </a:rPr>
              <a:t>          1- C</a:t>
            </a:r>
            <a:r>
              <a:rPr lang="es-ES_tradnl" altLang="es-MX" sz="1800">
                <a:latin typeface="Verdana" panose="020B0604030504040204" pitchFamily="34" charset="0"/>
                <a:cs typeface="Arial" panose="020B0604020202020204" pitchFamily="34" charset="0"/>
              </a:rPr>
              <a:t>onocer las características de la Interpretación como estrategia de comunicación en entornos no formales.</a:t>
            </a:r>
            <a:endParaRPr lang="es-ES" altLang="es-MX" sz="1800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marL="457200" indent="-457200" algn="r">
              <a:lnSpc>
                <a:spcPct val="90000"/>
              </a:lnSpc>
              <a:buFontTx/>
              <a:buNone/>
            </a:pPr>
            <a:r>
              <a:rPr lang="es-ES" altLang="es-MX" sz="1800">
                <a:latin typeface="Verdana" panose="020B0604030504040204" pitchFamily="34" charset="0"/>
                <a:cs typeface="Arial" panose="020B0604020202020204" pitchFamily="34" charset="0"/>
              </a:rPr>
              <a:t>·</a:t>
            </a:r>
            <a:r>
              <a:rPr lang="es-ES" altLang="es-MX" sz="1800">
                <a:latin typeface="Verdana" panose="020B0604030504040204" pitchFamily="34" charset="0"/>
                <a:cs typeface="Times New Roman" panose="02020603050405020304" pitchFamily="18" charset="0"/>
              </a:rPr>
              <a:t>   </a:t>
            </a:r>
            <a:r>
              <a:rPr lang="es-MX" altLang="es-MX" sz="1800">
                <a:latin typeface="Verdana" panose="020B0604030504040204" pitchFamily="34" charset="0"/>
                <a:cs typeface="Times New Roman" panose="02020603050405020304" pitchFamily="18" charset="0"/>
              </a:rPr>
              <a:t>       2- </a:t>
            </a:r>
            <a:r>
              <a:rPr lang="es-ES" altLang="es-MX" sz="1800">
                <a:latin typeface="Verdana" panose="020B0604030504040204" pitchFamily="34" charset="0"/>
                <a:cs typeface="Arial" panose="020B0604020202020204" pitchFamily="34" charset="0"/>
              </a:rPr>
              <a:t>Conocer las distintas posibilidades de los medios y las técnicas para la Interpretación al público visitante</a:t>
            </a:r>
            <a:r>
              <a:rPr lang="es-MX" altLang="es-MX" sz="1800">
                <a:latin typeface="Verdana" panose="020B0604030504040204" pitchFamily="34" charset="0"/>
                <a:cs typeface="Arial" panose="020B0604020202020204" pitchFamily="34" charset="0"/>
              </a:rPr>
              <a:t>.</a:t>
            </a:r>
          </a:p>
          <a:p>
            <a:pPr marL="457200" indent="-457200" algn="r">
              <a:lnSpc>
                <a:spcPct val="90000"/>
              </a:lnSpc>
              <a:buFontTx/>
              <a:buNone/>
            </a:pPr>
            <a:r>
              <a:rPr lang="es-ES" altLang="es-MX" sz="1800">
                <a:latin typeface="Verdana" panose="020B0604030504040204" pitchFamily="34" charset="0"/>
                <a:cs typeface="Arial" panose="020B0604020202020204" pitchFamily="34" charset="0"/>
              </a:rPr>
              <a:t>·</a:t>
            </a:r>
            <a:r>
              <a:rPr lang="es-ES" altLang="es-MX" sz="1800">
                <a:latin typeface="Verdana" panose="020B0604030504040204" pitchFamily="34" charset="0"/>
                <a:cs typeface="Times New Roman" panose="02020603050405020304" pitchFamily="18" charset="0"/>
              </a:rPr>
              <a:t>        </a:t>
            </a:r>
            <a:r>
              <a:rPr lang="es-MX" altLang="es-MX" sz="1800">
                <a:latin typeface="Verdana" panose="020B0604030504040204" pitchFamily="34" charset="0"/>
                <a:cs typeface="Times New Roman" panose="02020603050405020304" pitchFamily="18" charset="0"/>
              </a:rPr>
              <a:t>  3- A</a:t>
            </a:r>
            <a:r>
              <a:rPr lang="es-ES" altLang="es-MX" sz="1800">
                <a:latin typeface="Verdana" panose="020B0604030504040204" pitchFamily="34" charset="0"/>
                <a:cs typeface="Arial" panose="020B0604020202020204" pitchFamily="34" charset="0"/>
              </a:rPr>
              <a:t>plicar</a:t>
            </a:r>
            <a:r>
              <a:rPr lang="es-MX" altLang="es-MX" sz="1800">
                <a:latin typeface="Verdana" panose="020B0604030504040204" pitchFamily="34" charset="0"/>
                <a:cs typeface="Times New Roman" panose="02020603050405020304" pitchFamily="18" charset="0"/>
              </a:rPr>
              <a:t> m</a:t>
            </a:r>
            <a:r>
              <a:rPr lang="es-ES" altLang="es-MX" sz="1800">
                <a:latin typeface="Verdana" panose="020B0604030504040204" pitchFamily="34" charset="0"/>
                <a:cs typeface="Arial" panose="020B0604020202020204" pitchFamily="34" charset="0"/>
              </a:rPr>
              <a:t>ediante trabajos prácticos, algunas de las técnicas que se vayan revisando.</a:t>
            </a:r>
            <a:endParaRPr lang="es-ES" altLang="es-MX" sz="1800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marL="457200" indent="-457200" algn="r">
              <a:lnSpc>
                <a:spcPct val="90000"/>
              </a:lnSpc>
              <a:buFontTx/>
              <a:buNone/>
            </a:pPr>
            <a:endParaRPr lang="es-MX" altLang="es-MX" sz="1600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marL="457200" indent="-457200" algn="r">
              <a:lnSpc>
                <a:spcPct val="90000"/>
              </a:lnSpc>
            </a:pPr>
            <a:endParaRPr lang="es-MX" altLang="es-MX" sz="1600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marL="457200" indent="-457200" algn="r">
              <a:lnSpc>
                <a:spcPct val="90000"/>
              </a:lnSpc>
              <a:buFontTx/>
              <a:buNone/>
            </a:pPr>
            <a:endParaRPr lang="es-MX" altLang="es-MX" sz="1600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marL="457200" indent="-457200" algn="r">
              <a:lnSpc>
                <a:spcPct val="90000"/>
              </a:lnSpc>
            </a:pPr>
            <a:endParaRPr lang="es-MX" altLang="es-MX" sz="1600">
              <a:latin typeface="Verdana" panose="020B0604030504040204" pitchFamily="34" charset="0"/>
            </a:endParaRPr>
          </a:p>
          <a:p>
            <a:pPr marL="457200" indent="-457200" algn="just">
              <a:lnSpc>
                <a:spcPct val="90000"/>
              </a:lnSpc>
              <a:buFontTx/>
              <a:buNone/>
            </a:pPr>
            <a:endParaRPr lang="es-MX" altLang="es-MX" sz="1600">
              <a:latin typeface="Verdana" panose="020B0604030504040204" pitchFamily="34" charset="0"/>
            </a:endParaRPr>
          </a:p>
        </p:txBody>
      </p:sp>
      <p:pic>
        <p:nvPicPr>
          <p:cNvPr id="4114" name="Picture 18">
            <a:extLst>
              <a:ext uri="{FF2B5EF4-FFF2-40B4-BE49-F238E27FC236}">
                <a16:creationId xmlns:a16="http://schemas.microsoft.com/office/drawing/2014/main" id="{2EBC39C0-A4CA-0701-2CE6-3374BBD450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4191000"/>
            <a:ext cx="2635250" cy="197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99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5" name="Picture 19">
            <a:extLst>
              <a:ext uri="{FF2B5EF4-FFF2-40B4-BE49-F238E27FC236}">
                <a16:creationId xmlns:a16="http://schemas.microsoft.com/office/drawing/2014/main" id="{EB6D14E4-6C74-3A5D-3746-EB65850C0B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717675"/>
            <a:ext cx="2635250" cy="197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99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>
            <a:extLst>
              <a:ext uri="{FF2B5EF4-FFF2-40B4-BE49-F238E27FC236}">
                <a16:creationId xmlns:a16="http://schemas.microsoft.com/office/drawing/2014/main" id="{5E341592-B291-071B-F916-F2A620741C5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76338" y="862013"/>
            <a:ext cx="6791325" cy="638175"/>
          </a:xfrm>
          <a:noFill/>
          <a:ln/>
        </p:spPr>
        <p:txBody>
          <a:bodyPr/>
          <a:lstStyle/>
          <a:p>
            <a:r>
              <a:rPr lang="es-MX" altLang="es-MX" sz="2200" b="1">
                <a:latin typeface="Verdana" panose="020B0604030504040204" pitchFamily="34" charset="0"/>
              </a:rPr>
              <a:t>Departamento de Educación Ambiental</a:t>
            </a:r>
            <a:endParaRPr lang="es-ES" altLang="es-MX" sz="2200" b="1">
              <a:latin typeface="Verdana" panose="020B0604030504040204" pitchFamily="34" charset="0"/>
            </a:endParaRPr>
          </a:p>
        </p:txBody>
      </p:sp>
      <p:sp>
        <p:nvSpPr>
          <p:cNvPr id="10245" name="Rectangle 5">
            <a:extLst>
              <a:ext uri="{FF2B5EF4-FFF2-40B4-BE49-F238E27FC236}">
                <a16:creationId xmlns:a16="http://schemas.microsoft.com/office/drawing/2014/main" id="{5D4B7793-AD92-075D-D89A-00C713779C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1628775"/>
            <a:ext cx="4057650" cy="461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838200" indent="-38100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257300" indent="-3429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76400" indent="-3048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133600" indent="-3048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90800" indent="-3048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048000" indent="-3048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505200" indent="-3048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962400" indent="-3048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0"/>
              </a:spcBef>
            </a:pPr>
            <a:r>
              <a:rPr lang="es-MX" altLang="es-MX" sz="1600">
                <a:latin typeface="Verdana" panose="020B0604030504040204" pitchFamily="34" charset="0"/>
                <a:cs typeface="Times New Roman" panose="02020603050405020304" pitchFamily="18" charset="0"/>
              </a:rPr>
              <a:t>Con </a:t>
            </a:r>
            <a:r>
              <a:rPr lang="es-MX" altLang="es-MX" sz="1800">
                <a:latin typeface="Verdana" panose="020B0604030504040204" pitchFamily="34" charset="0"/>
                <a:cs typeface="Times New Roman" panose="02020603050405020304" pitchFamily="18" charset="0"/>
              </a:rPr>
              <a:t>el trabajo conjunto del área de Tortugas Marinas y la de Educación Ambiental</a:t>
            </a:r>
            <a:r>
              <a:rPr lang="es-MX" altLang="es-MX" sz="1800">
                <a:latin typeface="Verdana" panose="020B0604030504040204" pitchFamily="34" charset="0"/>
              </a:rPr>
              <a:t>  se montó en el Acuario la exhibición temporal “Descubre el Maravilloso Mundo de las Tortugas Marinas”.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s-MX" altLang="es-MX" sz="1800">
                <a:latin typeface="Verdana" panose="020B0604030504040204" pitchFamily="34" charset="0"/>
              </a:rPr>
              <a:t>      En esta exhibición nuestros visitantes conocieron  más sobre la biología de las tortugas marinas, las vicisitudes con las que se enfrentan para sobrevivir y el Programa de Protección que el Parque implementa desde hace 10 años. </a:t>
            </a:r>
            <a:endParaRPr lang="es-MX" altLang="es-MX" sz="1600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80000"/>
              </a:lnSpc>
              <a:buFontTx/>
              <a:buNone/>
            </a:pPr>
            <a:r>
              <a:rPr lang="es-MX" altLang="es-MX" sz="1200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</a:p>
          <a:p>
            <a:pPr algn="r">
              <a:lnSpc>
                <a:spcPct val="80000"/>
              </a:lnSpc>
              <a:buFontTx/>
              <a:buNone/>
            </a:pPr>
            <a:r>
              <a:rPr lang="es-MX" altLang="es-MX" sz="1200">
                <a:latin typeface="Verdana" panose="020B0604030504040204" pitchFamily="34" charset="0"/>
                <a:cs typeface="Times New Roman" panose="02020603050405020304" pitchFamily="18" charset="0"/>
              </a:rPr>
              <a:t>       </a:t>
            </a:r>
            <a:endParaRPr lang="es-ES" altLang="es-MX" sz="1200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80000"/>
              </a:lnSpc>
              <a:buFontTx/>
              <a:buNone/>
            </a:pPr>
            <a:endParaRPr lang="es-MX" altLang="es-MX" sz="1200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80000"/>
              </a:lnSpc>
            </a:pPr>
            <a:endParaRPr lang="es-MX" altLang="es-MX" sz="1200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80000"/>
              </a:lnSpc>
              <a:buFontTx/>
              <a:buNone/>
            </a:pPr>
            <a:endParaRPr lang="es-MX" altLang="es-MX" sz="1200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80000"/>
              </a:lnSpc>
            </a:pPr>
            <a:endParaRPr lang="es-MX" altLang="es-MX" sz="1400">
              <a:latin typeface="Verdana" panose="020B0604030504040204" pitchFamily="34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endParaRPr lang="es-MX" altLang="es-MX" sz="1600">
              <a:latin typeface="Verdana" panose="020B0604030504040204" pitchFamily="34" charset="0"/>
            </a:endParaRPr>
          </a:p>
        </p:txBody>
      </p:sp>
      <p:pic>
        <p:nvPicPr>
          <p:cNvPr id="10246" name="Picture 6">
            <a:extLst>
              <a:ext uri="{FF2B5EF4-FFF2-40B4-BE49-F238E27FC236}">
                <a16:creationId xmlns:a16="http://schemas.microsoft.com/office/drawing/2014/main" id="{6B7044E3-4D96-3DDF-C281-80D392CDC8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4292600"/>
            <a:ext cx="2646363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99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7">
            <a:extLst>
              <a:ext uri="{FF2B5EF4-FFF2-40B4-BE49-F238E27FC236}">
                <a16:creationId xmlns:a16="http://schemas.microsoft.com/office/drawing/2014/main" id="{A7650F8F-706B-F839-EFDD-DC669C6EAE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1773238"/>
            <a:ext cx="2633663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99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D9CEA8A60BCDEA45BE5946EC9FD4A0AC" ma:contentTypeVersion="22" ma:contentTypeDescription="Crear nuevo documento." ma:contentTypeScope="" ma:versionID="f3bd42ec7bcca0f2ac1fb5d101905012">
  <xsd:schema xmlns:xsd="http://www.w3.org/2001/XMLSchema" xmlns:xs="http://www.w3.org/2001/XMLSchema" xmlns:p="http://schemas.microsoft.com/office/2006/metadata/properties" xmlns:ns2="ab9c60a0-784c-47d0-9d44-d991cd7c91d6" xmlns:ns3="7f88b932-dad1-4d92-bb7c-07a6e89c5140" targetNamespace="http://schemas.microsoft.com/office/2006/metadata/properties" ma:root="true" ma:fieldsID="1f58ba2c8e93ec49753036d03a52f85f" ns2:_="" ns3:_="">
    <xsd:import namespace="ab9c60a0-784c-47d0-9d44-d991cd7c91d6"/>
    <xsd:import namespace="7f88b932-dad1-4d92-bb7c-07a6e89c5140"/>
    <xsd:element name="properties">
      <xsd:complexType>
        <xsd:sequence>
          <xsd:element name="documentManagement">
            <xsd:complexType>
              <xsd:all>
                <xsd:element ref="ns2:Creador"/>
                <xsd:element ref="ns2:Resumen"/>
                <xsd:element ref="ns2:IdiomadelDocumento"/>
                <xsd:element ref="ns2:FechadeCreaci_x00f3_n" minOccurs="0"/>
                <xsd:element ref="ns3:TaxKeywordTaxHTField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Formato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CR" minOccurs="0"/>
                <xsd:element ref="ns3:_dlc_DocId" minOccurs="0"/>
                <xsd:element ref="ns3:_dlc_DocIdUrl" minOccurs="0"/>
                <xsd:element ref="ns3:_dlc_DocIdPersistId" minOccurs="0"/>
                <xsd:element ref="ns2:MediaLengthInSecond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b9c60a0-784c-47d0-9d44-d991cd7c91d6" elementFormDefault="qualified">
    <xsd:import namespace="http://schemas.microsoft.com/office/2006/documentManagement/types"/>
    <xsd:import namespace="http://schemas.microsoft.com/office/infopath/2007/PartnerControls"/>
    <xsd:element name="Creador" ma:index="8" ma:displayName="Autor(es)" ma:format="Dropdown" ma:internalName="Creador">
      <xsd:simpleType>
        <xsd:restriction base="dms:Text">
          <xsd:maxLength value="255"/>
        </xsd:restriction>
      </xsd:simpleType>
    </xsd:element>
    <xsd:element name="Resumen" ma:index="9" ma:displayName="Resumen" ma:format="Dropdown" ma:internalName="Resumen">
      <xsd:simpleType>
        <xsd:restriction base="dms:Note"/>
      </xsd:simpleType>
    </xsd:element>
    <xsd:element name="IdiomadelDocumento" ma:index="10" ma:displayName="Idioma del Documento" ma:format="Dropdown" ma:internalName="IdiomadelDocumento">
      <xsd:simpleType>
        <xsd:union memberTypes="dms:Text">
          <xsd:simpleType>
            <xsd:restriction base="dms:Choice">
              <xsd:enumeration value="Español"/>
              <xsd:enumeration value="Inglés"/>
              <xsd:enumeration value="Francés"/>
            </xsd:restriction>
          </xsd:simpleType>
        </xsd:union>
      </xsd:simpleType>
    </xsd:element>
    <xsd:element name="FechadeCreaci_x00f3_n" ma:index="11" nillable="true" ma:displayName="Fecha" ma:format="DateOnly" ma:internalName="FechadeCreaci_x00f3_n">
      <xsd:simpleType>
        <xsd:restriction base="dms:DateTime"/>
      </xsd:simpleType>
    </xsd:element>
    <xsd:element name="MediaServiceMetadata" ma:index="15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6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Formato" ma:index="18" nillable="true" ma:displayName="Formato" ma:format="Dropdown" ma:internalName="Formato">
      <xsd:simpleType>
        <xsd:union memberTypes="dms:Text">
          <xsd:simpleType>
            <xsd:restriction base="dms:Choice">
              <xsd:enumeration value="Documento"/>
              <xsd:enumeration value="Imagen"/>
              <xsd:enumeration value="Video"/>
              <xsd:enumeration value="Infografía"/>
              <xsd:enumeration value="Comunicado"/>
              <xsd:enumeration value="Manual"/>
            </xsd:restriction>
          </xsd:simpleType>
        </xsd:union>
      </xsd:simpleType>
    </xsd:element>
    <xsd:element name="MediaServiceAutoTags" ma:index="19" nillable="true" ma:displayName="Tags" ma:internalName="MediaServiceAutoTags" ma:readOnly="true">
      <xsd:simpleType>
        <xsd:restriction base="dms:Text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8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2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3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88b932-dad1-4d92-bb7c-07a6e89c5140" elementFormDefault="qualified">
    <xsd:import namespace="http://schemas.microsoft.com/office/2006/documentManagement/types"/>
    <xsd:import namespace="http://schemas.microsoft.com/office/infopath/2007/PartnerControls"/>
    <xsd:element name="TaxKeywordTaxHTField" ma:index="13" nillable="true" ma:taxonomy="true" ma:internalName="TaxKeywordTaxHTField" ma:taxonomyFieldName="TaxKeyword" ma:displayName="Palabras clave de empresa" ma:fieldId="{23f27201-bee3-471e-b2e7-b64fd8b7ca38}" ma:taxonomyMulti="true" ma:sspId="749d5210-c2bb-4c21-8d3d-135ed4dfe9c7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14" nillable="true" ma:displayName="Taxonomy Catch All Column" ma:hidden="true" ma:list="{4310c0b1-684d-413b-895e-9aa4eb9b1075}" ma:internalName="TaxCatchAll" ma:showField="CatchAllData" ma:web="7f88b932-dad1-4d92-bb7c-07a6e89c514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_dlc_DocId" ma:index="25" nillable="true" ma:displayName="Valor de Id. de documento" ma:description="El valor del identificador de documento asignado a este elemento." ma:internalName="_dlc_DocId" ma:readOnly="true">
      <xsd:simpleType>
        <xsd:restriction base="dms:Text"/>
      </xsd:simpleType>
    </xsd:element>
    <xsd:element name="_dlc_DocIdUrl" ma:index="26" nillable="true" ma:displayName="Id. de documento" ma:description="Vínculo permanente a este documento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27" nillable="true" ma:displayName="Identificador persistente" ma:description="Mantener el identificador al agregar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LongProperties xmlns="http://schemas.microsoft.com/office/2006/metadata/longProperties"/>
</file>

<file path=customXml/itemProps1.xml><?xml version="1.0" encoding="utf-8"?>
<ds:datastoreItem xmlns:ds="http://schemas.openxmlformats.org/officeDocument/2006/customXml" ds:itemID="{0221123E-BD0C-4FF2-98EE-2765C516939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D130FB7-E66F-481A-88C6-29CF7D7C2D54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9764A6BC-5B52-4ACF-AC86-5E1FF8EA5D0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b9c60a0-784c-47d0-9d44-d991cd7c91d6"/>
    <ds:schemaRef ds:uri="7f88b932-dad1-4d92-bb7c-07a6e89c514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C0F7CDCF-C4E3-46F0-AA82-71B6EA52D18D}">
  <ds:schemaRefs>
    <ds:schemaRef ds:uri="http://schemas.microsoft.com/office/2006/metadata/long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707</TotalTime>
  <Words>337</Words>
  <Application>Microsoft Macintosh PowerPoint</Application>
  <PresentationFormat>Presentación en pantalla (4:3)</PresentationFormat>
  <Paragraphs>33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1" baseType="lpstr">
      <vt:lpstr>Times New Roman</vt:lpstr>
      <vt:lpstr>Verdana</vt:lpstr>
      <vt:lpstr>Batang</vt:lpstr>
      <vt:lpstr>Arial</vt:lpstr>
      <vt:lpstr>Diseño predeterminado</vt:lpstr>
      <vt:lpstr>Departamento de Educación Ambiental   2004</vt:lpstr>
      <vt:lpstr>Presentación de PowerPoint</vt:lpstr>
      <vt:lpstr>Presentación de PowerPoint</vt:lpstr>
      <vt:lpstr>Departamento de Educación Ambiental</vt:lpstr>
      <vt:lpstr>Departamento de Educación Ambiental</vt:lpstr>
      <vt:lpstr>Departamento de Educación Ambiental</vt:lpstr>
    </vt:vector>
  </TitlesOfParts>
  <Company>PROMTORA XCARET S.A. DE C.V.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Titulos en Tahoma # 22</dc:title>
  <dc:creator>ERIOS</dc:creator>
  <cp:lastModifiedBy>DANIEL GIBRAN MENDOZA VAZQUEZ</cp:lastModifiedBy>
  <cp:revision>121</cp:revision>
  <dcterms:created xsi:type="dcterms:W3CDTF">2003-07-01T23:59:23Z</dcterms:created>
  <dcterms:modified xsi:type="dcterms:W3CDTF">2023-08-07T22:05:11Z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1549307693</vt:i4>
  </property>
  <property fmtid="{D5CDD505-2E9C-101B-9397-08002B2CF9AE}" pid="3" name="_EmailSubject">
    <vt:lpwstr>Lo más relevante 2004</vt:lpwstr>
  </property>
  <property fmtid="{D5CDD505-2E9C-101B-9397-08002B2CF9AE}" pid="4" name="_AuthorEmail">
    <vt:lpwstr>LFRANCO@gxcaret.com.mx</vt:lpwstr>
  </property>
  <property fmtid="{D5CDD505-2E9C-101B-9397-08002B2CF9AE}" pid="5" name="_AuthorEmailDisplayName">
    <vt:lpwstr>Franco Gonzàlez Libia</vt:lpwstr>
  </property>
  <property fmtid="{D5CDD505-2E9C-101B-9397-08002B2CF9AE}" pid="6" name="_ReviewingToolsShownOnce">
    <vt:lpwstr/>
  </property>
  <property fmtid="{D5CDD505-2E9C-101B-9397-08002B2CF9AE}" pid="7" name="_dlc_DocId">
    <vt:lpwstr>XTORIA-540047589-7247</vt:lpwstr>
  </property>
  <property fmtid="{D5CDD505-2E9C-101B-9397-08002B2CF9AE}" pid="8" name="_dlc_DocIdItemGuid">
    <vt:lpwstr>e0cbfac8-25ad-495e-b2dd-3f1abfebfc1d</vt:lpwstr>
  </property>
  <property fmtid="{D5CDD505-2E9C-101B-9397-08002B2CF9AE}" pid="9" name="_dlc_DocIdUrl">
    <vt:lpwstr>https://experienciasxcaret.sharepoint.com/sites/xtoria/_layouts/15/DocIdRedir.aspx?ID=XTORIA-540047589-7247, XTORIA-540047589-7247</vt:lpwstr>
  </property>
</Properties>
</file>