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drawings/drawing1.xml" ContentType="application/vnd.openxmlformats-officedocument.drawingml.chartshapes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drawings/drawing2.xml" ContentType="application/vnd.openxmlformats-officedocument.drawingml.chartshapes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305" r:id="rId3"/>
    <p:sldId id="260" r:id="rId4"/>
    <p:sldId id="261" r:id="rId5"/>
    <p:sldId id="262" r:id="rId6"/>
    <p:sldId id="263" r:id="rId7"/>
    <p:sldId id="265" r:id="rId8"/>
    <p:sldId id="267" r:id="rId9"/>
    <p:sldId id="269" r:id="rId10"/>
    <p:sldId id="270" r:id="rId11"/>
    <p:sldId id="271" r:id="rId12"/>
    <p:sldId id="273" r:id="rId13"/>
    <p:sldId id="303" r:id="rId14"/>
    <p:sldId id="306" r:id="rId15"/>
    <p:sldId id="304" r:id="rId16"/>
    <p:sldId id="272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307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300" r:id="rId42"/>
  </p:sldIdLst>
  <p:sldSz cx="9144000" cy="6858000" type="screen4x3"/>
  <p:notesSz cx="7016750" cy="93091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99"/>
    <a:srgbClr val="FFFF66"/>
    <a:srgbClr val="CC6600"/>
    <a:srgbClr val="800000"/>
    <a:srgbClr val="009900"/>
    <a:srgbClr val="FFCC99"/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E8B1032C-EA38-4F05-BA0D-38AFFFC7BED3}" styleName="Estilo claro 3 - Acento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6D9F66E-5EB9-4882-86FB-DCBF35E3C3E4}" styleName="Estilo medio 4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Estilo medio 1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DCAF9ED-07DC-4A11-8D7F-57B35C25682E}" styleName="Estilo medio 1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DA37D80-6434-44D0-A028-1B22A696006F}" styleName="Estilo claro 3 - Acento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8D230F3-CF80-4859-8CE7-A43EE81993B5}" styleName="Estilo claro 1 - Acento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9C7853C-536D-4A76-A0AE-DD22124D55A5}" styleName="Estilo temático 1 - Énfasis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12C8C85-51F0-491E-9774-3900AFEF0FD7}" styleName="Estilo claro 2 - Acento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56" autoAdjust="0"/>
    <p:restoredTop sz="94660"/>
  </p:normalViewPr>
  <p:slideViewPr>
    <p:cSldViewPr>
      <p:cViewPr>
        <p:scale>
          <a:sx n="70" d="100"/>
          <a:sy n="70" d="100"/>
        </p:scale>
        <p:origin x="-1470" y="-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1.xlsx"/><Relationship Id="rId1" Type="http://schemas.openxmlformats.org/officeDocument/2006/relationships/image" Target="../media/image9.jpg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2.xlsx"/><Relationship Id="rId1" Type="http://schemas.openxmlformats.org/officeDocument/2006/relationships/image" Target="../media/image10.jpg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6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Hoja_de_c_lculo_de_Microsoft_Excel7.xlsx"/><Relationship Id="rId1" Type="http://schemas.openxmlformats.org/officeDocument/2006/relationships/image" Target="../media/image28.jpg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9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Hoja_de_c_lculo_de_Microsoft_Excel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2.xlsx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3.xlsx"/><Relationship Id="rId2" Type="http://schemas.openxmlformats.org/officeDocument/2006/relationships/image" Target="../media/image31.jpeg"/><Relationship Id="rId1" Type="http://schemas.openxmlformats.org/officeDocument/2006/relationships/image" Target="../media/image30.jpeg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vgutierrez\Desktop\Query%20expositores%20FTVM%202012.xls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vgutierrez\Desktop\Query%20expositores%20FTVM%202012.xls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vgutierrez\Desktop\Query%20expositores%20FTVM%202012.xls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vgutierrez\Desktop\Query%20expositores%20FTVM%202012.xls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vgutierrez\Desktop\Query%20expositores%20FTVM%202012.xls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vgutierrez\Desktop\Query%20expositores%20FTVM%202012.xls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vgutierrez\Desktop\Query%20expositores%20FTVM%202012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2895608604301848E-2"/>
          <c:y val="7.3625583596689137E-2"/>
          <c:w val="0.61639025590551177"/>
          <c:h val="0.71448425196850385"/>
        </c:manualLayout>
      </c:layout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explosion val="8"/>
          <c:dPt>
            <c:idx val="0"/>
            <c:bubble3D val="0"/>
            <c:spPr>
              <a:blipFill dpi="0" rotWithShape="1">
                <a:blip xmlns:r="http://schemas.openxmlformats.org/officeDocument/2006/relationships"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c:spPr>
          </c:dPt>
          <c:dPt>
            <c:idx val="1"/>
            <c:bubble3D val="0"/>
            <c:spPr>
              <a:solidFill>
                <a:srgbClr val="FF6699"/>
              </a:solidFill>
            </c:spPr>
          </c:dPt>
          <c:dLbls>
            <c:dLbl>
              <c:idx val="0"/>
              <c:layout>
                <c:manualLayout>
                  <c:x val="-0.22082976818905942"/>
                  <c:y val="4.1743343605691909E-2"/>
                </c:manualLayout>
              </c:layout>
              <c:spPr/>
              <c:txPr>
                <a:bodyPr/>
                <a:lstStyle/>
                <a:p>
                  <a:pPr>
                    <a:defRPr sz="1700" b="1"/>
                  </a:pPr>
                  <a:endParaRPr lang="es-MX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13881197296076447"/>
                  <c:y val="-0.18201871303560549"/>
                </c:manualLayout>
              </c:layout>
              <c:spPr/>
              <c:txPr>
                <a:bodyPr/>
                <a:lstStyle/>
                <a:p>
                  <a:pPr>
                    <a:defRPr sz="2000" b="1"/>
                  </a:pPr>
                  <a:endParaRPr lang="es-MX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0"/>
                </a:pPr>
                <a:endParaRPr lang="es-MX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</c:dLbls>
          <c:cat>
            <c:strRef>
              <c:f>Hoja1!$A$2:$A$3</c:f>
              <c:strCache>
                <c:ptCount val="2"/>
                <c:pt idx="0">
                  <c:v>Repetitivo</c:v>
                </c:pt>
                <c:pt idx="1">
                  <c:v>Primera vez</c:v>
                </c:pt>
              </c:strCache>
            </c:strRef>
          </c:cat>
          <c:val>
            <c:numRef>
              <c:f>Hoja1!$B$2:$B$3</c:f>
              <c:numCache>
                <c:formatCode>0%</c:formatCode>
                <c:ptCount val="2"/>
                <c:pt idx="0">
                  <c:v>0.46</c:v>
                </c:pt>
                <c:pt idx="1">
                  <c:v>0.54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egendEntry>
        <c:idx val="0"/>
        <c:txPr>
          <a:bodyPr/>
          <a:lstStyle/>
          <a:p>
            <a:pPr>
              <a:defRPr sz="1400"/>
            </a:pPr>
            <a:endParaRPr lang="es-MX"/>
          </a:p>
        </c:txPr>
      </c:legendEntry>
      <c:legendEntry>
        <c:idx val="1"/>
        <c:txPr>
          <a:bodyPr/>
          <a:lstStyle/>
          <a:p>
            <a:pPr>
              <a:defRPr sz="1400"/>
            </a:pPr>
            <a:endParaRPr lang="es-MX"/>
          </a:p>
        </c:txPr>
      </c:legendEntry>
      <c:layout>
        <c:manualLayout>
          <c:xMode val="edge"/>
          <c:yMode val="edge"/>
          <c:x val="0.6769676163012377"/>
          <c:y val="0.13169643879275211"/>
          <c:w val="0.31857468863721305"/>
          <c:h val="0.23691719648556553"/>
        </c:manualLayout>
      </c:layout>
      <c:overlay val="0"/>
      <c:txPr>
        <a:bodyPr/>
        <a:lstStyle/>
        <a:p>
          <a:pPr>
            <a:defRPr sz="1400"/>
          </a:pPr>
          <a:endParaRPr lang="es-MX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6.2463123114010699E-2"/>
          <c:y val="6.7086019579751674E-2"/>
        </c:manualLayout>
      </c:layout>
      <c:overlay val="0"/>
      <c:txPr>
        <a:bodyPr/>
        <a:lstStyle/>
        <a:p>
          <a:pPr>
            <a:defRPr sz="2000" b="0"/>
          </a:pPr>
          <a:endParaRPr lang="es-MX"/>
        </a:p>
      </c:txPr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1232755450821114E-2"/>
          <c:y val="0.30054751012943698"/>
          <c:w val="0.68990061366426647"/>
          <c:h val="0.67465386188511478"/>
        </c:manualLayout>
      </c:layout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Frecuencia con la que asiste al festival</c:v>
                </c:pt>
              </c:strCache>
            </c:strRef>
          </c:tx>
          <c:explosion val="12"/>
          <c:dPt>
            <c:idx val="0"/>
            <c:bubble3D val="0"/>
            <c:explosion val="4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</c:spPr>
          </c:dPt>
          <c:dLbls>
            <c:dLbl>
              <c:idx val="0"/>
              <c:layout>
                <c:manualLayout>
                  <c:x val="-0.12132166352024452"/>
                  <c:y val="-0.17121247039242046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4.9415327973743754E-2"/>
                  <c:y val="9.1681436579942373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400" b="1">
                    <a:solidFill>
                      <a:schemeClr val="tx1"/>
                    </a:solidFill>
                  </a:defRPr>
                </a:pPr>
                <a:endParaRPr lang="es-MX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Hoja1!$A$2:$A$7</c:f>
              <c:strCache>
                <c:ptCount val="6"/>
                <c:pt idx="0">
                  <c:v>2 veces</c:v>
                </c:pt>
                <c:pt idx="1">
                  <c:v>3 veces</c:v>
                </c:pt>
                <c:pt idx="2">
                  <c:v>4 veces</c:v>
                </c:pt>
                <c:pt idx="3">
                  <c:v>5 veces</c:v>
                </c:pt>
                <c:pt idx="4">
                  <c:v>6 veces</c:v>
                </c:pt>
                <c:pt idx="5">
                  <c:v>7 veces</c:v>
                </c:pt>
              </c:strCache>
            </c:strRef>
          </c:cat>
          <c:val>
            <c:numRef>
              <c:f>Hoja1!$B$2:$B$7</c:f>
              <c:numCache>
                <c:formatCode>0.00%</c:formatCode>
                <c:ptCount val="6"/>
                <c:pt idx="0">
                  <c:v>0.46800000000000003</c:v>
                </c:pt>
                <c:pt idx="1">
                  <c:v>0.23599999999999999</c:v>
                </c:pt>
                <c:pt idx="2">
                  <c:v>0.112</c:v>
                </c:pt>
                <c:pt idx="3">
                  <c:v>3.4000000000000002E-2</c:v>
                </c:pt>
                <c:pt idx="4">
                  <c:v>3.6999999999999998E-2</c:v>
                </c:pt>
                <c:pt idx="5">
                  <c:v>0.112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75172411415014961"/>
          <c:y val="0.25958579572588347"/>
          <c:w val="0.24603760254647827"/>
          <c:h val="0.62994381267908306"/>
        </c:manualLayout>
      </c:layout>
      <c:overlay val="0"/>
      <c:txPr>
        <a:bodyPr/>
        <a:lstStyle/>
        <a:p>
          <a:pPr>
            <a:defRPr sz="1600"/>
          </a:pPr>
          <a:endParaRPr lang="es-MX"/>
        </a:p>
      </c:txPr>
    </c:legend>
    <c:plotVisOnly val="1"/>
    <c:dispBlanksAs val="gap"/>
    <c:showDLblsOverMax val="0"/>
  </c:chart>
  <c:spPr>
    <a:solidFill>
      <a:schemeClr val="bg1"/>
    </a:solidFill>
  </c:spPr>
  <c:txPr>
    <a:bodyPr/>
    <a:lstStyle/>
    <a:p>
      <a:pPr>
        <a:defRPr sz="1800"/>
      </a:pPr>
      <a:endParaRPr lang="es-MX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7.143343696305901E-2"/>
          <c:y val="3.660949803149606E-2"/>
          <c:w val="0.92856656303694096"/>
          <c:h val="0.62143103825778012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Radio</c:v>
                </c:pt>
              </c:strCache>
            </c:strRef>
          </c:tx>
          <c:spPr>
            <a:solidFill>
              <a:srgbClr val="CC6600"/>
            </a:solidFill>
          </c:spPr>
          <c:invertIfNegative val="0"/>
          <c:dPt>
            <c:idx val="8"/>
            <c:invertIfNegative val="0"/>
            <c:bubble3D val="0"/>
          </c:dPt>
          <c:dLbls>
            <c:dLbl>
              <c:idx val="0"/>
              <c:layout>
                <c:manualLayout>
                  <c:x val="1.5643617213250957E-2"/>
                  <c:y val="-0.2062499999999999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; </c:separator>
            </c:dLbl>
            <c:dLbl>
              <c:idx val="1"/>
              <c:layout>
                <c:manualLayout>
                  <c:x val="1.8992022916993898E-2"/>
                  <c:y val="-0.1763751041147033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; </c:separator>
            </c:dLbl>
            <c:dLbl>
              <c:idx val="2"/>
              <c:layout>
                <c:manualLayout>
                  <c:x val="1.4079255491925862E-2"/>
                  <c:y val="-0.1062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; </c:separator>
            </c:dLbl>
            <c:dLbl>
              <c:idx val="3"/>
              <c:layout>
                <c:manualLayout>
                  <c:x val="1.2514893770600765E-2"/>
                  <c:y val="-5.93749999999999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; </c:separator>
            </c:dLbl>
            <c:dLbl>
              <c:idx val="4"/>
              <c:layout>
                <c:manualLayout>
                  <c:x val="1.7207978934576051E-2"/>
                  <c:y val="-6.87500000000000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; </c:separator>
            </c:dLbl>
            <c:dLbl>
              <c:idx val="5"/>
              <c:layout>
                <c:manualLayout>
                  <c:x val="1.0950532049275727E-2"/>
                  <c:y val="-5.31249999999999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; </c:separator>
            </c:dLbl>
            <c:dLbl>
              <c:idx val="6"/>
              <c:layout>
                <c:manualLayout>
                  <c:x val="1.2602766359293412E-2"/>
                  <c:y val="-0.1037501608275905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; </c:separator>
            </c:dLbl>
            <c:dLbl>
              <c:idx val="7"/>
              <c:layout>
                <c:manualLayout>
                  <c:x val="1.0950532049275669E-2"/>
                  <c:y val="-0.0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; </c:separator>
            </c:dLbl>
            <c:dLbl>
              <c:idx val="8"/>
              <c:layout>
                <c:manualLayout>
                  <c:x val="7.8218086066254786E-3"/>
                  <c:y val="-6.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; </c:separator>
            </c:dLbl>
            <c:txPr>
              <a:bodyPr/>
              <a:lstStyle/>
              <a:p>
                <a:pPr>
                  <a:defRPr sz="1600"/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; </c:separator>
            <c:showLeaderLines val="0"/>
          </c:dLbls>
          <c:cat>
            <c:strRef>
              <c:f>Hoja1!$A$2:$A$9</c:f>
              <c:strCache>
                <c:ptCount val="8"/>
                <c:pt idx="0">
                  <c:v>Riviera FM</c:v>
                </c:pt>
                <c:pt idx="1">
                  <c:v>Radio Turquesa</c:v>
                </c:pt>
                <c:pt idx="2">
                  <c:v>Sol Stereo</c:v>
                </c:pt>
                <c:pt idx="3">
                  <c:v>Imagen</c:v>
                </c:pt>
                <c:pt idx="4">
                  <c:v>Grupo Acir</c:v>
                </c:pt>
                <c:pt idx="5">
                  <c:v>Mix FM</c:v>
                </c:pt>
                <c:pt idx="6">
                  <c:v>No recuerda</c:v>
                </c:pt>
                <c:pt idx="7">
                  <c:v>Otros</c:v>
                </c:pt>
              </c:strCache>
            </c:strRef>
          </c:cat>
          <c:val>
            <c:numRef>
              <c:f>Hoja1!$B$2:$B$9</c:f>
              <c:numCache>
                <c:formatCode>0.0%</c:formatCode>
                <c:ptCount val="8"/>
                <c:pt idx="0">
                  <c:v>0.216</c:v>
                </c:pt>
                <c:pt idx="1">
                  <c:v>0.216</c:v>
                </c:pt>
                <c:pt idx="2">
                  <c:v>4.4999999999999998E-2</c:v>
                </c:pt>
                <c:pt idx="3">
                  <c:v>7.0000000000000001E-3</c:v>
                </c:pt>
                <c:pt idx="4">
                  <c:v>7.0000000000000001E-3</c:v>
                </c:pt>
                <c:pt idx="5">
                  <c:v>3.6999999999999998E-2</c:v>
                </c:pt>
                <c:pt idx="6">
                  <c:v>0.19400000000000001</c:v>
                </c:pt>
                <c:pt idx="7">
                  <c:v>5.1999999999999998E-2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28207488"/>
        <c:axId val="102498688"/>
        <c:axId val="0"/>
      </c:bar3DChart>
      <c:catAx>
        <c:axId val="12820748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s-MX"/>
          </a:p>
        </c:txPr>
        <c:crossAx val="102498688"/>
        <c:crosses val="autoZero"/>
        <c:auto val="1"/>
        <c:lblAlgn val="ctr"/>
        <c:lblOffset val="100"/>
        <c:noMultiLvlLbl val="0"/>
      </c:catAx>
      <c:valAx>
        <c:axId val="102498688"/>
        <c:scaling>
          <c:orientation val="minMax"/>
          <c:max val="1"/>
          <c:min val="0"/>
        </c:scaling>
        <c:delete val="0"/>
        <c:axPos val="l"/>
        <c:numFmt formatCode="0.0%" sourceLinked="1"/>
        <c:majorTickMark val="out"/>
        <c:minorTickMark val="none"/>
        <c:tickLblPos val="nextTo"/>
        <c:txPr>
          <a:bodyPr/>
          <a:lstStyle/>
          <a:p>
            <a:pPr>
              <a:defRPr sz="1050"/>
            </a:pPr>
            <a:endParaRPr lang="es-MX"/>
          </a:p>
        </c:txPr>
        <c:crossAx val="12820748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9567041942106809"/>
          <c:y val="3.3510469543147209E-2"/>
          <c:w val="0.4525744842852486"/>
          <c:h val="0.89278471288649897"/>
        </c:manualLayout>
      </c:layout>
      <c:pieChart>
        <c:varyColors val="1"/>
        <c:ser>
          <c:idx val="0"/>
          <c:order val="0"/>
          <c:explosion val="3"/>
          <c:dPt>
            <c:idx val="1"/>
            <c:bubble3D val="0"/>
            <c:spPr>
              <a:gradFill flip="none"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path path="circle">
                  <a:fillToRect t="100000" r="100000"/>
                </a:path>
                <a:tileRect l="-100000" b="-10000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4"/>
            <c:bubble3D val="0"/>
            <c:spPr>
              <a:gradFill rotWithShape="1">
                <a:gsLst>
                  <a:gs pos="0">
                    <a:schemeClr val="accent6">
                      <a:tint val="50000"/>
                      <a:satMod val="300000"/>
                    </a:schemeClr>
                  </a:gs>
                  <a:gs pos="35000">
                    <a:schemeClr val="accent6">
                      <a:tint val="37000"/>
                      <a:satMod val="300000"/>
                    </a:schemeClr>
                  </a:gs>
                  <a:gs pos="100000">
                    <a:schemeClr val="accent6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6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Lbls>
            <c:dLbl>
              <c:idx val="0"/>
              <c:layout>
                <c:manualLayout>
                  <c:x val="-0.11721839457567804"/>
                  <c:y val="0.1880424321959755"/>
                </c:manualLayout>
              </c:layout>
              <c:tx>
                <c:rich>
                  <a:bodyPr/>
                  <a:lstStyle/>
                  <a:p>
                    <a:r>
                      <a:rPr lang="en-US" sz="1600" dirty="0" smtClean="0"/>
                      <a:t>24.3%</a:t>
                    </a:r>
                    <a:endParaRPr lang="en-US" sz="24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5235464941566275E-2"/>
                  <c:y val="-0.23512994072675497"/>
                </c:manualLayout>
              </c:layout>
              <c:tx>
                <c:rich>
                  <a:bodyPr/>
                  <a:lstStyle/>
                  <a:p>
                    <a:r>
                      <a:rPr lang="en-US" sz="1600" dirty="0" smtClean="0"/>
                      <a:t>40.5%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6919728783902013E-2"/>
                  <c:y val="6.5176436278798475E-2"/>
                </c:manualLayout>
              </c:layout>
              <c:tx>
                <c:rich>
                  <a:bodyPr/>
                  <a:lstStyle/>
                  <a:p>
                    <a:r>
                      <a:rPr lang="en-US" sz="1600" dirty="0" smtClean="0"/>
                      <a:t>5.4%</a:t>
                    </a:r>
                    <a:endParaRPr lang="en-US" sz="18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0449639564185371E-2"/>
                  <c:y val="7.0188515088189787E-3"/>
                </c:manualLayout>
              </c:layout>
              <c:tx>
                <c:rich>
                  <a:bodyPr/>
                  <a:lstStyle/>
                  <a:p>
                    <a:r>
                      <a:rPr lang="en-US" sz="1600" dirty="0" smtClean="0"/>
                      <a:t>2.7%</a:t>
                    </a:r>
                    <a:endParaRPr lang="en-US" sz="16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1951417753212333E-2"/>
                  <c:y val="4.4529895846230037E-2"/>
                </c:manualLayout>
              </c:layout>
              <c:tx>
                <c:rich>
                  <a:bodyPr/>
                  <a:lstStyle/>
                  <a:p>
                    <a:r>
                      <a:rPr lang="en-US" sz="1600" dirty="0" smtClean="0"/>
                      <a:t>17.6%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 i="0"/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Hoja1!$A$5:$A$9</c:f>
              <c:strCache>
                <c:ptCount val="5"/>
                <c:pt idx="0">
                  <c:v>Por Esto</c:v>
                </c:pt>
                <c:pt idx="1">
                  <c:v>Novedades</c:v>
                </c:pt>
                <c:pt idx="2">
                  <c:v>El Quintanarroense</c:v>
                </c:pt>
                <c:pt idx="3">
                  <c:v>El Periodico</c:v>
                </c:pt>
                <c:pt idx="4">
                  <c:v>No Contesto </c:v>
                </c:pt>
              </c:strCache>
            </c:strRef>
          </c:cat>
          <c:val>
            <c:numRef>
              <c:f>Hoja1!$B$5:$B$9</c:f>
              <c:numCache>
                <c:formatCode>General</c:formatCode>
                <c:ptCount val="5"/>
                <c:pt idx="0">
                  <c:v>24.3</c:v>
                </c:pt>
                <c:pt idx="1">
                  <c:v>40.5</c:v>
                </c:pt>
                <c:pt idx="2">
                  <c:v>5.4</c:v>
                </c:pt>
                <c:pt idx="3">
                  <c:v>2.7</c:v>
                </c:pt>
                <c:pt idx="4">
                  <c:v>17.600000000000001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9435730508852711"/>
          <c:y val="3.3806866140990759E-2"/>
          <c:w val="0.30006883208555368"/>
          <c:h val="0.89000130105240682"/>
        </c:manualLayout>
      </c:layout>
      <c:overlay val="0"/>
      <c:txPr>
        <a:bodyPr/>
        <a:lstStyle/>
        <a:p>
          <a:pPr>
            <a:defRPr sz="1200" b="1"/>
          </a:pPr>
          <a:endParaRPr lang="es-MX"/>
        </a:p>
      </c:txPr>
    </c:legend>
    <c:plotVisOnly val="1"/>
    <c:dispBlanksAs val="gap"/>
    <c:showDLblsOverMax val="0"/>
  </c:chart>
  <c:spPr>
    <a:solidFill>
      <a:schemeClr val="bg1"/>
    </a:solidFill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r">
              <a:defRPr sz="1400" b="1"/>
            </a:pPr>
            <a:r>
              <a:rPr lang="es-MX" sz="1400" b="1" dirty="0"/>
              <a:t>¿Qué le </a:t>
            </a:r>
            <a:r>
              <a:rPr lang="es-MX" sz="1400" b="1" dirty="0" smtClean="0"/>
              <a:t>parecieron </a:t>
            </a:r>
            <a:r>
              <a:rPr lang="es-MX" sz="1400" b="1" dirty="0"/>
              <a:t>las actividades del </a:t>
            </a:r>
            <a:r>
              <a:rPr lang="es-MX" sz="1400" b="1" dirty="0" smtClean="0"/>
              <a:t>Pabellón </a:t>
            </a:r>
            <a:r>
              <a:rPr lang="es-MX" sz="1400" b="1" dirty="0"/>
              <a:t>Infantil?</a:t>
            </a:r>
          </a:p>
        </c:rich>
      </c:tx>
      <c:layout>
        <c:manualLayout>
          <c:xMode val="edge"/>
          <c:yMode val="edge"/>
          <c:x val="0.13001816918121492"/>
          <c:y val="4.4729069243531986E-3"/>
        </c:manualLayout>
      </c:layout>
      <c:overlay val="0"/>
    </c:title>
    <c:autoTitleDeleted val="0"/>
    <c:view3D>
      <c:rotX val="75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.24999044082198682"/>
          <c:w val="0.97045198224911156"/>
          <c:h val="0.75000955917801315"/>
        </c:manualLayout>
      </c:layout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¿Qué le paresieron las actividades del Pabellon Infantil?</c:v>
                </c:pt>
              </c:strCache>
            </c:strRef>
          </c:tx>
          <c:explosion val="14"/>
          <c:dPt>
            <c:idx val="0"/>
            <c:bubble3D val="0"/>
            <c:spPr>
              <a:solidFill>
                <a:srgbClr val="009900"/>
              </a:solidFill>
            </c:spPr>
          </c:dPt>
          <c:dPt>
            <c:idx val="1"/>
            <c:bubble3D val="0"/>
            <c:spPr>
              <a:solidFill>
                <a:srgbClr val="92D050"/>
              </a:solidFill>
            </c:spPr>
          </c:dPt>
          <c:dPt>
            <c:idx val="2"/>
            <c:bubble3D val="0"/>
            <c:spPr>
              <a:solidFill>
                <a:srgbClr val="FFFF00"/>
              </a:solidFill>
            </c:spPr>
          </c:dPt>
          <c:dPt>
            <c:idx val="3"/>
            <c:bubble3D val="0"/>
            <c:spPr>
              <a:solidFill>
                <a:srgbClr val="FF0000"/>
              </a:solidFill>
            </c:spPr>
          </c:dPt>
          <c:dPt>
            <c:idx val="4"/>
            <c:bubble3D val="0"/>
            <c:spPr>
              <a:solidFill>
                <a:schemeClr val="tx1"/>
              </a:solidFill>
            </c:spPr>
          </c:dPt>
          <c:dLbls>
            <c:dLbl>
              <c:idx val="2"/>
              <c:layout>
                <c:manualLayout>
                  <c:x val="-9.1064489291068348E-2"/>
                  <c:y val="4.6724473742613321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tx>
                <c:rich>
                  <a:bodyPr/>
                  <a:lstStyle/>
                  <a:p>
                    <a:pPr>
                      <a:defRPr sz="1400" b="1"/>
                    </a:pPr>
                    <a:r>
                      <a:rPr lang="en-US" sz="1400" b="1" dirty="0" smtClean="0"/>
                      <a:t>0.4%</a:t>
                    </a:r>
                    <a:endParaRPr lang="en-US" sz="1400" dirty="0"/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0.11010010277361472"/>
                  <c:y val="-3.3191042833395547E-4"/>
                </c:manualLayout>
              </c:layout>
              <c:tx>
                <c:rich>
                  <a:bodyPr/>
                  <a:lstStyle/>
                  <a:p>
                    <a:pPr>
                      <a:defRPr sz="1200" b="1"/>
                    </a:pPr>
                    <a:r>
                      <a:rPr lang="en-US" sz="1200" b="1" dirty="0" smtClean="0"/>
                      <a:t>0.4%</a:t>
                    </a:r>
                    <a:endParaRPr lang="en-US" sz="1200" dirty="0"/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600" b="1"/>
                </a:pPr>
                <a:endParaRPr lang="es-MX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Hoja1!$A$2:$A$6</c:f>
              <c:strCache>
                <c:ptCount val="5"/>
                <c:pt idx="0">
                  <c:v>Excelente</c:v>
                </c:pt>
                <c:pt idx="1">
                  <c:v>Bueno</c:v>
                </c:pt>
                <c:pt idx="2">
                  <c:v>Regular</c:v>
                </c:pt>
                <c:pt idx="3">
                  <c:v>Malo</c:v>
                </c:pt>
                <c:pt idx="4">
                  <c:v>Muy malo</c:v>
                </c:pt>
              </c:strCache>
            </c:strRef>
          </c:cat>
          <c:val>
            <c:numRef>
              <c:f>Hoja1!$B$2:$B$6</c:f>
              <c:numCache>
                <c:formatCode>0.00%</c:formatCode>
                <c:ptCount val="5"/>
                <c:pt idx="0">
                  <c:v>0.61099999999999999</c:v>
                </c:pt>
                <c:pt idx="1">
                  <c:v>0.32900000000000001</c:v>
                </c:pt>
                <c:pt idx="2">
                  <c:v>5.1999999999999998E-2</c:v>
                </c:pt>
                <c:pt idx="3">
                  <c:v>4.0000000000000001E-3</c:v>
                </c:pt>
                <c:pt idx="4">
                  <c:v>4.0000000000000001E-3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t"/>
      <c:layout>
        <c:manualLayout>
          <c:xMode val="edge"/>
          <c:yMode val="edge"/>
          <c:x val="0.68287284184736163"/>
          <c:y val="0.31025110482417223"/>
          <c:w val="0.29730016808522641"/>
          <c:h val="0.62970987863214778"/>
        </c:manualLayout>
      </c:layout>
      <c:overlay val="0"/>
      <c:txPr>
        <a:bodyPr/>
        <a:lstStyle/>
        <a:p>
          <a:pPr>
            <a:defRPr sz="1400"/>
          </a:pPr>
          <a:endParaRPr lang="es-MX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/>
            </a:pPr>
            <a:r>
              <a:rPr lang="es-MX" dirty="0" smtClean="0"/>
              <a:t>Visitó </a:t>
            </a:r>
            <a:r>
              <a:rPr lang="es-MX" dirty="0"/>
              <a:t>el </a:t>
            </a:r>
            <a:r>
              <a:rPr lang="es-MX" dirty="0" smtClean="0"/>
              <a:t>Pabellón </a:t>
            </a:r>
            <a:r>
              <a:rPr lang="es-MX" dirty="0"/>
              <a:t>Infantil</a:t>
            </a:r>
          </a:p>
        </c:rich>
      </c:tx>
      <c:layout>
        <c:manualLayout>
          <c:xMode val="edge"/>
          <c:yMode val="edge"/>
          <c:x val="0.30289235184330843"/>
          <c:y val="4.7749220975161835E-2"/>
        </c:manualLayout>
      </c:layout>
      <c:overlay val="0"/>
    </c:title>
    <c:autoTitleDeleted val="0"/>
    <c:view3D>
      <c:rotX val="30"/>
      <c:rotY val="18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0777696930124896"/>
          <c:y val="0.31933549053058047"/>
          <c:w val="0.82377742220205485"/>
          <c:h val="0.5850953895751172"/>
        </c:manualLayout>
      </c:layout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Visito el Pabellon Infantil</c:v>
                </c:pt>
              </c:strCache>
            </c:strRef>
          </c:tx>
          <c:explosion val="8"/>
          <c:dPt>
            <c:idx val="0"/>
            <c:bubble3D val="0"/>
            <c:spPr>
              <a:solidFill>
                <a:schemeClr val="accent6"/>
              </a:solidFill>
              <a:ln w="38100" cap="flat" cmpd="sng" algn="ctr">
                <a:solidFill>
                  <a:schemeClr val="lt1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Pt>
            <c:idx val="1"/>
            <c:bubble3D val="0"/>
            <c:spPr>
              <a:solidFill>
                <a:schemeClr val="accent5">
                  <a:lumMod val="20000"/>
                  <a:lumOff val="80000"/>
                </a:schemeClr>
              </a:solidFill>
              <a:ln w="38100" cap="flat" cmpd="sng" algn="ctr">
                <a:solidFill>
                  <a:schemeClr val="lt1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Lbls>
            <c:dLbl>
              <c:idx val="0"/>
              <c:layout>
                <c:manualLayout>
                  <c:x val="0.23920176882444746"/>
                  <c:y val="-9.1735126425172231E-2"/>
                </c:manualLayout>
              </c:layout>
              <c:tx>
                <c:rich>
                  <a:bodyPr/>
                  <a:lstStyle/>
                  <a:p>
                    <a:r>
                      <a:rPr lang="en-US" sz="2400" dirty="0" smtClean="0">
                        <a:solidFill>
                          <a:schemeClr val="tx1"/>
                        </a:solidFill>
                      </a:rPr>
                      <a:t>43.6%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0.19798671303343304"/>
                  <c:y val="3.0745190622404793E-2"/>
                </c:manualLayout>
              </c:layout>
              <c:tx>
                <c:rich>
                  <a:bodyPr/>
                  <a:lstStyle/>
                  <a:p>
                    <a:r>
                      <a:rPr lang="en-US" sz="2400" dirty="0" smtClean="0">
                        <a:solidFill>
                          <a:schemeClr val="tx1"/>
                        </a:solidFill>
                      </a:rPr>
                      <a:t>56.4%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2400" b="1">
                    <a:solidFill>
                      <a:schemeClr val="tx1"/>
                    </a:solidFill>
                  </a:defRPr>
                </a:pPr>
                <a:endParaRPr lang="es-MX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Hoja1!$A$2:$A$3</c:f>
              <c:strCache>
                <c:ptCount val="2"/>
                <c:pt idx="0">
                  <c:v>SI</c:v>
                </c:pt>
                <c:pt idx="1">
                  <c:v>NO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43.6</c:v>
                </c:pt>
                <c:pt idx="1">
                  <c:v>56.4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t"/>
      <c:layout>
        <c:manualLayout>
          <c:xMode val="edge"/>
          <c:yMode val="edge"/>
          <c:x val="0.19736040231100646"/>
          <c:y val="0.18638201314723754"/>
          <c:w val="0.63712123951070254"/>
          <c:h val="0.102502491383028"/>
        </c:manualLayout>
      </c:layout>
      <c:overlay val="0"/>
      <c:txPr>
        <a:bodyPr/>
        <a:lstStyle/>
        <a:p>
          <a:pPr>
            <a:defRPr sz="2000"/>
          </a:pPr>
          <a:endParaRPr lang="es-MX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90"/>
      <c:rAngAx val="0"/>
      <c:perspective val="5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1384509401507465"/>
          <c:y val="0.15690366558034133"/>
          <c:w val="0.54177869426752634"/>
          <c:h val="0.81134935038314215"/>
        </c:manualLayout>
      </c:layout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spPr>
            <a:solidFill>
              <a:srgbClr val="FFC000"/>
            </a:solidFill>
            <a:effectLst>
              <a:innerShdw blurRad="63500" dist="50800" dir="10800000">
                <a:prstClr val="black">
                  <a:alpha val="50000"/>
                </a:prstClr>
              </a:innerShdw>
            </a:effectLst>
          </c:spPr>
          <c:explosion val="32"/>
          <c:dPt>
            <c:idx val="0"/>
            <c:bubble3D val="0"/>
            <c:explosion val="18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</c:spPr>
          </c:dPt>
          <c:dPt>
            <c:idx val="1"/>
            <c:bubble3D val="0"/>
            <c:spPr>
              <a:solidFill>
                <a:srgbClr val="FFFF66"/>
              </a:solidFill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</c:spPr>
          </c:dPt>
          <c:dPt>
            <c:idx val="2"/>
            <c:bubble3D val="0"/>
            <c:spPr>
              <a:solidFill>
                <a:srgbClr val="009900"/>
              </a:solidFill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</c:spPr>
          </c:dPt>
          <c:dLbls>
            <c:dLbl>
              <c:idx val="0"/>
              <c:layout>
                <c:manualLayout>
                  <c:x val="-1.7819445500496189E-2"/>
                  <c:y val="-0.228415086281089"/>
                </c:manualLayout>
              </c:layout>
              <c:spPr>
                <a:noFill/>
              </c:spPr>
              <c:txPr>
                <a:bodyPr/>
                <a:lstStyle/>
                <a:p>
                  <a:pPr>
                    <a:defRPr sz="1600" b="0"/>
                  </a:pPr>
                  <a:endParaRPr lang="es-MX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0.12145875029247648"/>
                  <c:y val="-5.919401942529743E-2"/>
                </c:manualLayout>
              </c:layout>
              <c:spPr/>
              <c:txPr>
                <a:bodyPr/>
                <a:lstStyle/>
                <a:p>
                  <a:pPr>
                    <a:defRPr sz="1400" b="0"/>
                  </a:pPr>
                  <a:endParaRPr lang="es-MX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0.10568313204533818"/>
                  <c:y val="0.2993287066300131"/>
                </c:manualLayout>
              </c:layout>
              <c:spPr/>
              <c:txPr>
                <a:bodyPr/>
                <a:lstStyle/>
                <a:p>
                  <a:pPr>
                    <a:defRPr sz="1200" b="0"/>
                  </a:pPr>
                  <a:endParaRPr lang="es-MX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800" b="0"/>
                </a:pPr>
                <a:endParaRPr lang="es-MX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Hoja1!$A$2:$A$4</c:f>
              <c:strCache>
                <c:ptCount val="3"/>
                <c:pt idx="0">
                  <c:v>Muy Interesante</c:v>
                </c:pt>
                <c:pt idx="1">
                  <c:v>Poco Interesante</c:v>
                </c:pt>
                <c:pt idx="2">
                  <c:v>Nada Interesante</c:v>
                </c:pt>
              </c:strCache>
            </c:strRef>
          </c:cat>
          <c:val>
            <c:numRef>
              <c:f>Hoja1!$B$2:$B$4</c:f>
              <c:numCache>
                <c:formatCode>0.00%</c:formatCode>
                <c:ptCount val="3"/>
                <c:pt idx="0">
                  <c:v>0.91100000000000003</c:v>
                </c:pt>
                <c:pt idx="1">
                  <c:v>5.8000000000000003E-2</c:v>
                </c:pt>
                <c:pt idx="2">
                  <c:v>4.0000000000000001E-3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 w="9525" cap="flat" cmpd="sng" algn="ctr">
          <a:solidFill>
            <a:schemeClr val="bg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2">
    <c:autoUpdate val="0"/>
  </c:externalData>
  <c:userShapes r:id="rId3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MX" sz="1800" b="0" i="0" baseline="0" dirty="0" smtClean="0">
                <a:effectLst/>
              </a:rPr>
              <a:t>¿Identificó algún estado invitado?</a:t>
            </a:r>
            <a:endParaRPr lang="es-MX" dirty="0">
              <a:effectLst/>
            </a:endParaRPr>
          </a:p>
        </c:rich>
      </c:tx>
      <c:layout>
        <c:manualLayout>
          <c:xMode val="edge"/>
          <c:yMode val="edge"/>
          <c:x val="0.32942788553797048"/>
          <c:y val="1.9096602872234327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912323820080597"/>
          <c:y val="0.23561636729233101"/>
          <c:w val="0.69597617310197857"/>
          <c:h val="0.5740062906014264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2010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-8.0167860136752481E-3"/>
                  <c:y val="2.86449043083514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Hoja1!$A$2:$A$3</c:f>
              <c:strCache>
                <c:ptCount val="2"/>
                <c:pt idx="0">
                  <c:v>SÍ</c:v>
                </c:pt>
                <c:pt idx="1">
                  <c:v>No </c:v>
                </c:pt>
              </c:strCache>
            </c:strRef>
          </c:cat>
          <c:val>
            <c:numRef>
              <c:f>Hoja1!$B$2:$B$3</c:f>
              <c:numCache>
                <c:formatCode>0%</c:formatCode>
                <c:ptCount val="2"/>
                <c:pt idx="0">
                  <c:v>0.83</c:v>
                </c:pt>
                <c:pt idx="1">
                  <c:v>0.17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2011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Hoja1!$A$2:$A$3</c:f>
              <c:strCache>
                <c:ptCount val="2"/>
                <c:pt idx="0">
                  <c:v>SÍ</c:v>
                </c:pt>
                <c:pt idx="1">
                  <c:v>No </c:v>
                </c:pt>
              </c:strCache>
            </c:strRef>
          </c:cat>
          <c:val>
            <c:numRef>
              <c:f>Hoja1!$C$2:$C$3</c:f>
              <c:numCache>
                <c:formatCode>0%</c:formatCode>
                <c:ptCount val="2"/>
                <c:pt idx="0">
                  <c:v>0.92</c:v>
                </c:pt>
                <c:pt idx="1">
                  <c:v>0.08</c:v>
                </c:pt>
              </c:numCache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2012</c:v>
                </c:pt>
              </c:strCache>
            </c:strRef>
          </c:tx>
          <c:spPr>
            <a:solidFill>
              <a:srgbClr val="009900"/>
            </a:solidFill>
          </c:spPr>
          <c:invertIfNegative val="0"/>
          <c:dLbls>
            <c:dLbl>
              <c:idx val="0"/>
              <c:layout>
                <c:manualLayout>
                  <c:x val="2.6054554544444556E-2"/>
                  <c:y val="-4.3762542700242658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4050358041025746E-2"/>
                  <c:y val="2.86449043083514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Hoja1!$A$2:$A$3</c:f>
              <c:strCache>
                <c:ptCount val="2"/>
                <c:pt idx="0">
                  <c:v>SÍ</c:v>
                </c:pt>
                <c:pt idx="1">
                  <c:v>No </c:v>
                </c:pt>
              </c:strCache>
            </c:strRef>
          </c:cat>
          <c:val>
            <c:numRef>
              <c:f>Hoja1!$D$2:$D$3</c:f>
              <c:numCache>
                <c:formatCode>0%</c:formatCode>
                <c:ptCount val="2"/>
                <c:pt idx="0">
                  <c:v>0.72</c:v>
                </c:pt>
                <c:pt idx="1">
                  <c:v>0.28000000000000003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0"/>
        <c:axId val="155917312"/>
        <c:axId val="155927296"/>
      </c:barChart>
      <c:catAx>
        <c:axId val="155917312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2000" b="1"/>
            </a:pPr>
            <a:endParaRPr lang="es-MX"/>
          </a:p>
        </c:txPr>
        <c:crossAx val="155927296"/>
        <c:crosses val="autoZero"/>
        <c:auto val="1"/>
        <c:lblAlgn val="ctr"/>
        <c:lblOffset val="100"/>
        <c:noMultiLvlLbl val="0"/>
      </c:catAx>
      <c:valAx>
        <c:axId val="155927296"/>
        <c:scaling>
          <c:orientation val="minMax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s-MX"/>
          </a:p>
        </c:txPr>
        <c:crossAx val="15591731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7518337608952546"/>
          <c:y val="0.1842122970844976"/>
          <c:w val="0.11226909131308642"/>
          <c:h val="0.45833726480259263"/>
        </c:manualLayout>
      </c:layout>
      <c:overlay val="0"/>
      <c:txPr>
        <a:bodyPr/>
        <a:lstStyle/>
        <a:p>
          <a:pPr>
            <a:defRPr sz="1400"/>
          </a:pPr>
          <a:endParaRPr lang="es-MX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32816360412150997"/>
          <c:y val="0"/>
          <c:w val="0.62273541147876621"/>
          <c:h val="0.8908637819291565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2010</c:v>
                </c:pt>
              </c:strCache>
            </c:strRef>
          </c:tx>
          <c:spPr>
            <a:solidFill>
              <a:srgbClr val="FFCC99"/>
            </a:solidFill>
          </c:spPr>
          <c:invertIfNegative val="0"/>
          <c:dLbls>
            <c:dLbl>
              <c:idx val="0"/>
              <c:layout>
                <c:manualLayout>
                  <c:x val="4.1710257389252409E-2"/>
                  <c:y val="2.18800343922526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>
                    <a:solidFill>
                      <a:schemeClr val="tx1"/>
                    </a:solidFill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Hoja1!$A$2:$A$6</c:f>
              <c:strCache>
                <c:ptCount val="5"/>
                <c:pt idx="0">
                  <c:v>Absolutamente Si</c:v>
                </c:pt>
                <c:pt idx="1">
                  <c:v>Probablemente Si</c:v>
                </c:pt>
                <c:pt idx="2">
                  <c:v>Probablemente No</c:v>
                </c:pt>
                <c:pt idx="3">
                  <c:v>Definitivamente No</c:v>
                </c:pt>
                <c:pt idx="4">
                  <c:v>No sabe</c:v>
                </c:pt>
              </c:strCache>
            </c:strRef>
          </c:cat>
          <c:val>
            <c:numRef>
              <c:f>Hoja1!$B$2:$B$6</c:f>
              <c:numCache>
                <c:formatCode>0%</c:formatCode>
                <c:ptCount val="5"/>
                <c:pt idx="0">
                  <c:v>0.86</c:v>
                </c:pt>
                <c:pt idx="1">
                  <c:v>0.11</c:v>
                </c:pt>
                <c:pt idx="2">
                  <c:v>0.01</c:v>
                </c:pt>
                <c:pt idx="3">
                  <c:v>0.02</c:v>
                </c:pt>
                <c:pt idx="4">
                  <c:v>0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2011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3.5740539881635017E-2"/>
                  <c:y val="2.9939814658923149E-3"/>
                </c:manualLayout>
              </c:layout>
              <c:spPr/>
              <c:txPr>
                <a:bodyPr/>
                <a:lstStyle/>
                <a:p>
                  <a:pPr>
                    <a:defRPr sz="1400">
                      <a:solidFill>
                        <a:schemeClr val="tx1"/>
                      </a:solidFill>
                    </a:defRPr>
                  </a:pPr>
                  <a:endParaRPr lang="es-MX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>
                    <a:solidFill>
                      <a:schemeClr val="tx1"/>
                    </a:solidFill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Hoja1!$A$2:$A$6</c:f>
              <c:strCache>
                <c:ptCount val="5"/>
                <c:pt idx="0">
                  <c:v>Absolutamente Si</c:v>
                </c:pt>
                <c:pt idx="1">
                  <c:v>Probablemente Si</c:v>
                </c:pt>
                <c:pt idx="2">
                  <c:v>Probablemente No</c:v>
                </c:pt>
                <c:pt idx="3">
                  <c:v>Definitivamente No</c:v>
                </c:pt>
                <c:pt idx="4">
                  <c:v>No sabe</c:v>
                </c:pt>
              </c:strCache>
            </c:strRef>
          </c:cat>
          <c:val>
            <c:numRef>
              <c:f>Hoja1!$C$2:$C$6</c:f>
              <c:numCache>
                <c:formatCode>0.0%</c:formatCode>
                <c:ptCount val="5"/>
                <c:pt idx="0">
                  <c:v>0.91400000000000003</c:v>
                </c:pt>
                <c:pt idx="1">
                  <c:v>7.4999999999999997E-2</c:v>
                </c:pt>
                <c:pt idx="2">
                  <c:v>3.0000000000000001E-3</c:v>
                </c:pt>
                <c:pt idx="3">
                  <c:v>6.0000000000000001E-3</c:v>
                </c:pt>
                <c:pt idx="4">
                  <c:v>3.0000000000000001E-3</c:v>
                </c:pt>
              </c:numCache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2012</c:v>
                </c:pt>
              </c:strCache>
            </c:strRef>
          </c:tx>
          <c:spPr>
            <a:solidFill>
              <a:srgbClr val="00990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1.2978665446032982E-2"/>
                  <c:y val="-3.38210248167058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>
                    <a:solidFill>
                      <a:schemeClr val="tx1"/>
                    </a:solidFill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Hoja1!$A$2:$A$6</c:f>
              <c:strCache>
                <c:ptCount val="5"/>
                <c:pt idx="0">
                  <c:v>Absolutamente Si</c:v>
                </c:pt>
                <c:pt idx="1">
                  <c:v>Probablemente Si</c:v>
                </c:pt>
                <c:pt idx="2">
                  <c:v>Probablemente No</c:v>
                </c:pt>
                <c:pt idx="3">
                  <c:v>Definitivamente No</c:v>
                </c:pt>
                <c:pt idx="4">
                  <c:v>No sabe</c:v>
                </c:pt>
              </c:strCache>
            </c:strRef>
          </c:cat>
          <c:val>
            <c:numRef>
              <c:f>Hoja1!$D$2:$D$6</c:f>
              <c:numCache>
                <c:formatCode>0.0%</c:formatCode>
                <c:ptCount val="5"/>
                <c:pt idx="0">
                  <c:v>0.876</c:v>
                </c:pt>
                <c:pt idx="1">
                  <c:v>9.8000000000000004E-2</c:v>
                </c:pt>
                <c:pt idx="2">
                  <c:v>1.0999999999999999E-2</c:v>
                </c:pt>
                <c:pt idx="3">
                  <c:v>5.0000000000000001E-3</c:v>
                </c:pt>
                <c:pt idx="4">
                  <c:v>1.0999999999999999E-2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58622080"/>
        <c:axId val="158623616"/>
        <c:axId val="0"/>
      </c:bar3DChart>
      <c:catAx>
        <c:axId val="158622080"/>
        <c:scaling>
          <c:orientation val="maxMin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600" b="0">
                <a:effectLst/>
              </a:defRPr>
            </a:pPr>
            <a:endParaRPr lang="es-MX"/>
          </a:p>
        </c:txPr>
        <c:crossAx val="158623616"/>
        <c:crosses val="autoZero"/>
        <c:auto val="1"/>
        <c:lblAlgn val="ctr"/>
        <c:lblOffset val="100"/>
        <c:noMultiLvlLbl val="0"/>
      </c:catAx>
      <c:valAx>
        <c:axId val="158623616"/>
        <c:scaling>
          <c:orientation val="minMax"/>
        </c:scaling>
        <c:delete val="0"/>
        <c:axPos val="b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s-MX"/>
          </a:p>
        </c:txPr>
        <c:crossAx val="158622080"/>
        <c:crosses val="max"/>
        <c:crossBetween val="between"/>
      </c:valAx>
    </c:plotArea>
    <c:legend>
      <c:legendPos val="r"/>
      <c:layout>
        <c:manualLayout>
          <c:xMode val="edge"/>
          <c:yMode val="edge"/>
          <c:x val="0.8518464675839662"/>
          <c:y val="0.52552981177016855"/>
          <c:w val="0.13553123064254921"/>
          <c:h val="0.3160084854950847"/>
        </c:manualLayout>
      </c:layout>
      <c:overlay val="0"/>
      <c:txPr>
        <a:bodyPr/>
        <a:lstStyle/>
        <a:p>
          <a:pPr>
            <a:defRPr sz="1400"/>
          </a:pPr>
          <a:endParaRPr lang="es-MX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28"/>
    </mc:Choice>
    <mc:Fallback>
      <c:style val="28"/>
    </mc:Fallback>
  </mc:AlternateContent>
  <c:chart>
    <c:title>
      <c:layout>
        <c:manualLayout>
          <c:xMode val="edge"/>
          <c:yMode val="edge"/>
          <c:x val="0.21420202781041492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32295041130186641"/>
          <c:y val="0.18778438691934024"/>
          <c:w val="0.46476704351628079"/>
          <c:h val="0.7687120365335659"/>
        </c:manualLayout>
      </c:layout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¿Con quién asistió al festival?</c:v>
                </c:pt>
              </c:strCache>
            </c:strRef>
          </c:tx>
          <c:spPr>
            <a:solidFill>
              <a:srgbClr val="009900"/>
            </a:solidFill>
          </c:spPr>
          <c:explosion val="12"/>
          <c:dPt>
            <c:idx val="0"/>
            <c:bubble3D val="0"/>
            <c:spPr>
              <a:solidFill>
                <a:srgbClr val="00B0F0"/>
              </a:solidFill>
            </c:spPr>
          </c:dPt>
          <c:dPt>
            <c:idx val="2"/>
            <c:bubble3D val="0"/>
            <c:spPr>
              <a:solidFill>
                <a:srgbClr val="FF0000"/>
              </a:solidFill>
            </c:spPr>
          </c:dPt>
          <c:dPt>
            <c:idx val="3"/>
            <c:bubble3D val="0"/>
            <c:spPr>
              <a:solidFill>
                <a:srgbClr val="CC6600"/>
              </a:solidFill>
            </c:spPr>
          </c:dPt>
          <c:dLbls>
            <c:dLbl>
              <c:idx val="0"/>
              <c:layout>
                <c:manualLayout>
                  <c:x val="2.0250569450825061E-2"/>
                  <c:y val="-7.2252578222353786E-2"/>
                </c:manualLayout>
              </c:layout>
              <c:spPr/>
              <c:txPr>
                <a:bodyPr/>
                <a:lstStyle/>
                <a:p>
                  <a:pPr>
                    <a:defRPr b="1">
                      <a:effectLst/>
                    </a:defRPr>
                  </a:pPr>
                  <a:endParaRPr lang="es-MX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</c:dLbl>
            <c:dLbl>
              <c:idx val="1"/>
              <c:layout>
                <c:manualLayout>
                  <c:x val="-5.0236964722692326E-3"/>
                  <c:y val="2.717216054742887E-2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chemeClr val="bg1"/>
                      </a:solidFill>
                    </a:defRPr>
                  </a:pPr>
                  <a:endParaRPr lang="es-MX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8.3333333333333332E-3"/>
                  <c:y val="-0.1"/>
                </c:manualLayout>
              </c:layout>
              <c:spPr/>
              <c:txPr>
                <a:bodyPr/>
                <a:lstStyle/>
                <a:p>
                  <a:pPr>
                    <a:defRPr sz="1600"/>
                  </a:pPr>
                  <a:endParaRPr lang="es-MX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0.119829713598482"/>
                  <c:y val="-6.7855823110151786E-2"/>
                </c:manualLayout>
              </c:layout>
              <c:tx>
                <c:rich>
                  <a:bodyPr/>
                  <a:lstStyle/>
                  <a:p>
                    <a:pPr>
                      <a:defRPr sz="1600"/>
                    </a:pPr>
                    <a:r>
                      <a:rPr lang="en-US" sz="1600" dirty="0"/>
                      <a:t>0.2%</a:t>
                    </a:r>
                  </a:p>
                </c:rich>
              </c:tx>
              <c:spPr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5"/>
              <c:delete val="1"/>
            </c:dLbl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Hoja1!$A$2:$A$6</c:f>
              <c:strCache>
                <c:ptCount val="5"/>
                <c:pt idx="0">
                  <c:v>Familia</c:v>
                </c:pt>
                <c:pt idx="1">
                  <c:v>Amigos</c:v>
                </c:pt>
                <c:pt idx="2">
                  <c:v>Pareja</c:v>
                </c:pt>
                <c:pt idx="3">
                  <c:v>Escuela</c:v>
                </c:pt>
                <c:pt idx="4">
                  <c:v>Otros</c:v>
                </c:pt>
              </c:strCache>
            </c:strRef>
          </c:cat>
          <c:val>
            <c:numRef>
              <c:f>Hoja1!$B$2:$B$6</c:f>
              <c:numCache>
                <c:formatCode>General</c:formatCode>
                <c:ptCount val="5"/>
                <c:pt idx="0">
                  <c:v>66.7</c:v>
                </c:pt>
                <c:pt idx="1">
                  <c:v>16.7</c:v>
                </c:pt>
                <c:pt idx="2">
                  <c:v>14.1</c:v>
                </c:pt>
                <c:pt idx="3">
                  <c:v>0.7</c:v>
                </c:pt>
                <c:pt idx="4">
                  <c:v>0.2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37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 b="0"/>
            </a:pPr>
            <a:r>
              <a:rPr lang="en-US" sz="2000" b="0" dirty="0" err="1" smtClean="0"/>
              <a:t>Procedencia</a:t>
            </a:r>
            <a:endParaRPr lang="en-US" sz="2000" b="0" dirty="0"/>
          </a:p>
        </c:rich>
      </c:tx>
      <c:layout>
        <c:manualLayout>
          <c:xMode val="edge"/>
          <c:yMode val="edge"/>
          <c:x val="0.37094907407407407"/>
          <c:y val="0"/>
        </c:manualLayout>
      </c:layout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6157407407407406"/>
          <c:y val="0.25786564962274072"/>
          <c:w val="0.82916666666666672"/>
          <c:h val="0.61724975393700787"/>
        </c:manualLayout>
      </c:layout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Origen</c:v>
                </c:pt>
              </c:strCache>
            </c:strRef>
          </c:tx>
          <c:spPr>
            <a:solidFill>
              <a:srgbClr val="FFFF00"/>
            </a:solidFill>
          </c:spPr>
          <c:explosion val="4"/>
          <c:dPt>
            <c:idx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</c:spPr>
          </c:dPt>
          <c:dPt>
            <c:idx val="1"/>
            <c:bubble3D val="0"/>
            <c:spPr>
              <a:solidFill>
                <a:srgbClr val="FFFF00"/>
              </a:solidFill>
              <a:ln w="38100" cap="flat" cmpd="sng" algn="ctr">
                <a:solidFill>
                  <a:schemeClr val="lt1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Lbls>
            <c:dLbl>
              <c:idx val="0"/>
              <c:layout>
                <c:manualLayout>
                  <c:x val="-0.10124526100904054"/>
                  <c:y val="-0.29381351029616304"/>
                </c:manualLayout>
              </c:layout>
              <c:spPr/>
              <c:txPr>
                <a:bodyPr/>
                <a:lstStyle/>
                <a:p>
                  <a:pPr>
                    <a:defRPr sz="2800" b="1" u="sng">
                      <a:solidFill>
                        <a:schemeClr val="tx1"/>
                      </a:solidFill>
                    </a:defRPr>
                  </a:pPr>
                  <a:endParaRPr lang="es-MX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spPr/>
              <c:txPr>
                <a:bodyPr/>
                <a:lstStyle/>
                <a:p>
                  <a:pPr>
                    <a:defRPr sz="1800" b="1">
                      <a:solidFill>
                        <a:schemeClr val="tx1"/>
                      </a:solidFill>
                    </a:defRPr>
                  </a:pPr>
                  <a:endParaRPr lang="es-MX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2400" b="1">
                    <a:solidFill>
                      <a:schemeClr val="tx1"/>
                    </a:solidFill>
                  </a:defRPr>
                </a:pPr>
                <a:endParaRPr lang="es-MX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Hoja1!$A$2:$A$3</c:f>
              <c:strCache>
                <c:ptCount val="2"/>
                <c:pt idx="0">
                  <c:v>Local</c:v>
                </c:pt>
                <c:pt idx="1">
                  <c:v>Turista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80.3</c:v>
                </c:pt>
                <c:pt idx="1">
                  <c:v>19.7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t"/>
      <c:layout>
        <c:manualLayout>
          <c:xMode val="edge"/>
          <c:yMode val="edge"/>
          <c:x val="0.58681375765529309"/>
          <c:y val="0.12668597362086276"/>
          <c:w val="0.41318624234470691"/>
          <c:h val="0.13475093501574625"/>
        </c:manualLayout>
      </c:layout>
      <c:overlay val="0"/>
      <c:txPr>
        <a:bodyPr/>
        <a:lstStyle/>
        <a:p>
          <a:pPr>
            <a:defRPr sz="2000" b="1"/>
          </a:pPr>
          <a:endParaRPr lang="es-MX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Edad</a:t>
            </a:r>
            <a:r>
              <a:rPr lang="en-US" baseline="0" dirty="0" smtClean="0"/>
              <a:t> del Visitante </a:t>
            </a:r>
            <a:endParaRPr lang="en-US" dirty="0"/>
          </a:p>
        </c:rich>
      </c:tx>
      <c:layout>
        <c:manualLayout>
          <c:xMode val="edge"/>
          <c:yMode val="edge"/>
          <c:x val="0.38582985950285631"/>
          <c:y val="7.6576576576576572E-2"/>
        </c:manualLayout>
      </c:layout>
      <c:overlay val="0"/>
    </c:title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Porcentaje</c:v>
                </c:pt>
              </c:strCache>
            </c:strRef>
          </c:tx>
          <c:spPr>
            <a:ln w="44450">
              <a:solidFill>
                <a:srgbClr val="FF9999"/>
              </a:solidFill>
            </a:ln>
          </c:spPr>
          <c:marker>
            <c:symbol val="square"/>
            <c:size val="9"/>
            <c:spPr>
              <a:solidFill>
                <a:srgbClr val="FFCC99"/>
              </a:solidFill>
              <a:ln>
                <a:solidFill>
                  <a:srgbClr val="FF9999"/>
                </a:solidFill>
              </a:ln>
            </c:spPr>
          </c:marker>
          <c:cat>
            <c:strRef>
              <c:f>Hoja1!$A$2:$A$12</c:f>
              <c:strCache>
                <c:ptCount val="11"/>
                <c:pt idx="0">
                  <c:v>Menos de 21</c:v>
                </c:pt>
                <c:pt idx="1">
                  <c:v>De 21 a 25</c:v>
                </c:pt>
                <c:pt idx="2">
                  <c:v>De 26 a 30</c:v>
                </c:pt>
                <c:pt idx="3">
                  <c:v>De 31 a  35</c:v>
                </c:pt>
                <c:pt idx="4">
                  <c:v>De 36 a 40</c:v>
                </c:pt>
                <c:pt idx="5">
                  <c:v>De 41 a 45</c:v>
                </c:pt>
                <c:pt idx="6">
                  <c:v>De 46 a 50</c:v>
                </c:pt>
                <c:pt idx="7">
                  <c:v>De 51 a 55</c:v>
                </c:pt>
                <c:pt idx="8">
                  <c:v>De 56 a 60</c:v>
                </c:pt>
                <c:pt idx="9">
                  <c:v>De 61 a 65</c:v>
                </c:pt>
                <c:pt idx="10">
                  <c:v>Más de 65</c:v>
                </c:pt>
              </c:strCache>
            </c:strRef>
          </c:cat>
          <c:val>
            <c:numRef>
              <c:f>Hoja1!$B$2:$B$12</c:f>
              <c:numCache>
                <c:formatCode>0.00%</c:formatCode>
                <c:ptCount val="11"/>
                <c:pt idx="0">
                  <c:v>7.9722703639514725E-2</c:v>
                </c:pt>
                <c:pt idx="1">
                  <c:v>0.18717504332755633</c:v>
                </c:pt>
                <c:pt idx="2">
                  <c:v>0.20797227036395147</c:v>
                </c:pt>
                <c:pt idx="3">
                  <c:v>0.16291161178509533</c:v>
                </c:pt>
                <c:pt idx="4">
                  <c:v>0.14384748700173311</c:v>
                </c:pt>
                <c:pt idx="5">
                  <c:v>7.1057192374350084E-2</c:v>
                </c:pt>
                <c:pt idx="6">
                  <c:v>6.0658578856152515E-2</c:v>
                </c:pt>
                <c:pt idx="7">
                  <c:v>3.4662045060658578E-2</c:v>
                </c:pt>
                <c:pt idx="8">
                  <c:v>2.5996533795493933E-2</c:v>
                </c:pt>
                <c:pt idx="9">
                  <c:v>1.2131715771230503E-2</c:v>
                </c:pt>
                <c:pt idx="10">
                  <c:v>1.3864818024263431E-2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9750400"/>
        <c:axId val="159822208"/>
      </c:lineChart>
      <c:catAx>
        <c:axId val="159750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159822208"/>
        <c:crosses val="autoZero"/>
        <c:auto val="1"/>
        <c:lblAlgn val="ctr"/>
        <c:lblOffset val="100"/>
        <c:noMultiLvlLbl val="0"/>
      </c:catAx>
      <c:valAx>
        <c:axId val="159822208"/>
        <c:scaling>
          <c:orientation val="minMax"/>
        </c:scaling>
        <c:delete val="0"/>
        <c:axPos val="l"/>
        <c:numFmt formatCode="0.00%" sourceLinked="1"/>
        <c:majorTickMark val="none"/>
        <c:minorTickMark val="none"/>
        <c:tickLblPos val="nextTo"/>
        <c:spPr>
          <a:solidFill>
            <a:schemeClr val="bg1"/>
          </a:solidFill>
        </c:spPr>
        <c:txPr>
          <a:bodyPr/>
          <a:lstStyle/>
          <a:p>
            <a:pPr>
              <a:defRPr sz="1100"/>
            </a:pPr>
            <a:endParaRPr lang="es-MX"/>
          </a:p>
        </c:txPr>
        <c:crossAx val="159750400"/>
        <c:crosses val="autoZero"/>
        <c:crossBetween val="between"/>
      </c:valAx>
      <c:dTable>
        <c:showHorzBorder val="1"/>
        <c:showVertBorder val="1"/>
        <c:showOutline val="1"/>
        <c:showKeys val="0"/>
        <c:spPr>
          <a:noFill/>
          <a:ln w="9525" cap="flat" cmpd="sng" algn="ctr">
            <a:solidFill>
              <a:schemeClr val="dk1">
                <a:shade val="95000"/>
                <a:satMod val="105000"/>
              </a:schemeClr>
            </a:solidFill>
            <a:prstDash val="solid"/>
          </a:ln>
          <a:effectLst/>
        </c:spPr>
        <c:txPr>
          <a:bodyPr/>
          <a:lstStyle/>
          <a:p>
            <a:pPr rtl="0">
              <a:defRPr sz="10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</c:dTable>
    </c:plotArea>
    <c:plotVisOnly val="1"/>
    <c:dispBlanksAs val="zero"/>
    <c:showDLblsOverMax val="0"/>
  </c:chart>
  <c:spPr>
    <a:solidFill>
      <a:schemeClr val="bg1"/>
    </a:solidFill>
  </c:spPr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err="1" smtClean="0"/>
              <a:t>Género</a:t>
            </a:r>
            <a:endParaRPr lang="en-US" dirty="0"/>
          </a:p>
        </c:rich>
      </c:tx>
      <c:layout>
        <c:manualLayout>
          <c:xMode val="edge"/>
          <c:yMode val="edge"/>
          <c:x val="0.43411970157273649"/>
          <c:y val="0"/>
        </c:manualLayout>
      </c:layout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3645607291214582E-2"/>
          <c:y val="0.14937381210969319"/>
          <c:w val="0.83123090912848496"/>
          <c:h val="0.65541202823784961"/>
        </c:manualLayout>
      </c:layout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Genero</c:v>
                </c:pt>
              </c:strCache>
            </c:strRef>
          </c:tx>
          <c:spPr>
            <a:blipFill>
              <a:blip xmlns:r="http://schemas.openxmlformats.org/officeDocument/2006/relationships" r:embed="rId1"/>
              <a:tile tx="0" ty="0" sx="100000" sy="100000" flip="none" algn="tl"/>
            </a:blipFill>
          </c:spPr>
          <c:explosion val="13"/>
          <c:dPt>
            <c:idx val="0"/>
            <c:bubble3D val="0"/>
            <c:spPr>
              <a:blipFill>
                <a:blip xmlns:r="http://schemas.openxmlformats.org/officeDocument/2006/relationships" r:embed="rId1"/>
                <a:tile tx="0" ty="0" sx="100000" sy="100000" flip="none" algn="tl"/>
              </a:blipFill>
              <a:ln w="25400">
                <a:solidFill>
                  <a:srgbClr val="C00000"/>
                </a:solidFill>
              </a:ln>
            </c:spPr>
          </c:dPt>
          <c:dPt>
            <c:idx val="1"/>
            <c:bubble3D val="0"/>
            <c:spPr>
              <a:blipFill>
                <a:blip xmlns:r="http://schemas.openxmlformats.org/officeDocument/2006/relationships" r:embed="rId2"/>
                <a:tile tx="0" ty="0" sx="100000" sy="100000" flip="none" algn="tl"/>
              </a:blipFill>
              <a:ln w="25400">
                <a:solidFill>
                  <a:schemeClr val="tx2"/>
                </a:solidFill>
              </a:ln>
            </c:spPr>
          </c:dPt>
          <c:dLbls>
            <c:dLbl>
              <c:idx val="0"/>
              <c:layout>
                <c:manualLayout>
                  <c:x val="-0.27887139107611547"/>
                  <c:y val="-0.17093062720608199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0.24828135656271313"/>
                  <c:y val="7.8693660059733869E-2"/>
                </c:manualLayout>
              </c:layout>
              <c:tx>
                <c:rich>
                  <a:bodyPr/>
                  <a:lstStyle/>
                  <a:p>
                    <a:r>
                      <a:rPr lang="en-US" sz="1600" dirty="0"/>
                      <a:t>Masculino
41%</a:t>
                    </a:r>
                    <a:endParaRPr lang="en-US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6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defRPr>
                </a:pPr>
                <a:endParaRPr lang="es-MX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Hoja1!$A$2:$A$3</c:f>
              <c:strCache>
                <c:ptCount val="2"/>
                <c:pt idx="0">
                  <c:v>Femenino</c:v>
                </c:pt>
                <c:pt idx="1">
                  <c:v>Masculino</c:v>
                </c:pt>
              </c:strCache>
            </c:strRef>
          </c:cat>
          <c:val>
            <c:numRef>
              <c:f>Hoja1!$B$2:$B$3</c:f>
              <c:numCache>
                <c:formatCode>0.00%</c:formatCode>
                <c:ptCount val="2"/>
                <c:pt idx="0">
                  <c:v>0.58799999999999997</c:v>
                </c:pt>
                <c:pt idx="1">
                  <c:v>0.41199999999999998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5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9.2018761200446334E-3"/>
                  <c:y val="-3.1494516482295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8403752240089267E-2"/>
                  <c:y val="-1.5747258241147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9937398260096648E-2"/>
                  <c:y val="-4.09428714269842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9937398260096703E-2"/>
                  <c:y val="-2.51956131858364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3.0672920400148774E-3"/>
                  <c:y val="-1.88967098893773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1.3802814180066949E-2"/>
                  <c:y val="-2.83450648340660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1.0735522140052071E-2"/>
                  <c:y val="-3.1494516482295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000" b="1"/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'[Query expositores FTVM 2012.xls]Trabajo'!$E$121:$E$127</c:f>
              <c:strCache>
                <c:ptCount val="7"/>
                <c:pt idx="0">
                  <c:v>Teatro</c:v>
                </c:pt>
                <c:pt idx="1">
                  <c:v>Danza</c:v>
                </c:pt>
                <c:pt idx="2">
                  <c:v>Pabellón Infantil</c:v>
                </c:pt>
                <c:pt idx="3">
                  <c:v>Muestra gastronómica</c:v>
                </c:pt>
                <c:pt idx="4">
                  <c:v>Artesanías</c:v>
                </c:pt>
                <c:pt idx="5">
                  <c:v>Música</c:v>
                </c:pt>
                <c:pt idx="6">
                  <c:v>Altares</c:v>
                </c:pt>
              </c:strCache>
            </c:strRef>
          </c:cat>
          <c:val>
            <c:numRef>
              <c:f>'[Query expositores FTVM 2012.xls]Trabajo'!$G$121:$G$127</c:f>
              <c:numCache>
                <c:formatCode>0.0%</c:formatCode>
                <c:ptCount val="7"/>
                <c:pt idx="0">
                  <c:v>0.24444444444444444</c:v>
                </c:pt>
                <c:pt idx="1">
                  <c:v>0.21111111111111111</c:v>
                </c:pt>
                <c:pt idx="2">
                  <c:v>0.14444444444444443</c:v>
                </c:pt>
                <c:pt idx="3">
                  <c:v>0.14444444444444443</c:v>
                </c:pt>
                <c:pt idx="4">
                  <c:v>0.12222222222222222</c:v>
                </c:pt>
                <c:pt idx="5">
                  <c:v>0.1111111111111111</c:v>
                </c:pt>
                <c:pt idx="6">
                  <c:v>7.7777777777777779E-2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6"/>
        <c:gapDepth val="0"/>
        <c:shape val="cylinder"/>
        <c:axId val="159890816"/>
        <c:axId val="159925376"/>
        <c:axId val="0"/>
      </c:bar3DChart>
      <c:catAx>
        <c:axId val="15989081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s-MX"/>
          </a:p>
        </c:txPr>
        <c:crossAx val="159925376"/>
        <c:crosses val="autoZero"/>
        <c:auto val="1"/>
        <c:lblAlgn val="ctr"/>
        <c:lblOffset val="100"/>
        <c:noMultiLvlLbl val="0"/>
      </c:catAx>
      <c:valAx>
        <c:axId val="159925376"/>
        <c:scaling>
          <c:orientation val="minMax"/>
          <c:max val="0.8"/>
        </c:scaling>
        <c:delete val="0"/>
        <c:axPos val="l"/>
        <c:numFmt formatCode="0.0%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s-MX"/>
          </a:p>
        </c:txPr>
        <c:crossAx val="159890816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MX"/>
              <a:t>Evaluación sobre la logística</a:t>
            </a:r>
          </a:p>
        </c:rich>
      </c:tx>
      <c:layout>
        <c:manualLayout>
          <c:xMode val="edge"/>
          <c:yMode val="edge"/>
          <c:x val="0.33104128654677772"/>
          <c:y val="2.7639196038110893E-3"/>
        </c:manualLayout>
      </c:layout>
      <c:overlay val="0"/>
    </c:title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7999661388003492E-2"/>
          <c:y val="2.6907426952560827E-2"/>
          <c:w val="0.90561136953429167"/>
          <c:h val="0.5998843799799958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Trabajo!$A$609</c:f>
              <c:strCache>
                <c:ptCount val="1"/>
                <c:pt idx="0">
                  <c:v>2009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</c:spPr>
          <c:invertIfNegative val="0"/>
          <c:cat>
            <c:strRef>
              <c:f>Trabajo!$B$608:$D$608</c:f>
              <c:strCache>
                <c:ptCount val="3"/>
                <c:pt idx="0">
                  <c:v>Transportación</c:v>
                </c:pt>
                <c:pt idx="1">
                  <c:v>Hospedaje</c:v>
                </c:pt>
                <c:pt idx="2">
                  <c:v>Alimentación</c:v>
                </c:pt>
              </c:strCache>
            </c:strRef>
          </c:cat>
          <c:val>
            <c:numRef>
              <c:f>Trabajo!$B$609:$D$609</c:f>
              <c:numCache>
                <c:formatCode>General</c:formatCode>
                <c:ptCount val="3"/>
                <c:pt idx="0">
                  <c:v>9.67</c:v>
                </c:pt>
                <c:pt idx="1">
                  <c:v>9.43</c:v>
                </c:pt>
                <c:pt idx="2">
                  <c:v>9.7899999999999991</c:v>
                </c:pt>
              </c:numCache>
            </c:numRef>
          </c:val>
        </c:ser>
        <c:ser>
          <c:idx val="1"/>
          <c:order val="1"/>
          <c:tx>
            <c:strRef>
              <c:f>Trabajo!$A$610</c:f>
              <c:strCache>
                <c:ptCount val="1"/>
                <c:pt idx="0">
                  <c:v>2010</c:v>
                </c:pt>
              </c:strCache>
            </c:strRef>
          </c:tx>
          <c:spPr>
            <a:solidFill>
              <a:srgbClr val="FF9999"/>
            </a:solidFill>
          </c:spPr>
          <c:invertIfNegative val="0"/>
          <c:cat>
            <c:strRef>
              <c:f>Trabajo!$B$608:$D$608</c:f>
              <c:strCache>
                <c:ptCount val="3"/>
                <c:pt idx="0">
                  <c:v>Transportación</c:v>
                </c:pt>
                <c:pt idx="1">
                  <c:v>Hospedaje</c:v>
                </c:pt>
                <c:pt idx="2">
                  <c:v>Alimentación</c:v>
                </c:pt>
              </c:strCache>
            </c:strRef>
          </c:cat>
          <c:val>
            <c:numRef>
              <c:f>Trabajo!$B$610:$D$610</c:f>
              <c:numCache>
                <c:formatCode>General</c:formatCode>
                <c:ptCount val="3"/>
                <c:pt idx="0">
                  <c:v>9.51</c:v>
                </c:pt>
                <c:pt idx="1">
                  <c:v>9.2799999999999994</c:v>
                </c:pt>
                <c:pt idx="2">
                  <c:v>9.6300000000000008</c:v>
                </c:pt>
              </c:numCache>
            </c:numRef>
          </c:val>
        </c:ser>
        <c:ser>
          <c:idx val="2"/>
          <c:order val="2"/>
          <c:tx>
            <c:strRef>
              <c:f>Trabajo!$A$611</c:f>
              <c:strCache>
                <c:ptCount val="1"/>
                <c:pt idx="0">
                  <c:v>2011</c:v>
                </c:pt>
              </c:strCache>
            </c:strRef>
          </c:tx>
          <c:spPr>
            <a:solidFill>
              <a:srgbClr val="FFFF66"/>
            </a:solidFill>
          </c:spPr>
          <c:invertIfNegative val="0"/>
          <c:cat>
            <c:strRef>
              <c:f>Trabajo!$B$608:$D$608</c:f>
              <c:strCache>
                <c:ptCount val="3"/>
                <c:pt idx="0">
                  <c:v>Transportación</c:v>
                </c:pt>
                <c:pt idx="1">
                  <c:v>Hospedaje</c:v>
                </c:pt>
                <c:pt idx="2">
                  <c:v>Alimentación</c:v>
                </c:pt>
              </c:strCache>
            </c:strRef>
          </c:cat>
          <c:val>
            <c:numRef>
              <c:f>Trabajo!$B$611:$D$611</c:f>
              <c:numCache>
                <c:formatCode>General</c:formatCode>
                <c:ptCount val="3"/>
                <c:pt idx="0">
                  <c:v>9.48</c:v>
                </c:pt>
                <c:pt idx="1">
                  <c:v>9.6199999999999992</c:v>
                </c:pt>
                <c:pt idx="2">
                  <c:v>9.77</c:v>
                </c:pt>
              </c:numCache>
            </c:numRef>
          </c:val>
        </c:ser>
        <c:ser>
          <c:idx val="3"/>
          <c:order val="3"/>
          <c:tx>
            <c:strRef>
              <c:f>Trabajo!$A$612</c:f>
              <c:strCache>
                <c:ptCount val="1"/>
                <c:pt idx="0">
                  <c:v>2012</c:v>
                </c:pt>
              </c:strCache>
            </c:strRef>
          </c:tx>
          <c:spPr>
            <a:pattFill prst="pct75">
              <a:fgClr>
                <a:schemeClr val="accent6">
                  <a:lumMod val="50000"/>
                </a:schemeClr>
              </a:fgClr>
              <a:bgClr>
                <a:schemeClr val="bg1"/>
              </a:bgClr>
            </a:pattFill>
          </c:spPr>
          <c:invertIfNegative val="0"/>
          <c:cat>
            <c:strRef>
              <c:f>Trabajo!$B$608:$D$608</c:f>
              <c:strCache>
                <c:ptCount val="3"/>
                <c:pt idx="0">
                  <c:v>Transportación</c:v>
                </c:pt>
                <c:pt idx="1">
                  <c:v>Hospedaje</c:v>
                </c:pt>
                <c:pt idx="2">
                  <c:v>Alimentación</c:v>
                </c:pt>
              </c:strCache>
            </c:strRef>
          </c:cat>
          <c:val>
            <c:numRef>
              <c:f>Trabajo!$B$612:$D$612</c:f>
              <c:numCache>
                <c:formatCode>0.00</c:formatCode>
                <c:ptCount val="3"/>
                <c:pt idx="0">
                  <c:v>9.4347826086956523</c:v>
                </c:pt>
                <c:pt idx="1">
                  <c:v>9.7068965517241441</c:v>
                </c:pt>
                <c:pt idx="2">
                  <c:v>9.6463414634146378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60740480"/>
        <c:axId val="160742016"/>
        <c:axId val="0"/>
      </c:bar3DChart>
      <c:catAx>
        <c:axId val="160740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160742016"/>
        <c:crosses val="autoZero"/>
        <c:auto val="1"/>
        <c:lblAlgn val="ctr"/>
        <c:lblOffset val="100"/>
        <c:noMultiLvlLbl val="0"/>
      </c:catAx>
      <c:valAx>
        <c:axId val="160742016"/>
        <c:scaling>
          <c:orientation val="minMax"/>
          <c:max val="10"/>
          <c:min val="8"/>
        </c:scaling>
        <c:delete val="0"/>
        <c:axPos val="l"/>
        <c:numFmt formatCode="0.0" sourceLinked="0"/>
        <c:majorTickMark val="none"/>
        <c:minorTickMark val="none"/>
        <c:tickLblPos val="nextTo"/>
        <c:crossAx val="160740480"/>
        <c:crosses val="autoZero"/>
        <c:crossBetween val="between"/>
        <c:majorUnit val="0.5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sz="1200"/>
            </a:pPr>
            <a:endParaRPr lang="es-MX"/>
          </a:p>
        </c:txPr>
      </c:dTable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>
      <a:noFill/>
    </a:ln>
  </c:sp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3135576704763654E-2"/>
          <c:y val="2.1677278913454084E-3"/>
          <c:w val="0.66481866095240505"/>
          <c:h val="0.83500428264785331"/>
        </c:manualLayout>
      </c:layout>
      <c:bar3DChart>
        <c:barDir val="bar"/>
        <c:grouping val="percentStacked"/>
        <c:varyColors val="0"/>
        <c:ser>
          <c:idx val="0"/>
          <c:order val="0"/>
          <c:tx>
            <c:strRef>
              <c:f>Trabajo!$J$365</c:f>
              <c:strCache>
                <c:ptCount val="1"/>
                <c:pt idx="0">
                  <c:v>Definitivamente SI</c:v>
                </c:pt>
              </c:strCache>
            </c:strRef>
          </c:tx>
          <c:spPr>
            <a:gradFill flip="none" rotWithShape="1">
              <a:gsLst>
                <a:gs pos="0">
                  <a:srgbClr val="00B050">
                    <a:tint val="66000"/>
                    <a:satMod val="160000"/>
                  </a:srgbClr>
                </a:gs>
                <a:gs pos="50000">
                  <a:srgbClr val="00B050">
                    <a:tint val="44500"/>
                    <a:satMod val="160000"/>
                  </a:srgbClr>
                </a:gs>
                <a:gs pos="100000">
                  <a:srgbClr val="00B050">
                    <a:tint val="23500"/>
                    <a:satMod val="160000"/>
                  </a:srgbClr>
                </a:gs>
              </a:gsLst>
              <a:lin ang="18900000" scaled="1"/>
              <a:tileRect/>
            </a:gradFill>
          </c:spPr>
          <c:invertIfNegative val="0"/>
          <c:dLbls>
            <c:dLbl>
              <c:idx val="1"/>
              <c:layout>
                <c:manualLayout>
                  <c:x val="0"/>
                  <c:y val="-1.19581446106902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3553251011332161E-2"/>
                  <c:y val="-1.04326515803799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800" b="1">
                    <a:solidFill>
                      <a:schemeClr val="tx1"/>
                    </a:solidFill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Trabajo!$H$366:$H$369</c:f>
              <c:numCache>
                <c:formatCode>General</c:formatCode>
                <c:ptCount val="4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</c:numCache>
            </c:numRef>
          </c:cat>
          <c:val>
            <c:numRef>
              <c:f>Trabajo!$J$366:$J$369</c:f>
              <c:numCache>
                <c:formatCode>0%</c:formatCode>
                <c:ptCount val="4"/>
                <c:pt idx="0">
                  <c:v>0.89</c:v>
                </c:pt>
                <c:pt idx="1">
                  <c:v>0.93</c:v>
                </c:pt>
                <c:pt idx="2">
                  <c:v>0.94</c:v>
                </c:pt>
                <c:pt idx="3" formatCode="0.0%">
                  <c:v>0.9101123595505618</c:v>
                </c:pt>
              </c:numCache>
            </c:numRef>
          </c:val>
        </c:ser>
        <c:ser>
          <c:idx val="1"/>
          <c:order val="1"/>
          <c:tx>
            <c:strRef>
              <c:f>Trabajo!$K$365</c:f>
              <c:strCache>
                <c:ptCount val="1"/>
                <c:pt idx="0">
                  <c:v>Probablemente sí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txPr>
              <a:bodyPr/>
              <a:lstStyle/>
              <a:p>
                <a:pPr>
                  <a:defRPr sz="1400" b="1"/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Trabajo!$H$366:$H$369</c:f>
              <c:numCache>
                <c:formatCode>General</c:formatCode>
                <c:ptCount val="4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</c:numCache>
            </c:numRef>
          </c:cat>
          <c:val>
            <c:numRef>
              <c:f>Trabajo!$K$366:$K$369</c:f>
              <c:numCache>
                <c:formatCode>0%</c:formatCode>
                <c:ptCount val="4"/>
                <c:pt idx="0">
                  <c:v>0.1</c:v>
                </c:pt>
                <c:pt idx="1">
                  <c:v>7.0000000000000007E-2</c:v>
                </c:pt>
                <c:pt idx="2">
                  <c:v>0.04</c:v>
                </c:pt>
                <c:pt idx="3" formatCode="0.0%">
                  <c:v>7.8651685393258425E-2</c:v>
                </c:pt>
              </c:numCache>
            </c:numRef>
          </c:val>
        </c:ser>
        <c:ser>
          <c:idx val="2"/>
          <c:order val="2"/>
          <c:tx>
            <c:strRef>
              <c:f>Trabajo!$L$362</c:f>
              <c:strCache>
                <c:ptCount val="1"/>
                <c:pt idx="0">
                  <c:v>Defiitivamente No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numRef>
              <c:f>Trabajo!$H$366:$H$369</c:f>
              <c:numCache>
                <c:formatCode>General</c:formatCode>
                <c:ptCount val="4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</c:numCache>
            </c:numRef>
          </c:cat>
          <c:val>
            <c:numRef>
              <c:f>Trabajo!$L$363:$L$366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 formatCode="0%">
                  <c:v>0.02</c:v>
                </c:pt>
                <c:pt idx="3" formatCode="0.0%">
                  <c:v>0</c:v>
                </c:pt>
              </c:numCache>
            </c:numRef>
          </c:val>
        </c:ser>
        <c:ser>
          <c:idx val="3"/>
          <c:order val="3"/>
          <c:tx>
            <c:strRef>
              <c:f>Trabajo!$M$362</c:f>
              <c:strCache>
                <c:ptCount val="1"/>
                <c:pt idx="0">
                  <c:v>No sabe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cat>
            <c:numRef>
              <c:f>Trabajo!$H$366:$H$369</c:f>
              <c:numCache>
                <c:formatCode>General</c:formatCode>
                <c:ptCount val="4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</c:numCache>
            </c:numRef>
          </c:cat>
          <c:val>
            <c:numRef>
              <c:f>Trabajo!$M$363:$M$366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 formatCode="0%">
                  <c:v>0</c:v>
                </c:pt>
                <c:pt idx="3" formatCode="0.0%">
                  <c:v>1.0989010989011E-2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60826496"/>
        <c:axId val="160828032"/>
        <c:axId val="0"/>
      </c:bar3DChart>
      <c:catAx>
        <c:axId val="16082649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s-MX"/>
          </a:p>
        </c:txPr>
        <c:crossAx val="160828032"/>
        <c:crosses val="autoZero"/>
        <c:auto val="1"/>
        <c:lblAlgn val="ctr"/>
        <c:lblOffset val="100"/>
        <c:noMultiLvlLbl val="0"/>
      </c:catAx>
      <c:valAx>
        <c:axId val="160828032"/>
        <c:scaling>
          <c:orientation val="minMax"/>
          <c:min val="0"/>
        </c:scaling>
        <c:delete val="0"/>
        <c:axPos val="b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s-MX"/>
          </a:p>
        </c:txPr>
        <c:crossAx val="160826496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73188431156250389"/>
          <c:y val="0.26017597054099578"/>
          <c:w val="0.25308616616159696"/>
          <c:h val="0.43181509773964816"/>
        </c:manualLayout>
      </c:layout>
      <c:overlay val="0"/>
      <c:txPr>
        <a:bodyPr/>
        <a:lstStyle/>
        <a:p>
          <a:pPr>
            <a:defRPr sz="1400"/>
          </a:pPr>
          <a:endParaRPr lang="es-MX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/>
            </a:pPr>
            <a:r>
              <a:rPr lang="en-US" sz="2400" dirty="0" smtClean="0"/>
              <a:t>Género (2012) </a:t>
            </a:r>
            <a:endParaRPr lang="en-US" sz="2400" dirty="0"/>
          </a:p>
        </c:rich>
      </c:tx>
      <c:layout>
        <c:manualLayout>
          <c:xMode val="edge"/>
          <c:yMode val="edge"/>
          <c:x val="0.35230319059199183"/>
          <c:y val="0"/>
        </c:manualLayout>
      </c:layout>
      <c:overlay val="0"/>
    </c:title>
    <c:autoTitleDeleted val="0"/>
    <c:view3D>
      <c:rotX val="30"/>
      <c:rotY val="18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793249468007828E-2"/>
          <c:y val="0.26054228741609353"/>
          <c:w val="0.81049114200986216"/>
          <c:h val="0.73945771258390647"/>
        </c:manualLayout>
      </c:layout>
      <c:pie3DChart>
        <c:varyColors val="1"/>
        <c:ser>
          <c:idx val="0"/>
          <c:order val="0"/>
          <c:explosion val="9"/>
          <c:dPt>
            <c:idx val="0"/>
            <c:bubble3D val="0"/>
            <c:spPr>
              <a:solidFill>
                <a:srgbClr val="0070C0"/>
              </a:solidFill>
            </c:spPr>
          </c:dPt>
          <c:dPt>
            <c:idx val="1"/>
            <c:bubble3D val="0"/>
            <c:spPr>
              <a:solidFill>
                <a:srgbClr val="CC0066"/>
              </a:solidFill>
            </c:spPr>
          </c:dPt>
          <c:dLbls>
            <c:dLbl>
              <c:idx val="0"/>
              <c:layout>
                <c:manualLayout>
                  <c:x val="0.15743189995987344"/>
                  <c:y val="-5.11319986322231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0.180066175938534"/>
                  <c:y val="3.02656915663131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>
                    <a:solidFill>
                      <a:schemeClr val="bg1"/>
                    </a:solidFill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'[Query expositores FTVM 2012.xls]Trabajo'!$B$380:$B$381</c:f>
              <c:strCache>
                <c:ptCount val="2"/>
                <c:pt idx="0">
                  <c:v>Femenino</c:v>
                </c:pt>
                <c:pt idx="1">
                  <c:v>Masculino</c:v>
                </c:pt>
              </c:strCache>
            </c:strRef>
          </c:cat>
          <c:val>
            <c:numRef>
              <c:f>'[Query expositores FTVM 2012.xls]Trabajo'!$E$380:$E$381</c:f>
              <c:numCache>
                <c:formatCode>0.0%</c:formatCode>
                <c:ptCount val="2"/>
                <c:pt idx="0">
                  <c:v>0.48888888888888887</c:v>
                </c:pt>
                <c:pt idx="1">
                  <c:v>0.51111111111111107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22076739415785077"/>
          <c:y val="0.12515231282545666"/>
          <c:w val="0.62726363737362512"/>
          <c:h val="0.20829845109245282"/>
        </c:manualLayout>
      </c:layout>
      <c:overlay val="0"/>
      <c:txPr>
        <a:bodyPr/>
        <a:lstStyle/>
        <a:p>
          <a:pPr>
            <a:defRPr sz="1400"/>
          </a:pPr>
          <a:endParaRPr lang="es-MX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en-US" sz="1400" dirty="0"/>
              <a:t>Lleva a cabo su representación de </a:t>
            </a:r>
            <a:r>
              <a:rPr lang="en-US" sz="1400" dirty="0" err="1"/>
              <a:t>igual</a:t>
            </a:r>
            <a:r>
              <a:rPr lang="en-US" sz="1400" dirty="0"/>
              <a:t> </a:t>
            </a:r>
            <a:r>
              <a:rPr lang="en-US" sz="1400" dirty="0" err="1"/>
              <a:t>manera</a:t>
            </a:r>
            <a:r>
              <a:rPr lang="en-US" sz="1400" dirty="0"/>
              <a:t> </a:t>
            </a:r>
            <a:r>
              <a:rPr lang="en-US" sz="1400" dirty="0" err="1"/>
              <a:t>que</a:t>
            </a:r>
            <a:r>
              <a:rPr lang="en-US" sz="1400" dirty="0"/>
              <a:t> en </a:t>
            </a:r>
            <a:r>
              <a:rPr lang="en-US" sz="1400" dirty="0" err="1"/>
              <a:t>su</a:t>
            </a:r>
            <a:r>
              <a:rPr lang="en-US" sz="1400" dirty="0"/>
              <a:t> </a:t>
            </a:r>
            <a:r>
              <a:rPr lang="en-US" sz="1400" dirty="0" err="1"/>
              <a:t>comunidad</a:t>
            </a:r>
            <a:endParaRPr lang="en-US" sz="1400" dirty="0"/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0535196073541657E-2"/>
          <c:y val="0.19989323872956644"/>
          <c:w val="0.85908501476855215"/>
          <c:h val="0.69853158556449702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Trabajo!$H$535</c:f>
              <c:strCache>
                <c:ptCount val="1"/>
                <c:pt idx="0">
                  <c:v>si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FFC000"/>
              </a:solidFill>
            </c:spPr>
          </c:dPt>
          <c:dPt>
            <c:idx val="1"/>
            <c:invertIfNegative val="0"/>
            <c:bubble3D val="0"/>
            <c:spPr>
              <a:solidFill>
                <a:schemeClr val="accent6">
                  <a:lumMod val="50000"/>
                </a:schemeClr>
              </a:solidFill>
            </c:spPr>
          </c:dPt>
          <c:dLbls>
            <c:dLbl>
              <c:idx val="0"/>
              <c:layout>
                <c:manualLayout>
                  <c:x val="2.2222222222222223E-2"/>
                  <c:y val="-4.629629629629714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5.4233094470984705E-2"/>
                  <c:y val="-9.2592886504674083E-3"/>
                </c:manualLayout>
              </c:layout>
              <c:numFmt formatCode="0.0%" sourceLinked="0"/>
              <c:spPr/>
              <c:txPr>
                <a:bodyPr/>
                <a:lstStyle/>
                <a:p>
                  <a:pPr>
                    <a:defRPr sz="1600" b="1"/>
                  </a:pPr>
                  <a:endParaRPr lang="es-MX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.0%" sourceLinked="0"/>
            <c:txPr>
              <a:bodyPr/>
              <a:lstStyle/>
              <a:p>
                <a:pPr>
                  <a:defRPr sz="1200"/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Trabajo!$I$534:$J$534</c:f>
              <c:numCache>
                <c:formatCode>General</c:formatCode>
                <c:ptCount val="2"/>
                <c:pt idx="0">
                  <c:v>2011</c:v>
                </c:pt>
                <c:pt idx="1">
                  <c:v>2012</c:v>
                </c:pt>
              </c:numCache>
            </c:numRef>
          </c:cat>
          <c:val>
            <c:numRef>
              <c:f>Trabajo!$I$535:$J$535</c:f>
              <c:numCache>
                <c:formatCode>0.00%</c:formatCode>
                <c:ptCount val="2"/>
                <c:pt idx="0">
                  <c:v>0.85699999999999998</c:v>
                </c:pt>
                <c:pt idx="1">
                  <c:v>0.82899999999999996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62942336"/>
        <c:axId val="162948224"/>
        <c:axId val="0"/>
      </c:bar3DChart>
      <c:catAx>
        <c:axId val="16294233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s-MX"/>
          </a:p>
        </c:txPr>
        <c:crossAx val="162948224"/>
        <c:crosses val="autoZero"/>
        <c:auto val="1"/>
        <c:lblAlgn val="ctr"/>
        <c:lblOffset val="100"/>
        <c:noMultiLvlLbl val="0"/>
      </c:catAx>
      <c:valAx>
        <c:axId val="162948224"/>
        <c:scaling>
          <c:orientation val="minMax"/>
          <c:max val="1"/>
          <c:min val="0.5"/>
        </c:scaling>
        <c:delete val="0"/>
        <c:axPos val="b"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s-MX"/>
          </a:p>
        </c:txPr>
        <c:crossAx val="162942336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MX" dirty="0" smtClean="0"/>
              <a:t>Lugar de procedencia del expositor</a:t>
            </a:r>
            <a:endParaRPr lang="es-MX" dirty="0"/>
          </a:p>
        </c:rich>
      </c:tx>
      <c:layout>
        <c:manualLayout>
          <c:xMode val="edge"/>
          <c:yMode val="edge"/>
          <c:x val="0.33724650043744531"/>
          <c:y val="0"/>
        </c:manualLayout>
      </c:layout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1653656483505694E-2"/>
          <c:y val="3.6569397724640011E-2"/>
          <c:w val="0.88630017849976561"/>
          <c:h val="0.5601536913141193"/>
        </c:manualLayout>
      </c:layout>
      <c:bar3DChart>
        <c:barDir val="col"/>
        <c:grouping val="clustered"/>
        <c:varyColors val="0"/>
        <c:ser>
          <c:idx val="0"/>
          <c:order val="0"/>
          <c:spPr>
            <a:gradFill flip="none" rotWithShape="1">
              <a:gsLst>
                <a:gs pos="0">
                  <a:schemeClr val="accent6">
                    <a:lumMod val="50000"/>
                    <a:tint val="66000"/>
                    <a:satMod val="160000"/>
                  </a:schemeClr>
                </a:gs>
                <a:gs pos="50000">
                  <a:schemeClr val="accent6">
                    <a:lumMod val="50000"/>
                    <a:tint val="44500"/>
                    <a:satMod val="160000"/>
                  </a:schemeClr>
                </a:gs>
                <a:gs pos="100000">
                  <a:schemeClr val="accent6">
                    <a:lumMod val="50000"/>
                    <a:tint val="23500"/>
                    <a:satMod val="160000"/>
                  </a:schemeClr>
                </a:gs>
              </a:gsLst>
              <a:lin ang="16200000" scaled="1"/>
              <a:tileRect/>
            </a:gradFill>
          </c:spPr>
          <c:invertIfNegative val="0"/>
          <c:dLbls>
            <c:txPr>
              <a:bodyPr/>
              <a:lstStyle/>
              <a:p>
                <a:pPr>
                  <a:defRPr sz="1200" b="1"/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'[Query expositores FTVM 2012.xls]Trabajo'!$B$438:$B$447</c:f>
              <c:strCache>
                <c:ptCount val="10"/>
                <c:pt idx="0">
                  <c:v>Quintana Roo</c:v>
                </c:pt>
                <c:pt idx="1">
                  <c:v>Yucatán</c:v>
                </c:pt>
                <c:pt idx="2">
                  <c:v>Distrito Federal</c:v>
                </c:pt>
                <c:pt idx="3">
                  <c:v>Campeche</c:v>
                </c:pt>
                <c:pt idx="4">
                  <c:v>Jalisco</c:v>
                </c:pt>
                <c:pt idx="5">
                  <c:v>Extranjero</c:v>
                </c:pt>
                <c:pt idx="6">
                  <c:v>Puebla</c:v>
                </c:pt>
                <c:pt idx="7">
                  <c:v>Estado de México</c:v>
                </c:pt>
                <c:pt idx="8">
                  <c:v>Chiapas</c:v>
                </c:pt>
                <c:pt idx="9">
                  <c:v>Oaxaca</c:v>
                </c:pt>
              </c:strCache>
            </c:strRef>
          </c:cat>
          <c:val>
            <c:numRef>
              <c:f>'[Query expositores FTVM 2012.xls]Trabajo'!$D$438:$D$447</c:f>
              <c:numCache>
                <c:formatCode>0.0%</c:formatCode>
                <c:ptCount val="10"/>
                <c:pt idx="0">
                  <c:v>0.625</c:v>
                </c:pt>
                <c:pt idx="1">
                  <c:v>9.0909090909090912E-2</c:v>
                </c:pt>
                <c:pt idx="2">
                  <c:v>7.9545454545454544E-2</c:v>
                </c:pt>
                <c:pt idx="3">
                  <c:v>5.6818181818181816E-2</c:v>
                </c:pt>
                <c:pt idx="4">
                  <c:v>5.6818181818181816E-2</c:v>
                </c:pt>
                <c:pt idx="5">
                  <c:v>3.4090909090909088E-2</c:v>
                </c:pt>
                <c:pt idx="6">
                  <c:v>3.4090909090909088E-2</c:v>
                </c:pt>
                <c:pt idx="7">
                  <c:v>2.2727272727272728E-2</c:v>
                </c:pt>
                <c:pt idx="8">
                  <c:v>1.1363636363636364E-2</c:v>
                </c:pt>
                <c:pt idx="9">
                  <c:v>1.1363636363636364E-2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60325632"/>
        <c:axId val="160327168"/>
        <c:axId val="0"/>
      </c:bar3DChart>
      <c:catAx>
        <c:axId val="16032563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s-MX"/>
          </a:p>
        </c:txPr>
        <c:crossAx val="160327168"/>
        <c:crosses val="autoZero"/>
        <c:auto val="1"/>
        <c:lblAlgn val="ctr"/>
        <c:lblOffset val="100"/>
        <c:noMultiLvlLbl val="0"/>
      </c:catAx>
      <c:valAx>
        <c:axId val="160327168"/>
        <c:scaling>
          <c:orientation val="minMax"/>
          <c:max val="1"/>
        </c:scaling>
        <c:delete val="0"/>
        <c:axPos val="l"/>
        <c:numFmt formatCode="0.0%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s-MX"/>
          </a:p>
        </c:txPr>
        <c:crossAx val="160325632"/>
        <c:crosses val="autoZero"/>
        <c:crossBetween val="between"/>
        <c:majorUnit val="0.2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MX" dirty="0" smtClean="0"/>
              <a:t>Expositores locales procedencia  </a:t>
            </a:r>
            <a:endParaRPr lang="es-MX" dirty="0"/>
          </a:p>
        </c:rich>
      </c:tx>
      <c:layout>
        <c:manualLayout>
          <c:xMode val="edge"/>
          <c:yMode val="edge"/>
          <c:x val="0.24589125704085205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7404593777939625"/>
          <c:y val="0.25197072472087317"/>
          <c:w val="0.37055844568022184"/>
          <c:h val="0.73449563939858076"/>
        </c:manualLayout>
      </c:layout>
      <c:doughnutChart>
        <c:varyColors val="1"/>
        <c:ser>
          <c:idx val="0"/>
          <c:order val="0"/>
          <c:spPr>
            <a:solidFill>
              <a:srgbClr val="0070C0"/>
            </a:solidFill>
          </c:spPr>
          <c:dPt>
            <c:idx val="1"/>
            <c:bubble3D val="0"/>
            <c:spPr>
              <a:solidFill>
                <a:srgbClr val="C00000"/>
              </a:solidFill>
            </c:spPr>
          </c:dPt>
          <c:dPt>
            <c:idx val="2"/>
            <c:bubble3D val="0"/>
            <c:spPr>
              <a:solidFill>
                <a:srgbClr val="00B050"/>
              </a:solidFill>
            </c:spPr>
          </c:dPt>
          <c:dPt>
            <c:idx val="3"/>
            <c:bubble3D val="0"/>
            <c:spPr>
              <a:solidFill>
                <a:srgbClr val="FFFF00"/>
              </a:solidFill>
            </c:spPr>
          </c:dPt>
          <c:dPt>
            <c:idx val="4"/>
            <c:bubble3D val="0"/>
            <c:spPr>
              <a:solidFill>
                <a:srgbClr val="00FF99"/>
              </a:solidFill>
            </c:spPr>
          </c:dPt>
          <c:dPt>
            <c:idx val="5"/>
            <c:bubble3D val="0"/>
            <c:spPr>
              <a:solidFill>
                <a:schemeClr val="tx1"/>
              </a:solidFill>
            </c:spPr>
          </c:dPt>
          <c:dPt>
            <c:idx val="6"/>
            <c:bubble3D val="0"/>
            <c:spPr>
              <a:solidFill>
                <a:schemeClr val="accent4">
                  <a:lumMod val="20000"/>
                  <a:lumOff val="80000"/>
                </a:schemeClr>
              </a:solidFill>
            </c:spPr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>
                      <a:solidFill>
                        <a:schemeClr val="bg1"/>
                      </a:solidFill>
                    </a:defRPr>
                  </a:pPr>
                  <a:endParaRPr lang="es-MX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chemeClr val="bg1"/>
                      </a:solidFill>
                    </a:defRPr>
                  </a:pPr>
                  <a:endParaRPr lang="es-MX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spPr/>
              <c:txPr>
                <a:bodyPr/>
                <a:lstStyle/>
                <a:p>
                  <a:pPr>
                    <a:defRPr sz="1400" b="1">
                      <a:solidFill>
                        <a:schemeClr val="bg1"/>
                      </a:solidFill>
                    </a:defRPr>
                  </a:pPr>
                  <a:endParaRPr lang="es-MX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7.6043758919604632E-2"/>
                  <c:y val="-4.51121196018198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6933093054601196E-2"/>
                  <c:y val="-7.79935265884439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3.888888888888889E-2"/>
                  <c:y val="-0.1435185185185185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6.6666666666666666E-2"/>
                  <c:y val="-0.1296296296296296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1"/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'[Query expositores FTVM 2012.xls]Trabajo'!$B$453:$B$459</c:f>
              <c:strCache>
                <c:ptCount val="7"/>
                <c:pt idx="0">
                  <c:v>SOLIDARIDAD</c:v>
                </c:pt>
                <c:pt idx="1">
                  <c:v>FELIPE CARRILLO PUERTO</c:v>
                </c:pt>
                <c:pt idx="2">
                  <c:v>LAZARO CARDENAS</c:v>
                </c:pt>
                <c:pt idx="3">
                  <c:v>JOSE MARIA MORELOS</c:v>
                </c:pt>
                <c:pt idx="4">
                  <c:v>TULUM</c:v>
                </c:pt>
                <c:pt idx="5">
                  <c:v>BENITO JUAREZ</c:v>
                </c:pt>
                <c:pt idx="6">
                  <c:v>OTHON P BLANCO</c:v>
                </c:pt>
              </c:strCache>
            </c:strRef>
          </c:cat>
          <c:val>
            <c:numRef>
              <c:f>'[Query expositores FTVM 2012.xls]Trabajo'!$D$453:$D$459</c:f>
              <c:numCache>
                <c:formatCode>0.0%</c:formatCode>
                <c:ptCount val="7"/>
                <c:pt idx="0">
                  <c:v>0.38461538461538464</c:v>
                </c:pt>
                <c:pt idx="1">
                  <c:v>0.30769230769230771</c:v>
                </c:pt>
                <c:pt idx="2">
                  <c:v>0.15384615384615385</c:v>
                </c:pt>
                <c:pt idx="3">
                  <c:v>5.7692307692307696E-2</c:v>
                </c:pt>
                <c:pt idx="4">
                  <c:v>5.7692307692307696E-2</c:v>
                </c:pt>
                <c:pt idx="5">
                  <c:v>1.9230769230769232E-2</c:v>
                </c:pt>
                <c:pt idx="6">
                  <c:v>1.9230769230769232E-2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59095416168095527"/>
          <c:y val="0.1807436608591621"/>
          <c:w val="0.40711953324242717"/>
          <c:h val="0.79640474167450503"/>
        </c:manualLayout>
      </c:layout>
      <c:overlay val="0"/>
      <c:txPr>
        <a:bodyPr/>
        <a:lstStyle/>
        <a:p>
          <a:pPr>
            <a:defRPr sz="1200"/>
          </a:pPr>
          <a:endParaRPr lang="es-MX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862F4BF-6BE0-4A92-8A9C-7F195CBEA6D2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D4D40E60-8A47-43EC-B7DD-9846192BAFC7}">
      <dgm:prSet phldrT="[Texto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gradFill flip="none" rotWithShape="0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8900000" scaled="1"/>
          <a:tileRect/>
        </a:gradFill>
      </dgm:spPr>
      <dgm:t>
        <a:bodyPr/>
        <a:lstStyle/>
        <a:p>
          <a:r>
            <a:rPr lang="es-MX" dirty="0" smtClean="0"/>
            <a:t>2011 43%</a:t>
          </a:r>
          <a:endParaRPr lang="es-MX" dirty="0"/>
        </a:p>
      </dgm:t>
    </dgm:pt>
    <dgm:pt modelId="{710D0FD5-2ED2-4707-8D57-B1B33101CD8A}" type="parTrans" cxnId="{4445B6A3-0B76-40CB-8440-277D60B177B9}">
      <dgm:prSet/>
      <dgm:spPr/>
      <dgm:t>
        <a:bodyPr/>
        <a:lstStyle/>
        <a:p>
          <a:endParaRPr lang="es-MX"/>
        </a:p>
      </dgm:t>
    </dgm:pt>
    <dgm:pt modelId="{3D4256CD-F019-4D0E-9284-E6F801335282}" type="sibTrans" cxnId="{4445B6A3-0B76-40CB-8440-277D60B177B9}">
      <dgm:prSet/>
      <dgm:spPr/>
      <dgm:t>
        <a:bodyPr/>
        <a:lstStyle/>
        <a:p>
          <a:endParaRPr lang="es-MX"/>
        </a:p>
      </dgm:t>
    </dgm:pt>
    <dgm:pt modelId="{66AF4313-C131-429D-8A13-71D74C407D11}">
      <dgm:prSet phldrT="[Texto]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>
        <a:solidFill>
          <a:schemeClr val="bg1"/>
        </a:solidFill>
      </dgm:spPr>
      <dgm:t>
        <a:bodyPr/>
        <a:lstStyle/>
        <a:p>
          <a:r>
            <a:rPr lang="es-MX" dirty="0" smtClean="0">
              <a:solidFill>
                <a:schemeClr val="tx1"/>
              </a:solidFill>
            </a:rPr>
            <a:t>2012 </a:t>
          </a:r>
          <a:r>
            <a:rPr lang="es-MX" b="1" dirty="0" smtClean="0">
              <a:solidFill>
                <a:srgbClr val="CC6600"/>
              </a:solidFill>
            </a:rPr>
            <a:t>46%</a:t>
          </a:r>
          <a:endParaRPr lang="es-MX" b="1" dirty="0">
            <a:solidFill>
              <a:srgbClr val="CC6600"/>
            </a:solidFill>
          </a:endParaRPr>
        </a:p>
      </dgm:t>
    </dgm:pt>
    <dgm:pt modelId="{70625112-3229-466A-8EAE-57D98E4BE117}" type="parTrans" cxnId="{D400C8AD-106F-410A-B3A6-59C65DF140D4}">
      <dgm:prSet/>
      <dgm:spPr/>
      <dgm:t>
        <a:bodyPr/>
        <a:lstStyle/>
        <a:p>
          <a:endParaRPr lang="es-MX"/>
        </a:p>
      </dgm:t>
    </dgm:pt>
    <dgm:pt modelId="{6D1E9703-56E8-43BF-988E-E0691B86996A}" type="sibTrans" cxnId="{D400C8AD-106F-410A-B3A6-59C65DF140D4}">
      <dgm:prSet/>
      <dgm:spPr/>
      <dgm:t>
        <a:bodyPr/>
        <a:lstStyle/>
        <a:p>
          <a:endParaRPr lang="es-MX"/>
        </a:p>
      </dgm:t>
    </dgm:pt>
    <dgm:pt modelId="{EB5178BA-842A-47AC-A6E7-0829620E4689}" type="pres">
      <dgm:prSet presAssocID="{6862F4BF-6BE0-4A92-8A9C-7F195CBEA6D2}" presName="Name0" presStyleCnt="0">
        <dgm:presLayoutVars>
          <dgm:dir/>
          <dgm:animLvl val="lvl"/>
          <dgm:resizeHandles val="exact"/>
        </dgm:presLayoutVars>
      </dgm:prSet>
      <dgm:spPr/>
    </dgm:pt>
    <dgm:pt modelId="{9C11BABD-5D41-42EC-86E4-13F8CDC6880A}" type="pres">
      <dgm:prSet presAssocID="{D4D40E60-8A47-43EC-B7DD-9846192BAFC7}" presName="parTxOnly" presStyleLbl="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FB16D8A5-7C21-4408-95D1-F7C201E7289A}" type="pres">
      <dgm:prSet presAssocID="{3D4256CD-F019-4D0E-9284-E6F801335282}" presName="parTxOnlySpace" presStyleCnt="0"/>
      <dgm:spPr/>
    </dgm:pt>
    <dgm:pt modelId="{DF76CD18-EB6E-4E20-A31F-5C8333109F32}" type="pres">
      <dgm:prSet presAssocID="{66AF4313-C131-429D-8A13-71D74C407D11}" presName="parTxOnly" presStyleLbl="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6C2A95CE-2A0F-461C-9034-EC9E659B0AF9}" type="presOf" srcId="{6862F4BF-6BE0-4A92-8A9C-7F195CBEA6D2}" destId="{EB5178BA-842A-47AC-A6E7-0829620E4689}" srcOrd="0" destOrd="0" presId="urn:microsoft.com/office/officeart/2005/8/layout/chevron1"/>
    <dgm:cxn modelId="{D400C8AD-106F-410A-B3A6-59C65DF140D4}" srcId="{6862F4BF-6BE0-4A92-8A9C-7F195CBEA6D2}" destId="{66AF4313-C131-429D-8A13-71D74C407D11}" srcOrd="1" destOrd="0" parTransId="{70625112-3229-466A-8EAE-57D98E4BE117}" sibTransId="{6D1E9703-56E8-43BF-988E-E0691B86996A}"/>
    <dgm:cxn modelId="{E3A7EDE5-3965-48D5-A5C8-64CC0EBD4882}" type="presOf" srcId="{D4D40E60-8A47-43EC-B7DD-9846192BAFC7}" destId="{9C11BABD-5D41-42EC-86E4-13F8CDC6880A}" srcOrd="0" destOrd="0" presId="urn:microsoft.com/office/officeart/2005/8/layout/chevron1"/>
    <dgm:cxn modelId="{4A1DABA1-3A83-45C5-8F4B-52ACE58FEC77}" type="presOf" srcId="{66AF4313-C131-429D-8A13-71D74C407D11}" destId="{DF76CD18-EB6E-4E20-A31F-5C8333109F32}" srcOrd="0" destOrd="0" presId="urn:microsoft.com/office/officeart/2005/8/layout/chevron1"/>
    <dgm:cxn modelId="{4445B6A3-0B76-40CB-8440-277D60B177B9}" srcId="{6862F4BF-6BE0-4A92-8A9C-7F195CBEA6D2}" destId="{D4D40E60-8A47-43EC-B7DD-9846192BAFC7}" srcOrd="0" destOrd="0" parTransId="{710D0FD5-2ED2-4707-8D57-B1B33101CD8A}" sibTransId="{3D4256CD-F019-4D0E-9284-E6F801335282}"/>
    <dgm:cxn modelId="{E35F984B-44B1-4785-8436-3C4D7285F571}" type="presParOf" srcId="{EB5178BA-842A-47AC-A6E7-0829620E4689}" destId="{9C11BABD-5D41-42EC-86E4-13F8CDC6880A}" srcOrd="0" destOrd="0" presId="urn:microsoft.com/office/officeart/2005/8/layout/chevron1"/>
    <dgm:cxn modelId="{5B9204BB-AD34-461F-963E-B01B7C0F20F6}" type="presParOf" srcId="{EB5178BA-842A-47AC-A6E7-0829620E4689}" destId="{FB16D8A5-7C21-4408-95D1-F7C201E7289A}" srcOrd="1" destOrd="0" presId="urn:microsoft.com/office/officeart/2005/8/layout/chevron1"/>
    <dgm:cxn modelId="{37B4241E-02A3-4CAD-BCBD-17A989AB487E}" type="presParOf" srcId="{EB5178BA-842A-47AC-A6E7-0829620E4689}" destId="{DF76CD18-EB6E-4E20-A31F-5C8333109F32}" srcOrd="2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0.01332</cdr:x>
      <cdr:y>0</cdr:y>
    </cdr:from>
    <cdr:to>
      <cdr:x>1</cdr:x>
      <cdr:y>0.12321</cdr:y>
    </cdr:to>
    <cdr:sp macro="" textlink="">
      <cdr:nvSpPr>
        <cdr:cNvPr id="2" name="17 CuadroTexto"/>
        <cdr:cNvSpPr txBox="1"/>
      </cdr:nvSpPr>
      <cdr:spPr>
        <a:xfrm xmlns:a="http://schemas.openxmlformats.org/drawingml/2006/main">
          <a:off x="81634" y="-3861048"/>
          <a:ext cx="6047064" cy="34502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MX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pPr algn="ctr"/>
          <a:r>
            <a:rPr lang="es-ES" sz="1600" b="1" dirty="0" smtClean="0"/>
            <a:t>¿Qué tanto le interesó la participación de </a:t>
          </a:r>
          <a:r>
            <a:rPr lang="es-ES" sz="1800" b="1" dirty="0" smtClean="0"/>
            <a:t>Yucatán</a:t>
          </a:r>
          <a:r>
            <a:rPr lang="es-ES" sz="1600" b="1" dirty="0" smtClean="0"/>
            <a:t>?</a:t>
          </a:r>
          <a:endParaRPr lang="es-MX" sz="1600" b="1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0.36543</cdr:x>
      <cdr:y>0.18566</cdr:y>
    </cdr:from>
    <cdr:to>
      <cdr:x>0.41543</cdr:x>
      <cdr:y>0.22978</cdr:y>
    </cdr:to>
    <cdr:cxnSp macro="">
      <cdr:nvCxnSpPr>
        <cdr:cNvPr id="3" name="2 Conector recto"/>
        <cdr:cNvCxnSpPr/>
      </cdr:nvCxnSpPr>
      <cdr:spPr>
        <a:xfrm xmlns:a="http://schemas.openxmlformats.org/drawingml/2006/main" flipH="1">
          <a:off x="1977455" y="607436"/>
          <a:ext cx="270568" cy="144349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7 Grupo"/>
          <p:cNvGrpSpPr/>
          <p:nvPr userDrawn="1"/>
        </p:nvGrpSpPr>
        <p:grpSpPr>
          <a:xfrm>
            <a:off x="0" y="-133350"/>
            <a:ext cx="9141460" cy="6991350"/>
            <a:chOff x="389685" y="1519473"/>
            <a:chExt cx="9141460" cy="6991350"/>
          </a:xfrm>
        </p:grpSpPr>
        <p:grpSp>
          <p:nvGrpSpPr>
            <p:cNvPr id="9" name="8 Grupo"/>
            <p:cNvGrpSpPr/>
            <p:nvPr/>
          </p:nvGrpSpPr>
          <p:grpSpPr>
            <a:xfrm>
              <a:off x="389685" y="1652823"/>
              <a:ext cx="9141460" cy="6858000"/>
              <a:chOff x="0" y="0"/>
              <a:chExt cx="9141460" cy="6858000"/>
            </a:xfrm>
          </p:grpSpPr>
          <p:pic>
            <p:nvPicPr>
              <p:cNvPr id="11" name="Picture 4" descr="28Jun_3.jpg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0" y="0"/>
                <a:ext cx="9141460" cy="6858000"/>
              </a:xfrm>
              <a:prstGeom prst="rect">
                <a:avLst/>
              </a:prstGeom>
            </p:spPr>
          </p:pic>
          <p:pic>
            <p:nvPicPr>
              <p:cNvPr id="12" name="Picture 11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2057400" y="228600"/>
                <a:ext cx="2438400" cy="35623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</p:pic>
          <p:pic>
            <p:nvPicPr>
              <p:cNvPr id="13" name="Picture 9" descr="11453_169460525988_3437267_n.jpg"/>
              <p:cNvPicPr>
                <a:picLocks noChangeAspect="1"/>
              </p:cNvPicPr>
              <p:nvPr/>
            </p:nvPicPr>
            <p:blipFill>
              <a:blip r:embed="rId4" cstate="print"/>
              <a:srcRect l="3125" t="4167" r="3125" b="4167"/>
              <a:stretch>
                <a:fillRect/>
              </a:stretch>
            </p:blipFill>
            <p:spPr>
              <a:xfrm>
                <a:off x="353291" y="152400"/>
                <a:ext cx="1246909" cy="914400"/>
              </a:xfrm>
              <a:prstGeom prst="rect">
                <a:avLst/>
              </a:prstGeom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</p:pic>
          <p:pic>
            <p:nvPicPr>
              <p:cNvPr id="14" name="Picture 19" descr="11453_169460525988_3437267_n.jpg"/>
              <p:cNvPicPr>
                <a:picLocks noChangeAspect="1"/>
              </p:cNvPicPr>
              <p:nvPr/>
            </p:nvPicPr>
            <p:blipFill>
              <a:blip r:embed="rId4" cstate="print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</a:blip>
              <a:srcRect l="3125" t="4167" r="3125" b="4167"/>
              <a:stretch>
                <a:fillRect/>
              </a:stretch>
            </p:blipFill>
            <p:spPr>
              <a:xfrm>
                <a:off x="4925291" y="171450"/>
                <a:ext cx="1246909" cy="914400"/>
              </a:xfrm>
              <a:prstGeom prst="rect">
                <a:avLst/>
              </a:prstGeom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</p:pic>
          <p:pic>
            <p:nvPicPr>
              <p:cNvPr id="15" name="Picture 8"/>
              <p:cNvPicPr>
                <a:picLocks noChangeAspect="1" noChangeArrowheads="1"/>
              </p:cNvPicPr>
              <p:nvPr/>
            </p:nvPicPr>
            <p:blipFill>
              <a:blip r:embed="rId5" cstate="print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152400" y="4038600"/>
                <a:ext cx="6172200" cy="208644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</p:spPr>
          </p:pic>
          <p:sp>
            <p:nvSpPr>
              <p:cNvPr id="16" name="15 Rectángulo"/>
              <p:cNvSpPr/>
              <p:nvPr/>
            </p:nvSpPr>
            <p:spPr>
              <a:xfrm>
                <a:off x="609600" y="4343400"/>
                <a:ext cx="5257800" cy="15081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s-MX" sz="3200" b="1" dirty="0" smtClean="0">
                    <a:latin typeface="Gabriola"/>
                  </a:rPr>
                  <a:t>INFORME DE RESULTADOS</a:t>
                </a:r>
                <a:r>
                  <a:rPr lang="es-MX" sz="2400" b="1" dirty="0" smtClean="0">
                    <a:latin typeface="Gabriola"/>
                  </a:rPr>
                  <a:t/>
                </a:r>
                <a:br>
                  <a:rPr lang="es-MX" sz="2400" b="1" dirty="0" smtClean="0">
                    <a:latin typeface="Gabriola"/>
                  </a:rPr>
                </a:br>
                <a:r>
                  <a:rPr lang="es-MX" sz="2400" b="1" dirty="0" smtClean="0">
                    <a:latin typeface="Gabriola"/>
                  </a:rPr>
                  <a:t>encuestas de satisfacción </a:t>
                </a:r>
                <a:r>
                  <a:rPr lang="es-MX" sz="2400" b="1" dirty="0" smtClean="0">
                    <a:latin typeface="Gabriola" pitchFamily="82" charset="0"/>
                  </a:rPr>
                  <a:t>a visitantes y expositores</a:t>
                </a:r>
              </a:p>
              <a:p>
                <a:pPr algn="ctr"/>
                <a:r>
                  <a:rPr lang="es-MX" sz="3600" b="1" dirty="0" smtClean="0">
                    <a:latin typeface="Gabriola" pitchFamily="82" charset="0"/>
                  </a:rPr>
                  <a:t>2012</a:t>
                </a:r>
                <a:endParaRPr lang="es-MX" sz="3600" b="1" dirty="0"/>
              </a:p>
            </p:txBody>
          </p:sp>
        </p:grpSp>
        <p:pic>
          <p:nvPicPr>
            <p:cNvPr id="10" name="Picture 23" descr="jsw_36mm_polyhemp_rope.jpg"/>
            <p:cNvPicPr>
              <a:picLocks noChangeAspect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89685" y="1519473"/>
              <a:ext cx="6858000" cy="609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721046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Forma libre"/>
          <p:cNvSpPr/>
          <p:nvPr userDrawn="1"/>
        </p:nvSpPr>
        <p:spPr>
          <a:xfrm>
            <a:off x="6705600" y="792481"/>
            <a:ext cx="1600200" cy="121919"/>
          </a:xfrm>
          <a:custGeom>
            <a:avLst/>
            <a:gdLst>
              <a:gd name="connsiteX0" fmla="*/ 0 w 4303059"/>
              <a:gd name="connsiteY0" fmla="*/ 20170 h 206187"/>
              <a:gd name="connsiteX1" fmla="*/ 215153 w 4303059"/>
              <a:gd name="connsiteY1" fmla="*/ 141193 h 206187"/>
              <a:gd name="connsiteX2" fmla="*/ 564776 w 4303059"/>
              <a:gd name="connsiteY2" fmla="*/ 60511 h 206187"/>
              <a:gd name="connsiteX3" fmla="*/ 860612 w 4303059"/>
              <a:gd name="connsiteY3" fmla="*/ 60511 h 206187"/>
              <a:gd name="connsiteX4" fmla="*/ 1021976 w 4303059"/>
              <a:gd name="connsiteY4" fmla="*/ 154640 h 206187"/>
              <a:gd name="connsiteX5" fmla="*/ 1398494 w 4303059"/>
              <a:gd name="connsiteY5" fmla="*/ 114299 h 206187"/>
              <a:gd name="connsiteX6" fmla="*/ 1506070 w 4303059"/>
              <a:gd name="connsiteY6" fmla="*/ 33617 h 206187"/>
              <a:gd name="connsiteX7" fmla="*/ 1788459 w 4303059"/>
              <a:gd name="connsiteY7" fmla="*/ 20170 h 206187"/>
              <a:gd name="connsiteX8" fmla="*/ 1949823 w 4303059"/>
              <a:gd name="connsiteY8" fmla="*/ 100852 h 206187"/>
              <a:gd name="connsiteX9" fmla="*/ 2097741 w 4303059"/>
              <a:gd name="connsiteY9" fmla="*/ 154640 h 206187"/>
              <a:gd name="connsiteX10" fmla="*/ 2353235 w 4303059"/>
              <a:gd name="connsiteY10" fmla="*/ 154640 h 206187"/>
              <a:gd name="connsiteX11" fmla="*/ 2568388 w 4303059"/>
              <a:gd name="connsiteY11" fmla="*/ 20170 h 206187"/>
              <a:gd name="connsiteX12" fmla="*/ 2864223 w 4303059"/>
              <a:gd name="connsiteY12" fmla="*/ 47064 h 206187"/>
              <a:gd name="connsiteX13" fmla="*/ 2931459 w 4303059"/>
              <a:gd name="connsiteY13" fmla="*/ 127746 h 206187"/>
              <a:gd name="connsiteX14" fmla="*/ 3173506 w 4303059"/>
              <a:gd name="connsiteY14" fmla="*/ 194981 h 206187"/>
              <a:gd name="connsiteX15" fmla="*/ 3375212 w 4303059"/>
              <a:gd name="connsiteY15" fmla="*/ 60511 h 206187"/>
              <a:gd name="connsiteX16" fmla="*/ 3415553 w 4303059"/>
              <a:gd name="connsiteY16" fmla="*/ 33617 h 206187"/>
              <a:gd name="connsiteX17" fmla="*/ 3630706 w 4303059"/>
              <a:gd name="connsiteY17" fmla="*/ 6723 h 206187"/>
              <a:gd name="connsiteX18" fmla="*/ 3832412 w 4303059"/>
              <a:gd name="connsiteY18" fmla="*/ 73958 h 206187"/>
              <a:gd name="connsiteX19" fmla="*/ 3859306 w 4303059"/>
              <a:gd name="connsiteY19" fmla="*/ 154640 h 206187"/>
              <a:gd name="connsiteX20" fmla="*/ 4087906 w 4303059"/>
              <a:gd name="connsiteY20" fmla="*/ 181534 h 206187"/>
              <a:gd name="connsiteX21" fmla="*/ 4303059 w 4303059"/>
              <a:gd name="connsiteY21" fmla="*/ 20170 h 206187"/>
              <a:gd name="connsiteX22" fmla="*/ 4303059 w 4303059"/>
              <a:gd name="connsiteY22" fmla="*/ 20170 h 206187"/>
              <a:gd name="connsiteX23" fmla="*/ 4303059 w 4303059"/>
              <a:gd name="connsiteY23" fmla="*/ 20170 h 206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303059" h="206187">
                <a:moveTo>
                  <a:pt x="0" y="20170"/>
                </a:moveTo>
                <a:cubicBezTo>
                  <a:pt x="60512" y="77319"/>
                  <a:pt x="121024" y="134469"/>
                  <a:pt x="215153" y="141193"/>
                </a:cubicBezTo>
                <a:cubicBezTo>
                  <a:pt x="309282" y="147917"/>
                  <a:pt x="457200" y="73958"/>
                  <a:pt x="564776" y="60511"/>
                </a:cubicBezTo>
                <a:cubicBezTo>
                  <a:pt x="672352" y="47064"/>
                  <a:pt x="784412" y="44823"/>
                  <a:pt x="860612" y="60511"/>
                </a:cubicBezTo>
                <a:cubicBezTo>
                  <a:pt x="936812" y="76199"/>
                  <a:pt x="932329" y="145675"/>
                  <a:pt x="1021976" y="154640"/>
                </a:cubicBezTo>
                <a:cubicBezTo>
                  <a:pt x="1111623" y="163605"/>
                  <a:pt x="1317812" y="134469"/>
                  <a:pt x="1398494" y="114299"/>
                </a:cubicBezTo>
                <a:cubicBezTo>
                  <a:pt x="1479176" y="94129"/>
                  <a:pt x="1441076" y="49305"/>
                  <a:pt x="1506070" y="33617"/>
                </a:cubicBezTo>
                <a:cubicBezTo>
                  <a:pt x="1571064" y="17929"/>
                  <a:pt x="1714500" y="8964"/>
                  <a:pt x="1788459" y="20170"/>
                </a:cubicBezTo>
                <a:cubicBezTo>
                  <a:pt x="1862418" y="31376"/>
                  <a:pt x="1898276" y="78440"/>
                  <a:pt x="1949823" y="100852"/>
                </a:cubicBezTo>
                <a:cubicBezTo>
                  <a:pt x="2001370" y="123264"/>
                  <a:pt x="2030506" y="145675"/>
                  <a:pt x="2097741" y="154640"/>
                </a:cubicBezTo>
                <a:cubicBezTo>
                  <a:pt x="2164976" y="163605"/>
                  <a:pt x="2274794" y="177052"/>
                  <a:pt x="2353235" y="154640"/>
                </a:cubicBezTo>
                <a:cubicBezTo>
                  <a:pt x="2431676" y="132228"/>
                  <a:pt x="2483223" y="38099"/>
                  <a:pt x="2568388" y="20170"/>
                </a:cubicBezTo>
                <a:cubicBezTo>
                  <a:pt x="2653553" y="2241"/>
                  <a:pt x="2803711" y="29135"/>
                  <a:pt x="2864223" y="47064"/>
                </a:cubicBezTo>
                <a:cubicBezTo>
                  <a:pt x="2924735" y="64993"/>
                  <a:pt x="2879912" y="103093"/>
                  <a:pt x="2931459" y="127746"/>
                </a:cubicBezTo>
                <a:cubicBezTo>
                  <a:pt x="2983006" y="152399"/>
                  <a:pt x="3099547" y="206187"/>
                  <a:pt x="3173506" y="194981"/>
                </a:cubicBezTo>
                <a:cubicBezTo>
                  <a:pt x="3247465" y="183775"/>
                  <a:pt x="3375212" y="60511"/>
                  <a:pt x="3375212" y="60511"/>
                </a:cubicBezTo>
                <a:cubicBezTo>
                  <a:pt x="3415553" y="33617"/>
                  <a:pt x="3372971" y="42582"/>
                  <a:pt x="3415553" y="33617"/>
                </a:cubicBezTo>
                <a:cubicBezTo>
                  <a:pt x="3458135" y="24652"/>
                  <a:pt x="3561230" y="0"/>
                  <a:pt x="3630706" y="6723"/>
                </a:cubicBezTo>
                <a:cubicBezTo>
                  <a:pt x="3700182" y="13446"/>
                  <a:pt x="3794312" y="49305"/>
                  <a:pt x="3832412" y="73958"/>
                </a:cubicBezTo>
                <a:cubicBezTo>
                  <a:pt x="3870512" y="98611"/>
                  <a:pt x="3816724" y="136711"/>
                  <a:pt x="3859306" y="154640"/>
                </a:cubicBezTo>
                <a:cubicBezTo>
                  <a:pt x="3901888" y="172569"/>
                  <a:pt x="4013947" y="203946"/>
                  <a:pt x="4087906" y="181534"/>
                </a:cubicBezTo>
                <a:cubicBezTo>
                  <a:pt x="4161865" y="159122"/>
                  <a:pt x="4303059" y="20170"/>
                  <a:pt x="4303059" y="20170"/>
                </a:cubicBezTo>
                <a:lnTo>
                  <a:pt x="4303059" y="20170"/>
                </a:lnTo>
                <a:lnTo>
                  <a:pt x="4303059" y="20170"/>
                </a:lnTo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solidFill>
              <a:schemeClr val="bg1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endParaRPr lang="es-MX" dirty="0">
              <a:ln>
                <a:solidFill>
                  <a:schemeClr val="accent4">
                    <a:lumMod val="75000"/>
                  </a:schemeClr>
                </a:solidFill>
                <a:prstDash val="sysDash"/>
              </a:ln>
              <a:gradFill flip="none" rotWithShape="1">
                <a:gsLst>
                  <a:gs pos="0">
                    <a:schemeClr val="tx1">
                      <a:tint val="66000"/>
                      <a:satMod val="160000"/>
                    </a:schemeClr>
                  </a:gs>
                  <a:gs pos="50000">
                    <a:schemeClr val="tx1">
                      <a:tint val="44500"/>
                      <a:satMod val="160000"/>
                    </a:schemeClr>
                  </a:gs>
                  <a:gs pos="100000">
                    <a:schemeClr val="tx1">
                      <a:tint val="23500"/>
                      <a:satMod val="160000"/>
                    </a:schemeClr>
                  </a:gs>
                </a:gsLst>
                <a:lin ang="2700000" scaled="1"/>
                <a:tileRect/>
              </a:gradFill>
              <a:effectLst>
                <a:glow rad="101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5" name="4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07"/>
            <a:ext cx="9144000" cy="68580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1547664" y="-285"/>
            <a:ext cx="5579368" cy="474659"/>
          </a:xfrm>
          <a:prstGeom prst="rect">
            <a:avLst/>
          </a:prstGeom>
          <a:gradFill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0"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600" b="1" spc="5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s-ES" sz="1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7mo. Festival de Tradiciones de Vida y Muerte 2012</a:t>
            </a:r>
          </a:p>
          <a:p>
            <a:pPr algn="ctr"/>
            <a:endParaRPr lang="es-MX" sz="1600" dirty="0"/>
          </a:p>
        </p:txBody>
      </p:sp>
      <p:pic>
        <p:nvPicPr>
          <p:cNvPr id="7" name="Picture 2" descr="C:\Documents and Settings\kpacheco\Mis documentos\Mis imágenes\Festival de Vida y Muerte 2012.jpg"/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12360" y="-16668"/>
            <a:ext cx="1331640" cy="9820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109724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ABE13-37FC-4ACE-B8AA-E41B12955D7A}" type="datetimeFigureOut">
              <a:rPr lang="es-MX" smtClean="0"/>
              <a:t>14/01/2013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C4EB-F9EE-4585-9478-A9701C37ACB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123658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ABE13-37FC-4ACE-B8AA-E41B12955D7A}" type="datetimeFigureOut">
              <a:rPr lang="es-MX" smtClean="0"/>
              <a:t>14/01/2013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C4EB-F9EE-4585-9478-A9701C37ACB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11314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ABE13-37FC-4ACE-B8AA-E41B12955D7A}" type="datetimeFigureOut">
              <a:rPr lang="es-MX" smtClean="0"/>
              <a:t>14/01/2013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C4EB-F9EE-4585-9478-A9701C37ACB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64870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ABE13-37FC-4ACE-B8AA-E41B12955D7A}" type="datetimeFigureOut">
              <a:rPr lang="es-MX" smtClean="0"/>
              <a:t>14/01/2013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C4EB-F9EE-4585-9478-A9701C37ACB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797963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ABE13-37FC-4ACE-B8AA-E41B12955D7A}" type="datetimeFigureOut">
              <a:rPr lang="es-MX" smtClean="0"/>
              <a:t>14/01/2013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C4EB-F9EE-4585-9478-A9701C37ACB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840962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ABE13-37FC-4ACE-B8AA-E41B12955D7A}" type="datetimeFigureOut">
              <a:rPr lang="es-MX" smtClean="0"/>
              <a:t>14/01/2013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C4EB-F9EE-4585-9478-A9701C37ACB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177091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ABE13-37FC-4ACE-B8AA-E41B12955D7A}" type="datetimeFigureOut">
              <a:rPr lang="es-MX" smtClean="0"/>
              <a:t>14/01/2013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C4EB-F9EE-4585-9478-A9701C37ACB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421223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ABE13-37FC-4ACE-B8AA-E41B12955D7A}" type="datetimeFigureOut">
              <a:rPr lang="es-MX" smtClean="0"/>
              <a:t>14/01/2013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C4EB-F9EE-4585-9478-A9701C37ACB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973778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ABE13-37FC-4ACE-B8AA-E41B12955D7A}" type="datetimeFigureOut">
              <a:rPr lang="es-MX" smtClean="0"/>
              <a:t>14/01/2013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C4EB-F9EE-4585-9478-A9701C37ACB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01020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C7C24-87D7-41E6-AAD9-2DA6A400102E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14/01/2013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62599-A7BB-4561-816B-A0A86B0BFACA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8087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ABE13-37FC-4ACE-B8AA-E41B12955D7A}" type="datetimeFigureOut">
              <a:rPr lang="es-MX" smtClean="0"/>
              <a:t>14/01/2013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9FC4EB-F9EE-4585-9478-A9701C37ACB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7578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hyperlink" Target="http://www.google.com.mx/imgres?imgurl=http://www.imocorp.com.mx/Archivos/Medios/000429_Logo.gif&amp;imgrefurl=http://www.imocorp.com.mx/CAMPO/ZNOTAS/ResumenDiaWeb.asp?FECHA=10/12/2007&amp;COB=EST&amp;SUB=ELEC&amp;IDNOTA=227220&amp;usg=__L3ifW4AS0NBR7rwkLK742Q50qDQ=&amp;h=61&amp;w=250&amp;sz=6&amp;hl=es&amp;start=7&amp;zoom=1&amp;itbs=1&amp;tbnid=O4jTdzcH3c8DNM:&amp;tbnh=27&amp;tbnw=111&amp;prev=/images?q=novedades+de+quintana+roo&amp;hl=es&amp;gbv=2&amp;tbs=isch:1" TargetMode="External"/><Relationship Id="rId4" Type="http://schemas.openxmlformats.org/officeDocument/2006/relationships/chart" Target="../charts/char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emf"/><Relationship Id="rId4" Type="http://schemas.openxmlformats.org/officeDocument/2006/relationships/image" Target="../media/image24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6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1665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Rectángulo"/>
          <p:cNvSpPr/>
          <p:nvPr/>
        </p:nvSpPr>
        <p:spPr>
          <a:xfrm>
            <a:off x="1291813" y="1116632"/>
            <a:ext cx="711267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s-MX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Tabla de afluencia de  visitantes al festival:</a:t>
            </a:r>
            <a:endParaRPr lang="es-ES" sz="24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aphicFrame>
        <p:nvGraphicFramePr>
          <p:cNvPr id="18" name="1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2142938"/>
              </p:ext>
            </p:extLst>
          </p:nvPr>
        </p:nvGraphicFramePr>
        <p:xfrm>
          <a:off x="1249354" y="1700809"/>
          <a:ext cx="7355094" cy="3600399"/>
        </p:xfrm>
        <a:graphic>
          <a:graphicData uri="http://schemas.openxmlformats.org/drawingml/2006/table">
            <a:tbl>
              <a:tblPr>
                <a:tableStyleId>{10A1B5D5-9B99-4C35-A422-299274C87663}</a:tableStyleId>
              </a:tblPr>
              <a:tblGrid>
                <a:gridCol w="2450499"/>
                <a:gridCol w="1808251"/>
                <a:gridCol w="1842083"/>
                <a:gridCol w="1254261"/>
              </a:tblGrid>
              <a:tr h="372684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 dirty="0"/>
                        <a:t>PAX</a:t>
                      </a:r>
                      <a:endParaRPr lang="es-MX" sz="18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 dirty="0" smtClean="0"/>
                        <a:t>Afluencia al Festival</a:t>
                      </a:r>
                      <a:endParaRPr lang="es-MX" sz="16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MX" sz="16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448312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900" b="1" i="0" u="none" strike="noStrike" dirty="0" smtClean="0">
                          <a:solidFill>
                            <a:srgbClr val="CC6600"/>
                          </a:solidFill>
                          <a:latin typeface="Arial"/>
                        </a:rPr>
                        <a:t>4</a:t>
                      </a:r>
                      <a:r>
                        <a:rPr lang="es-MX" sz="1900" b="1" i="0" u="none" strike="noStrike" baseline="0" dirty="0" smtClean="0">
                          <a:solidFill>
                            <a:srgbClr val="CC6600"/>
                          </a:solidFill>
                          <a:latin typeface="Arial"/>
                        </a:rPr>
                        <a:t> días</a:t>
                      </a:r>
                      <a:endParaRPr lang="es-MX" sz="1900" b="1" i="0" u="none" strike="noStrike" dirty="0">
                        <a:solidFill>
                          <a:srgbClr val="CC6600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900" b="1" i="0" u="none" strike="noStrike" dirty="0" smtClean="0">
                          <a:solidFill>
                            <a:srgbClr val="CC6600"/>
                          </a:solidFill>
                          <a:latin typeface="Arial"/>
                        </a:rPr>
                        <a:t>2 días*</a:t>
                      </a:r>
                      <a:endParaRPr lang="es-MX" sz="1900" b="1" i="0" u="none" strike="noStrike" dirty="0">
                        <a:solidFill>
                          <a:srgbClr val="CC6600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900" b="1" i="0" u="none" strike="noStrike" kern="1200" dirty="0" smtClean="0">
                          <a:solidFill>
                            <a:srgbClr val="800000"/>
                          </a:solidFill>
                          <a:latin typeface="Arial"/>
                          <a:ea typeface="+mn-ea"/>
                          <a:cs typeface="+mn-cs"/>
                        </a:rPr>
                        <a:t>4 días</a:t>
                      </a:r>
                      <a:endParaRPr lang="es-MX" sz="1900" b="1" i="0" u="none" strike="noStrike" kern="1200" dirty="0">
                        <a:solidFill>
                          <a:srgbClr val="8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  <a:tr h="448312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2400" u="none" strike="noStrike" dirty="0" smtClean="0"/>
                        <a:t>2010</a:t>
                      </a:r>
                      <a:endParaRPr lang="es-MX" sz="24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2400" u="none" strike="noStrike" dirty="0"/>
                        <a:t>2011</a:t>
                      </a:r>
                      <a:endParaRPr lang="es-MX" sz="24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2400" u="none" strike="noStrike" kern="1200" dirty="0" smtClean="0">
                          <a:solidFill>
                            <a:srgbClr val="800000"/>
                          </a:solidFill>
                          <a:latin typeface="+mn-lt"/>
                          <a:ea typeface="+mn-ea"/>
                          <a:cs typeface="+mn-cs"/>
                        </a:rPr>
                        <a:t>2012</a:t>
                      </a:r>
                      <a:endParaRPr lang="es-MX" sz="2400" u="none" strike="noStrike" kern="1200" dirty="0">
                        <a:solidFill>
                          <a:srgbClr val="8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  <a:tr h="496912">
                <a:tc>
                  <a:txBody>
                    <a:bodyPr/>
                    <a:lstStyle/>
                    <a:p>
                      <a:pPr algn="l" fontAlgn="ctr">
                        <a:buFont typeface="Arial" pitchFamily="34" charset="0"/>
                        <a:buChar char="•"/>
                      </a:pPr>
                      <a:r>
                        <a:rPr lang="es-MX" sz="1800" u="none" strike="noStrike" dirty="0"/>
                        <a:t>Cortesías</a:t>
                      </a:r>
                      <a:endParaRPr lang="es-MX" sz="18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 dirty="0" smtClean="0"/>
                        <a:t>16,159 </a:t>
                      </a:r>
                      <a:endParaRPr lang="es-MX" sz="18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80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10,655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8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16,691</a:t>
                      </a:r>
                      <a:endParaRPr lang="es-MX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  <a:tr h="496912">
                <a:tc>
                  <a:txBody>
                    <a:bodyPr/>
                    <a:lstStyle/>
                    <a:p>
                      <a:pPr algn="l" fontAlgn="ctr">
                        <a:buFont typeface="Arial" pitchFamily="34" charset="0"/>
                        <a:buChar char="•"/>
                      </a:pPr>
                      <a:r>
                        <a:rPr lang="es-MX" sz="1800" u="none" strike="noStrike" dirty="0"/>
                        <a:t>Pagados</a:t>
                      </a:r>
                      <a:endParaRPr lang="es-MX" sz="18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 dirty="0" smtClean="0"/>
                        <a:t>8,270 </a:t>
                      </a:r>
                      <a:endParaRPr lang="es-MX" sz="18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80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948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8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7, 303</a:t>
                      </a:r>
                      <a:endParaRPr lang="es-MX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  <a:tr h="496912">
                <a:tc>
                  <a:txBody>
                    <a:bodyPr/>
                    <a:lstStyle/>
                    <a:p>
                      <a:pPr algn="l" fontAlgn="ctr">
                        <a:buFont typeface="Arial" pitchFamily="34" charset="0"/>
                        <a:buChar char="•"/>
                      </a:pPr>
                      <a:r>
                        <a:rPr lang="es-MX" sz="1800" u="none" strike="noStrike" dirty="0"/>
                        <a:t>Escuelas</a:t>
                      </a:r>
                      <a:endParaRPr lang="es-MX" sz="18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 dirty="0" smtClean="0"/>
                        <a:t>586 </a:t>
                      </a:r>
                      <a:endParaRPr lang="es-MX" sz="18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80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432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8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1,104</a:t>
                      </a:r>
                      <a:endParaRPr lang="es-MX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  <a:tr h="469515">
                <a:tc>
                  <a:txBody>
                    <a:bodyPr/>
                    <a:lstStyle/>
                    <a:p>
                      <a:pPr algn="l" fontAlgn="ctr">
                        <a:buFont typeface="Arial" pitchFamily="34" charset="0"/>
                        <a:buChar char="•"/>
                      </a:pPr>
                      <a:r>
                        <a:rPr lang="es-MX" sz="1800" u="none" strike="noStrike" dirty="0"/>
                        <a:t>Prensa</a:t>
                      </a:r>
                      <a:endParaRPr lang="es-MX" sz="18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 dirty="0" smtClean="0"/>
                        <a:t>230 </a:t>
                      </a:r>
                      <a:endParaRPr lang="es-MX" sz="18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 dirty="0"/>
                        <a:t>0 </a:t>
                      </a:r>
                      <a:endParaRPr lang="es-MX" sz="18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250</a:t>
                      </a:r>
                      <a:endParaRPr lang="es-MX" sz="18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s-MX" sz="1800" u="none" strike="noStrike" dirty="0"/>
                        <a:t>TOTAL FESTIVAL</a:t>
                      </a:r>
                      <a:endParaRPr lang="es-MX" sz="18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2400" u="none" strike="noStrike" dirty="0" smtClean="0"/>
                        <a:t>25,245 </a:t>
                      </a:r>
                      <a:endParaRPr lang="es-MX" sz="24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2400" u="none" strike="noStrike" dirty="0"/>
                        <a:t>12,035 </a:t>
                      </a:r>
                      <a:endParaRPr lang="es-MX" sz="24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24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25,348</a:t>
                      </a:r>
                      <a:endParaRPr lang="es-MX" sz="24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pic>
        <p:nvPicPr>
          <p:cNvPr id="20" name="Picture 2" descr="C:\Documents and Settings\kpacheco\Mis documentos\Mis imágenes\Festival de Vida y Muerte 2012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652288" y="0"/>
            <a:ext cx="1491712" cy="1100137"/>
          </a:xfrm>
          <a:prstGeom prst="rect">
            <a:avLst/>
          </a:prstGeom>
          <a:noFill/>
        </p:spPr>
      </p:pic>
      <p:pic>
        <p:nvPicPr>
          <p:cNvPr id="21" name="Picture 2" descr="http://ts3.mm.bing.net/images/thumbnail.aspx?q=1281382552058&amp;id=88e4407c1ee0d76741b896d3acb99912&amp;url=http%3a%2f%2ffc08.deviantart.net%2ffs70%2ff%2f2010%2f251%2fd%2f9%2fdia_de_los_muertos_by_bypri-d2yarjp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964186" y="1117643"/>
            <a:ext cx="327627" cy="5092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07742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635896" y="609600"/>
            <a:ext cx="2438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s-MX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Metodología</a:t>
            </a:r>
            <a:endParaRPr lang="es-ES" sz="28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0677105"/>
              </p:ext>
            </p:extLst>
          </p:nvPr>
        </p:nvGraphicFramePr>
        <p:xfrm>
          <a:off x="431943" y="1195065"/>
          <a:ext cx="8558274" cy="44265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5326"/>
                <a:gridCol w="1577420"/>
                <a:gridCol w="2445463"/>
                <a:gridCol w="3050065"/>
              </a:tblGrid>
              <a:tr h="612522">
                <a:tc>
                  <a:txBody>
                    <a:bodyPr/>
                    <a:lstStyle/>
                    <a:p>
                      <a:pPr algn="ctr"/>
                      <a:endParaRPr lang="es-ES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800" dirty="0" smtClean="0">
                          <a:solidFill>
                            <a:schemeClr val="bg1"/>
                          </a:solidFill>
                          <a:latin typeface="+mn-lt"/>
                        </a:rPr>
                        <a:t>Duración del festival</a:t>
                      </a:r>
                      <a:endParaRPr lang="es-ES" sz="18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 smtClean="0">
                          <a:solidFill>
                            <a:schemeClr val="bg1"/>
                          </a:solidFill>
                          <a:latin typeface="+mn-lt"/>
                        </a:rPr>
                        <a:t>Estudio a </a:t>
                      </a:r>
                    </a:p>
                    <a:p>
                      <a:pPr algn="ctr"/>
                      <a:r>
                        <a:rPr lang="es-MX" sz="18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Visitantes</a:t>
                      </a:r>
                      <a:endParaRPr lang="es-ES" sz="18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 smtClean="0">
                          <a:solidFill>
                            <a:schemeClr val="bg1"/>
                          </a:solidFill>
                          <a:latin typeface="+mn-lt"/>
                        </a:rPr>
                        <a:t>Estudio a </a:t>
                      </a:r>
                      <a:r>
                        <a:rPr lang="es-MX" sz="18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expositores</a:t>
                      </a:r>
                      <a:endParaRPr lang="es-ES" sz="18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324347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s-MX" sz="1400" b="1" u="none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Muestra 2012</a:t>
                      </a:r>
                      <a:endParaRPr lang="es-ES" sz="1400" b="1" u="none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1" u="none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4 días</a:t>
                      </a:r>
                      <a:endParaRPr lang="es-ES" sz="1800" b="1" u="none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1" u="none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580 encuestas</a:t>
                      </a:r>
                      <a:endParaRPr lang="es-ES" sz="1400" b="1" u="none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u="non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90 encuestas</a:t>
                      </a:r>
                      <a:endParaRPr lang="es-ES" sz="1400" b="1" u="none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6291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s-MX" sz="1200" b="0" u="none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Muestra 2011</a:t>
                      </a:r>
                      <a:endParaRPr lang="es-ES" sz="1200" b="0" u="non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0" u="none" dirty="0" smtClean="0">
                          <a:solidFill>
                            <a:schemeClr val="tx1"/>
                          </a:solidFill>
                          <a:latin typeface="+mn-lt"/>
                        </a:rPr>
                        <a:t>2 días</a:t>
                      </a:r>
                      <a:endParaRPr lang="es-ES" sz="1600" b="0" u="non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u="none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350 </a:t>
                      </a:r>
                      <a:r>
                        <a:rPr lang="es-MX" sz="1200" b="0" u="none" dirty="0" smtClean="0">
                          <a:solidFill>
                            <a:schemeClr val="tx1"/>
                          </a:solidFill>
                          <a:latin typeface="+mn-lt"/>
                        </a:rPr>
                        <a:t>encuestas</a:t>
                      </a:r>
                      <a:endParaRPr lang="es-ES" sz="1200" b="0" u="non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u="none" dirty="0" smtClean="0">
                          <a:solidFill>
                            <a:schemeClr val="tx1"/>
                          </a:solidFill>
                          <a:latin typeface="+mn-lt"/>
                        </a:rPr>
                        <a:t>55 encuestas</a:t>
                      </a:r>
                      <a:endParaRPr lang="es-ES" sz="1200" b="0" u="non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62911">
                <a:tc>
                  <a:txBody>
                    <a:bodyPr/>
                    <a:lstStyle/>
                    <a:p>
                      <a:pPr algn="l"/>
                      <a:r>
                        <a:rPr lang="es-MX" sz="1200" b="0" u="none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Muestra 2010 </a:t>
                      </a:r>
                      <a:endParaRPr lang="es-ES" sz="1200" b="0" u="non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1" u="none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4 días</a:t>
                      </a:r>
                      <a:endParaRPr lang="es-ES" sz="1800" b="1" u="none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1" u="none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580 encuestas</a:t>
                      </a:r>
                      <a:endParaRPr lang="es-ES" sz="1400" b="1" u="none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0" u="none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75  encuestas</a:t>
                      </a:r>
                      <a:endParaRPr lang="es-ES" sz="1200" b="0" u="non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62911">
                <a:tc>
                  <a:txBody>
                    <a:bodyPr/>
                    <a:lstStyle/>
                    <a:p>
                      <a:pPr algn="l"/>
                      <a:r>
                        <a:rPr lang="es-ES" sz="1200" b="0" u="none" dirty="0" smtClean="0">
                          <a:solidFill>
                            <a:schemeClr val="tx1"/>
                          </a:solidFill>
                          <a:latin typeface="+mn-lt"/>
                        </a:rPr>
                        <a:t>Muestra 2009</a:t>
                      </a:r>
                      <a:endParaRPr lang="es-ES" sz="1200" b="0" u="non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1" u="none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4 días</a:t>
                      </a:r>
                      <a:endParaRPr lang="es-ES" sz="1800" b="1" u="none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1" u="none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580 encuestas</a:t>
                      </a:r>
                      <a:endParaRPr lang="es-ES" sz="1400" b="1" u="none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0" u="none" dirty="0" smtClean="0">
                          <a:solidFill>
                            <a:schemeClr val="tx1"/>
                          </a:solidFill>
                          <a:latin typeface="+mn-lt"/>
                        </a:rPr>
                        <a:t>70 encuestas</a:t>
                      </a:r>
                      <a:endParaRPr lang="es-ES" sz="1200" b="0" u="non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944195">
                <a:tc>
                  <a:txBody>
                    <a:bodyPr/>
                    <a:lstStyle/>
                    <a:p>
                      <a:r>
                        <a:rPr lang="es-MX" sz="1400" dirty="0" smtClean="0">
                          <a:solidFill>
                            <a:schemeClr val="tx1"/>
                          </a:solidFill>
                          <a:latin typeface="+mn-lt"/>
                        </a:rPr>
                        <a:t>Lugar de levantamiento</a:t>
                      </a:r>
                      <a:endParaRPr lang="es-ES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Font typeface="Arial" pitchFamily="34" charset="0"/>
                        <a:buChar char="•"/>
                      </a:pPr>
                      <a:endParaRPr lang="es-ES" sz="2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Font typeface="Arial" pitchFamily="34" charset="0"/>
                        <a:buChar char="•"/>
                      </a:pPr>
                      <a:r>
                        <a:rPr lang="es-MX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Al</a:t>
                      </a:r>
                      <a:r>
                        <a:rPr lang="es-MX" sz="16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momento de la salida del parque Torniquetes-Taquillas</a:t>
                      </a:r>
                      <a:endParaRPr lang="es-E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Font typeface="Arial" pitchFamily="34" charset="0"/>
                        <a:buChar char="•"/>
                      </a:pPr>
                      <a:r>
                        <a:rPr lang="es-MX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Al interior del parque, antes o después de su intervención (foros,</a:t>
                      </a:r>
                      <a:r>
                        <a:rPr lang="es-MX" sz="16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camerinos, etc.)</a:t>
                      </a:r>
                      <a:endParaRPr lang="es-E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561280">
                <a:tc>
                  <a:txBody>
                    <a:bodyPr/>
                    <a:lstStyle/>
                    <a:p>
                      <a:r>
                        <a:rPr lang="es-MX" sz="1400" dirty="0" smtClean="0">
                          <a:solidFill>
                            <a:schemeClr val="tx1"/>
                          </a:solidFill>
                          <a:latin typeface="+mn-lt"/>
                        </a:rPr>
                        <a:t>Metodología</a:t>
                      </a:r>
                      <a:r>
                        <a:rPr lang="es-MX" sz="14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 Cuantitativa</a:t>
                      </a:r>
                      <a:endParaRPr lang="es-ES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2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MX" sz="1800" dirty="0" smtClean="0">
                          <a:solidFill>
                            <a:schemeClr val="tx1"/>
                          </a:solidFill>
                          <a:latin typeface="+mn-lt"/>
                        </a:rPr>
                        <a:t> Encuestas</a:t>
                      </a:r>
                      <a:r>
                        <a:rPr lang="es-MX" sz="18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 aplicadas “</a:t>
                      </a:r>
                      <a:r>
                        <a:rPr lang="es-MX" sz="1800" b="1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Cara a Cara</a:t>
                      </a:r>
                      <a:r>
                        <a:rPr lang="es-MX" sz="18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”</a:t>
                      </a:r>
                      <a:endParaRPr lang="es-ES" sz="1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 anchor="ctr"/>
                </a:tc>
              </a:tr>
              <a:tr h="848454">
                <a:tc>
                  <a:txBody>
                    <a:bodyPr/>
                    <a:lstStyle/>
                    <a:p>
                      <a:r>
                        <a:rPr lang="es-MX" sz="1400" dirty="0" smtClean="0">
                          <a:solidFill>
                            <a:schemeClr val="tx1"/>
                          </a:solidFill>
                          <a:latin typeface="+mn-lt"/>
                        </a:rPr>
                        <a:t>Instrumento de Recopilación</a:t>
                      </a:r>
                      <a:endParaRPr lang="es-ES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MX" sz="1400" b="0" i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Cuestionario</a:t>
                      </a:r>
                      <a:r>
                        <a:rPr lang="es-MX" sz="1400" b="0" i="1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previamente estructurado, tomando como </a:t>
                      </a:r>
                    </a:p>
                    <a:p>
                      <a:pPr algn="ctr"/>
                      <a:r>
                        <a:rPr lang="es-MX" sz="1400" b="0" i="1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base la encuesta aplicada en años anteriores con algunas modificaciones previo visto bueno de arte y cultura</a:t>
                      </a:r>
                      <a:r>
                        <a:rPr lang="es-MX" sz="1600" b="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.</a:t>
                      </a:r>
                      <a:endParaRPr lang="es-ES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Picture 2" descr="http://ts3.mm.bing.net/images/thumbnail.aspx?q=1281382552058&amp;id=88e4407c1ee0d76741b896d3acb99912&amp;url=http%3a%2f%2ffc08.deviantart.net%2ffs70%2ff%2f2010%2f251%2fd%2f9%2fdia_de_los_muertos_by_bypri-d2yarjp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083924" y="547355"/>
            <a:ext cx="376649" cy="5854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71687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480027" y="609600"/>
            <a:ext cx="737873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s-ES" sz="20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¿Es la primera vez que asiste a una edición del “Festival de tradiciones de vida y muerte”?</a:t>
            </a:r>
          </a:p>
        </p:txBody>
      </p:sp>
      <p:pic>
        <p:nvPicPr>
          <p:cNvPr id="4" name="Picture 2" descr="http://ts3.mm.bing.net/images/thumbnail.aspx?q=1281382552058&amp;id=88e4407c1ee0d76741b896d3acb99912&amp;url=http%3a%2f%2ffc08.deviantart.net%2ffs70%2ff%2f2010%2f251%2fd%2f9%2fdia_de_los_muertos_by_bypri-d2yarjp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2400" y="685800"/>
            <a:ext cx="327627" cy="509265"/>
          </a:xfrm>
          <a:prstGeom prst="rect">
            <a:avLst/>
          </a:prstGeom>
          <a:noFill/>
        </p:spPr>
      </p:pic>
      <p:graphicFrame>
        <p:nvGraphicFramePr>
          <p:cNvPr id="5" name="4 Gráfico"/>
          <p:cNvGraphicFramePr/>
          <p:nvPr>
            <p:extLst>
              <p:ext uri="{D42A27DB-BD31-4B8C-83A1-F6EECF244321}">
                <p14:modId xmlns:p14="http://schemas.microsoft.com/office/powerpoint/2010/main" val="2048565044"/>
              </p:ext>
            </p:extLst>
          </p:nvPr>
        </p:nvGraphicFramePr>
        <p:xfrm>
          <a:off x="28433" y="1230070"/>
          <a:ext cx="5282102" cy="30573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5 Gráfico"/>
          <p:cNvGraphicFramePr/>
          <p:nvPr>
            <p:extLst>
              <p:ext uri="{D42A27DB-BD31-4B8C-83A1-F6EECF244321}">
                <p14:modId xmlns:p14="http://schemas.microsoft.com/office/powerpoint/2010/main" val="369264866"/>
              </p:ext>
            </p:extLst>
          </p:nvPr>
        </p:nvGraphicFramePr>
        <p:xfrm>
          <a:off x="0" y="4177680"/>
          <a:ext cx="5576317" cy="268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8 Flecha derecha"/>
          <p:cNvSpPr/>
          <p:nvPr/>
        </p:nvSpPr>
        <p:spPr>
          <a:xfrm>
            <a:off x="4229100" y="2348880"/>
            <a:ext cx="4876800" cy="1828800"/>
          </a:xfrm>
          <a:prstGeom prst="rightArrow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0">
            <a:schemeClr val="accent2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accent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0" name="9 Grupo"/>
          <p:cNvGrpSpPr/>
          <p:nvPr/>
        </p:nvGrpSpPr>
        <p:grpSpPr>
          <a:xfrm>
            <a:off x="3922810" y="2876602"/>
            <a:ext cx="1066800" cy="762000"/>
            <a:chOff x="0" y="495509"/>
            <a:chExt cx="1047041" cy="600079"/>
          </a:xfrm>
        </p:grpSpPr>
        <p:sp>
          <p:nvSpPr>
            <p:cNvPr id="11" name="10 Rectángulo redondeado"/>
            <p:cNvSpPr/>
            <p:nvPr/>
          </p:nvSpPr>
          <p:spPr>
            <a:xfrm>
              <a:off x="0" y="495509"/>
              <a:ext cx="1047041" cy="600079"/>
            </a:xfrm>
            <a:prstGeom prst="roundRect">
              <a:avLst/>
            </a:prstGeom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0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hemeClr val="lt1">
                <a:hueOff val="0"/>
                <a:satOff val="0"/>
                <a:lumOff val="0"/>
                <a:alphaOff val="0"/>
              </a:schemeClr>
            </a:fillRef>
            <a:effectRef idx="3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11 Rectángulo"/>
            <p:cNvSpPr/>
            <p:nvPr/>
          </p:nvSpPr>
          <p:spPr>
            <a:xfrm>
              <a:off x="29293" y="524802"/>
              <a:ext cx="988455" cy="541493"/>
            </a:xfrm>
            <a:prstGeom prst="rect">
              <a:avLst/>
            </a:prstGeom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ctr" defTabSz="60007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MX" sz="1350" b="1" kern="1200" dirty="0" smtClean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2009</a:t>
              </a:r>
            </a:p>
            <a:p>
              <a:pPr lvl="0" algn="ctr" defTabSz="60007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MX" sz="1350" b="1" kern="1200" dirty="0" smtClean="0"/>
                <a:t> repitió el 37%</a:t>
              </a:r>
              <a:endParaRPr lang="es-MX" sz="1350" b="1" kern="1200" dirty="0"/>
            </a:p>
          </p:txBody>
        </p:sp>
      </p:grpSp>
      <p:grpSp>
        <p:nvGrpSpPr>
          <p:cNvPr id="13" name="12 Grupo"/>
          <p:cNvGrpSpPr/>
          <p:nvPr/>
        </p:nvGrpSpPr>
        <p:grpSpPr>
          <a:xfrm>
            <a:off x="5081018" y="2853855"/>
            <a:ext cx="990600" cy="762000"/>
            <a:chOff x="1149278" y="495509"/>
            <a:chExt cx="1047041" cy="600079"/>
          </a:xfrm>
        </p:grpSpPr>
        <p:sp>
          <p:nvSpPr>
            <p:cNvPr id="14" name="13 Rectángulo redondeado"/>
            <p:cNvSpPr/>
            <p:nvPr/>
          </p:nvSpPr>
          <p:spPr>
            <a:xfrm>
              <a:off x="1149278" y="495509"/>
              <a:ext cx="1047041" cy="600079"/>
            </a:xfrm>
            <a:prstGeom prst="roundRect">
              <a:avLst/>
            </a:prstGeom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0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hemeClr val="lt1">
                <a:hueOff val="0"/>
                <a:satOff val="0"/>
                <a:lumOff val="0"/>
                <a:alphaOff val="0"/>
              </a:schemeClr>
            </a:fillRef>
            <a:effectRef idx="3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" name="14 Rectángulo"/>
            <p:cNvSpPr/>
            <p:nvPr/>
          </p:nvSpPr>
          <p:spPr>
            <a:xfrm>
              <a:off x="1178571" y="524802"/>
              <a:ext cx="988455" cy="541493"/>
            </a:xfrm>
            <a:prstGeom prst="rect">
              <a:avLst/>
            </a:prstGeom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ctr" defTabSz="60007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MX" sz="1350" b="1" kern="1200" dirty="0" smtClean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2010</a:t>
              </a:r>
            </a:p>
            <a:p>
              <a:pPr lvl="0" algn="ctr" defTabSz="60007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MX" sz="1350" b="1" kern="1200" dirty="0" smtClean="0"/>
                <a:t>repitió el </a:t>
              </a:r>
              <a:r>
                <a:rPr lang="es-MX" sz="1400" b="1" kern="1200" dirty="0" smtClean="0"/>
                <a:t>40%</a:t>
              </a:r>
              <a:endParaRPr lang="es-MX" sz="1350" b="1" kern="1200" dirty="0"/>
            </a:p>
          </p:txBody>
        </p:sp>
      </p:grpSp>
      <p:grpSp>
        <p:nvGrpSpPr>
          <p:cNvPr id="16" name="15 Grupo"/>
          <p:cNvGrpSpPr/>
          <p:nvPr/>
        </p:nvGrpSpPr>
        <p:grpSpPr>
          <a:xfrm>
            <a:off x="6183175" y="2856725"/>
            <a:ext cx="1066800" cy="762000"/>
            <a:chOff x="2301405" y="495509"/>
            <a:chExt cx="1047041" cy="600079"/>
          </a:xfrm>
        </p:grpSpPr>
        <p:sp>
          <p:nvSpPr>
            <p:cNvPr id="17" name="16 Rectángulo redondeado"/>
            <p:cNvSpPr/>
            <p:nvPr/>
          </p:nvSpPr>
          <p:spPr>
            <a:xfrm>
              <a:off x="2301405" y="495509"/>
              <a:ext cx="1047041" cy="600079"/>
            </a:xfrm>
            <a:prstGeom prst="roundRect">
              <a:avLst/>
            </a:prstGeom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0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hemeClr val="lt1">
                <a:hueOff val="0"/>
                <a:satOff val="0"/>
                <a:lumOff val="0"/>
                <a:alphaOff val="0"/>
              </a:schemeClr>
            </a:fillRef>
            <a:effectRef idx="3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17 Rectángulo"/>
            <p:cNvSpPr/>
            <p:nvPr/>
          </p:nvSpPr>
          <p:spPr>
            <a:xfrm>
              <a:off x="2330698" y="524802"/>
              <a:ext cx="988455" cy="541493"/>
            </a:xfrm>
            <a:prstGeom prst="rect">
              <a:avLst/>
            </a:prstGeom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ctr" defTabSz="60007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MX" sz="1350" b="1" kern="1200" dirty="0" smtClean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2011</a:t>
              </a:r>
            </a:p>
            <a:p>
              <a:pPr lvl="0" algn="ctr" defTabSz="60007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MX" sz="1350" b="1" kern="1200" dirty="0" smtClean="0"/>
                <a:t>Repitió el  </a:t>
              </a:r>
              <a:r>
                <a:rPr lang="es-MX" sz="1600" b="1" kern="1200" dirty="0" smtClean="0"/>
                <a:t>47%</a:t>
              </a:r>
              <a:endParaRPr lang="es-MX" sz="1350" b="1" kern="1200" dirty="0"/>
            </a:p>
          </p:txBody>
        </p:sp>
      </p:grpSp>
      <p:grpSp>
        <p:nvGrpSpPr>
          <p:cNvPr id="19" name="18 Grupo"/>
          <p:cNvGrpSpPr/>
          <p:nvPr/>
        </p:nvGrpSpPr>
        <p:grpSpPr>
          <a:xfrm>
            <a:off x="7325361" y="2853855"/>
            <a:ext cx="1066798" cy="762000"/>
            <a:chOff x="2301404" y="495509"/>
            <a:chExt cx="1047040" cy="600079"/>
          </a:xfrm>
        </p:grpSpPr>
        <p:sp>
          <p:nvSpPr>
            <p:cNvPr id="20" name="19 Rectángulo redondeado"/>
            <p:cNvSpPr/>
            <p:nvPr/>
          </p:nvSpPr>
          <p:spPr>
            <a:xfrm>
              <a:off x="2301404" y="495509"/>
              <a:ext cx="1047040" cy="600079"/>
            </a:xfrm>
            <a:prstGeom prst="roundRect">
              <a:avLst/>
            </a:prstGeom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0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hemeClr val="lt1">
                <a:hueOff val="0"/>
                <a:satOff val="0"/>
                <a:lumOff val="0"/>
                <a:alphaOff val="0"/>
              </a:schemeClr>
            </a:fillRef>
            <a:effectRef idx="3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20 Rectángulo"/>
            <p:cNvSpPr/>
            <p:nvPr/>
          </p:nvSpPr>
          <p:spPr>
            <a:xfrm>
              <a:off x="2317611" y="524802"/>
              <a:ext cx="988456" cy="541493"/>
            </a:xfrm>
            <a:prstGeom prst="rect">
              <a:avLst/>
            </a:prstGeom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ctr" defTabSz="60007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MX" sz="1350" b="1" kern="1200" dirty="0" smtClean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2012</a:t>
              </a:r>
            </a:p>
            <a:p>
              <a:pPr lvl="0" algn="ctr" defTabSz="60007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MX" sz="1350" b="1" kern="1200" dirty="0" smtClean="0"/>
                <a:t>Repitió el  </a:t>
              </a:r>
              <a:r>
                <a:rPr lang="es-MX" sz="1600" b="1" kern="1200" dirty="0" smtClean="0"/>
                <a:t>46%</a:t>
              </a:r>
              <a:endParaRPr lang="es-MX" sz="1350" b="1" kern="1200" dirty="0"/>
            </a:p>
          </p:txBody>
        </p:sp>
      </p:grpSp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7033796"/>
              </p:ext>
            </p:extLst>
          </p:nvPr>
        </p:nvGraphicFramePr>
        <p:xfrm>
          <a:off x="5868144" y="4509119"/>
          <a:ext cx="3024336" cy="2354240"/>
        </p:xfrm>
        <a:graphic>
          <a:graphicData uri="http://schemas.openxmlformats.org/drawingml/2006/table">
            <a:tbl>
              <a:tblPr firstRow="1">
                <a:tableStyleId>{F5AB1C69-6EDB-4FF4-983F-18BD219EF322}</a:tableStyleId>
              </a:tblPr>
              <a:tblGrid>
                <a:gridCol w="1396417"/>
                <a:gridCol w="1627919"/>
              </a:tblGrid>
              <a:tr h="29428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Años en los que ha venido</a:t>
                      </a:r>
                      <a:endParaRPr lang="es-MX" sz="18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294280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</a:rPr>
                        <a:t>2,006</a:t>
                      </a:r>
                      <a:endParaRPr lang="es-MX" sz="14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16.50%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94280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</a:rPr>
                        <a:t>2,007</a:t>
                      </a:r>
                      <a:endParaRPr lang="es-MX" sz="14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</a:rPr>
                        <a:t>19.10%</a:t>
                      </a:r>
                      <a:endParaRPr lang="es-MX" sz="14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94280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</a:rPr>
                        <a:t>2,008</a:t>
                      </a:r>
                      <a:endParaRPr lang="es-MX" sz="14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23.20%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94280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</a:rPr>
                        <a:t>2,009</a:t>
                      </a:r>
                      <a:endParaRPr lang="es-MX" sz="14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</a:rPr>
                        <a:t>39.30%</a:t>
                      </a:r>
                      <a:endParaRPr lang="es-MX" sz="14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94280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</a:rPr>
                        <a:t>2,010</a:t>
                      </a:r>
                      <a:endParaRPr lang="es-MX" sz="14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</a:rPr>
                        <a:t>66.30%</a:t>
                      </a:r>
                      <a:endParaRPr lang="es-MX" sz="14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94280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</a:rPr>
                        <a:t>2,011</a:t>
                      </a:r>
                      <a:endParaRPr lang="es-MX" sz="14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</a:rPr>
                        <a:t>63.30%</a:t>
                      </a:r>
                      <a:endParaRPr lang="es-MX" sz="14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9428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 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 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8" name="7 Rectángulo"/>
          <p:cNvSpPr/>
          <p:nvPr/>
        </p:nvSpPr>
        <p:spPr>
          <a:xfrm>
            <a:off x="152400" y="3801385"/>
            <a:ext cx="7903061" cy="43088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2200" b="1" cap="none" spc="0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En promedio los visitantes repetitivos han asistido a 3 festivales </a:t>
            </a:r>
            <a:endParaRPr lang="es-ES" sz="2200" b="1" cap="none" spc="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2" name="1 Rectángulo"/>
          <p:cNvSpPr/>
          <p:nvPr/>
        </p:nvSpPr>
        <p:spPr>
          <a:xfrm rot="683988">
            <a:off x="324441" y="3053505"/>
            <a:ext cx="1940960" cy="276999"/>
          </a:xfrm>
          <a:custGeom>
            <a:avLst/>
            <a:gdLst>
              <a:gd name="connsiteX0" fmla="*/ 0 w 1944629"/>
              <a:gd name="connsiteY0" fmla="*/ 336189 h 672378"/>
              <a:gd name="connsiteX1" fmla="*/ 972315 w 1944629"/>
              <a:gd name="connsiteY1" fmla="*/ 0 h 672378"/>
              <a:gd name="connsiteX2" fmla="*/ 1944630 w 1944629"/>
              <a:gd name="connsiteY2" fmla="*/ 336189 h 672378"/>
              <a:gd name="connsiteX3" fmla="*/ 972315 w 1944629"/>
              <a:gd name="connsiteY3" fmla="*/ 672378 h 672378"/>
              <a:gd name="connsiteX4" fmla="*/ 0 w 1944629"/>
              <a:gd name="connsiteY4" fmla="*/ 336189 h 672378"/>
              <a:gd name="connsiteX5" fmla="*/ 0 w 1944629"/>
              <a:gd name="connsiteY5" fmla="*/ 336189 h 672378"/>
              <a:gd name="connsiteX6" fmla="*/ 972315 w 1944629"/>
              <a:gd name="connsiteY6" fmla="*/ 672378 h 672378"/>
              <a:gd name="connsiteX7" fmla="*/ 1944630 w 1944629"/>
              <a:gd name="connsiteY7" fmla="*/ 336189 h 672378"/>
              <a:gd name="connsiteX8" fmla="*/ 972315 w 1944629"/>
              <a:gd name="connsiteY8" fmla="*/ 0 h 672378"/>
              <a:gd name="connsiteX9" fmla="*/ 0 w 1944629"/>
              <a:gd name="connsiteY9" fmla="*/ 336189 h 672378"/>
              <a:gd name="connsiteX0" fmla="*/ 1164 w 1945794"/>
              <a:gd name="connsiteY0" fmla="*/ 336189 h 672378"/>
              <a:gd name="connsiteX1" fmla="*/ 973479 w 1945794"/>
              <a:gd name="connsiteY1" fmla="*/ 0 h 672378"/>
              <a:gd name="connsiteX2" fmla="*/ 1945794 w 1945794"/>
              <a:gd name="connsiteY2" fmla="*/ 336189 h 672378"/>
              <a:gd name="connsiteX3" fmla="*/ 973479 w 1945794"/>
              <a:gd name="connsiteY3" fmla="*/ 672378 h 672378"/>
              <a:gd name="connsiteX4" fmla="*/ 1164 w 1945794"/>
              <a:gd name="connsiteY4" fmla="*/ 336189 h 672378"/>
              <a:gd name="connsiteX5" fmla="*/ 1164 w 1945794"/>
              <a:gd name="connsiteY5" fmla="*/ 336189 h 672378"/>
              <a:gd name="connsiteX6" fmla="*/ 973479 w 1945794"/>
              <a:gd name="connsiteY6" fmla="*/ 672378 h 672378"/>
              <a:gd name="connsiteX7" fmla="*/ 1945794 w 1945794"/>
              <a:gd name="connsiteY7" fmla="*/ 336189 h 672378"/>
              <a:gd name="connsiteX8" fmla="*/ 835282 w 1945794"/>
              <a:gd name="connsiteY8" fmla="*/ 626529 h 672378"/>
              <a:gd name="connsiteX9" fmla="*/ 1164 w 1945794"/>
              <a:gd name="connsiteY9" fmla="*/ 336189 h 672378"/>
              <a:gd name="connsiteX0" fmla="*/ 153 w 1944783"/>
              <a:gd name="connsiteY0" fmla="*/ 603759 h 939948"/>
              <a:gd name="connsiteX1" fmla="*/ 972468 w 1944783"/>
              <a:gd name="connsiteY1" fmla="*/ 267570 h 939948"/>
              <a:gd name="connsiteX2" fmla="*/ 1944783 w 1944783"/>
              <a:gd name="connsiteY2" fmla="*/ 603759 h 939948"/>
              <a:gd name="connsiteX3" fmla="*/ 972468 w 1944783"/>
              <a:gd name="connsiteY3" fmla="*/ 939948 h 939948"/>
              <a:gd name="connsiteX4" fmla="*/ 153 w 1944783"/>
              <a:gd name="connsiteY4" fmla="*/ 603759 h 939948"/>
              <a:gd name="connsiteX5" fmla="*/ 153 w 1944783"/>
              <a:gd name="connsiteY5" fmla="*/ 603759 h 939948"/>
              <a:gd name="connsiteX6" fmla="*/ 972468 w 1944783"/>
              <a:gd name="connsiteY6" fmla="*/ 939948 h 939948"/>
              <a:gd name="connsiteX7" fmla="*/ 1944783 w 1944783"/>
              <a:gd name="connsiteY7" fmla="*/ 603759 h 939948"/>
              <a:gd name="connsiteX8" fmla="*/ 918519 w 1944783"/>
              <a:gd name="connsiteY8" fmla="*/ 0 h 939948"/>
              <a:gd name="connsiteX9" fmla="*/ 153 w 1944783"/>
              <a:gd name="connsiteY9" fmla="*/ 603759 h 939948"/>
              <a:gd name="connsiteX0" fmla="*/ 153 w 1944865"/>
              <a:gd name="connsiteY0" fmla="*/ 603759 h 939948"/>
              <a:gd name="connsiteX1" fmla="*/ 930400 w 1944865"/>
              <a:gd name="connsiteY1" fmla="*/ 749414 h 939948"/>
              <a:gd name="connsiteX2" fmla="*/ 1944783 w 1944865"/>
              <a:gd name="connsiteY2" fmla="*/ 603759 h 939948"/>
              <a:gd name="connsiteX3" fmla="*/ 972468 w 1944865"/>
              <a:gd name="connsiteY3" fmla="*/ 939948 h 939948"/>
              <a:gd name="connsiteX4" fmla="*/ 153 w 1944865"/>
              <a:gd name="connsiteY4" fmla="*/ 603759 h 939948"/>
              <a:gd name="connsiteX5" fmla="*/ 153 w 1944865"/>
              <a:gd name="connsiteY5" fmla="*/ 603759 h 939948"/>
              <a:gd name="connsiteX6" fmla="*/ 972468 w 1944865"/>
              <a:gd name="connsiteY6" fmla="*/ 939948 h 939948"/>
              <a:gd name="connsiteX7" fmla="*/ 1944783 w 1944865"/>
              <a:gd name="connsiteY7" fmla="*/ 603759 h 939948"/>
              <a:gd name="connsiteX8" fmla="*/ 918519 w 1944865"/>
              <a:gd name="connsiteY8" fmla="*/ 0 h 939948"/>
              <a:gd name="connsiteX9" fmla="*/ 153 w 1944865"/>
              <a:gd name="connsiteY9" fmla="*/ 603759 h 939948"/>
              <a:gd name="connsiteX0" fmla="*/ 91 w 1945962"/>
              <a:gd name="connsiteY0" fmla="*/ 606630 h 942819"/>
              <a:gd name="connsiteX1" fmla="*/ 930338 w 1945962"/>
              <a:gd name="connsiteY1" fmla="*/ 752285 h 942819"/>
              <a:gd name="connsiteX2" fmla="*/ 1944721 w 1945962"/>
              <a:gd name="connsiteY2" fmla="*/ 606630 h 942819"/>
              <a:gd name="connsiteX3" fmla="*/ 972406 w 1945962"/>
              <a:gd name="connsiteY3" fmla="*/ 942819 h 942819"/>
              <a:gd name="connsiteX4" fmla="*/ 91 w 1945962"/>
              <a:gd name="connsiteY4" fmla="*/ 606630 h 942819"/>
              <a:gd name="connsiteX5" fmla="*/ 91 w 1945962"/>
              <a:gd name="connsiteY5" fmla="*/ 606630 h 942819"/>
              <a:gd name="connsiteX6" fmla="*/ 972406 w 1945962"/>
              <a:gd name="connsiteY6" fmla="*/ 942819 h 942819"/>
              <a:gd name="connsiteX7" fmla="*/ 1944721 w 1945962"/>
              <a:gd name="connsiteY7" fmla="*/ 606630 h 942819"/>
              <a:gd name="connsiteX8" fmla="*/ 1045354 w 1945962"/>
              <a:gd name="connsiteY8" fmla="*/ 387883 h 942819"/>
              <a:gd name="connsiteX9" fmla="*/ 918457 w 1945962"/>
              <a:gd name="connsiteY9" fmla="*/ 2871 h 942819"/>
              <a:gd name="connsiteX10" fmla="*/ 91 w 1945962"/>
              <a:gd name="connsiteY10" fmla="*/ 606630 h 942819"/>
              <a:gd name="connsiteX0" fmla="*/ 54654 w 2000525"/>
              <a:gd name="connsiteY0" fmla="*/ 277120 h 613309"/>
              <a:gd name="connsiteX1" fmla="*/ 984901 w 2000525"/>
              <a:gd name="connsiteY1" fmla="*/ 422775 h 613309"/>
              <a:gd name="connsiteX2" fmla="*/ 1999284 w 2000525"/>
              <a:gd name="connsiteY2" fmla="*/ 277120 h 613309"/>
              <a:gd name="connsiteX3" fmla="*/ 1026969 w 2000525"/>
              <a:gd name="connsiteY3" fmla="*/ 613309 h 613309"/>
              <a:gd name="connsiteX4" fmla="*/ 54654 w 2000525"/>
              <a:gd name="connsiteY4" fmla="*/ 277120 h 613309"/>
              <a:gd name="connsiteX5" fmla="*/ 54654 w 2000525"/>
              <a:gd name="connsiteY5" fmla="*/ 277120 h 613309"/>
              <a:gd name="connsiteX6" fmla="*/ 1026969 w 2000525"/>
              <a:gd name="connsiteY6" fmla="*/ 613309 h 613309"/>
              <a:gd name="connsiteX7" fmla="*/ 1999284 w 2000525"/>
              <a:gd name="connsiteY7" fmla="*/ 277120 h 613309"/>
              <a:gd name="connsiteX8" fmla="*/ 1099917 w 2000525"/>
              <a:gd name="connsiteY8" fmla="*/ 58373 h 613309"/>
              <a:gd name="connsiteX9" fmla="*/ 226848 w 2000525"/>
              <a:gd name="connsiteY9" fmla="*/ 46572 h 613309"/>
              <a:gd name="connsiteX10" fmla="*/ 54654 w 2000525"/>
              <a:gd name="connsiteY10" fmla="*/ 277120 h 613309"/>
              <a:gd name="connsiteX0" fmla="*/ 50288 w 1996159"/>
              <a:gd name="connsiteY0" fmla="*/ 284075 h 620264"/>
              <a:gd name="connsiteX1" fmla="*/ 980535 w 1996159"/>
              <a:gd name="connsiteY1" fmla="*/ 429730 h 620264"/>
              <a:gd name="connsiteX2" fmla="*/ 1994918 w 1996159"/>
              <a:gd name="connsiteY2" fmla="*/ 284075 h 620264"/>
              <a:gd name="connsiteX3" fmla="*/ 1022603 w 1996159"/>
              <a:gd name="connsiteY3" fmla="*/ 620264 h 620264"/>
              <a:gd name="connsiteX4" fmla="*/ 50288 w 1996159"/>
              <a:gd name="connsiteY4" fmla="*/ 284075 h 620264"/>
              <a:gd name="connsiteX5" fmla="*/ 50288 w 1996159"/>
              <a:gd name="connsiteY5" fmla="*/ 284075 h 620264"/>
              <a:gd name="connsiteX6" fmla="*/ 1022603 w 1996159"/>
              <a:gd name="connsiteY6" fmla="*/ 620264 h 620264"/>
              <a:gd name="connsiteX7" fmla="*/ 1994918 w 1996159"/>
              <a:gd name="connsiteY7" fmla="*/ 284075 h 620264"/>
              <a:gd name="connsiteX8" fmla="*/ 1095551 w 1996159"/>
              <a:gd name="connsiteY8" fmla="*/ 65328 h 620264"/>
              <a:gd name="connsiteX9" fmla="*/ 222482 w 1996159"/>
              <a:gd name="connsiteY9" fmla="*/ 53527 h 620264"/>
              <a:gd name="connsiteX10" fmla="*/ 50288 w 1996159"/>
              <a:gd name="connsiteY10" fmla="*/ 284075 h 620264"/>
              <a:gd name="connsiteX0" fmla="*/ 50288 w 1995215"/>
              <a:gd name="connsiteY0" fmla="*/ 284075 h 620264"/>
              <a:gd name="connsiteX1" fmla="*/ 980535 w 1995215"/>
              <a:gd name="connsiteY1" fmla="*/ 429730 h 620264"/>
              <a:gd name="connsiteX2" fmla="*/ 1994918 w 1995215"/>
              <a:gd name="connsiteY2" fmla="*/ 284075 h 620264"/>
              <a:gd name="connsiteX3" fmla="*/ 1022603 w 1995215"/>
              <a:gd name="connsiteY3" fmla="*/ 620264 h 620264"/>
              <a:gd name="connsiteX4" fmla="*/ 50288 w 1995215"/>
              <a:gd name="connsiteY4" fmla="*/ 284075 h 620264"/>
              <a:gd name="connsiteX5" fmla="*/ 50288 w 1995215"/>
              <a:gd name="connsiteY5" fmla="*/ 284075 h 620264"/>
              <a:gd name="connsiteX6" fmla="*/ 1022603 w 1995215"/>
              <a:gd name="connsiteY6" fmla="*/ 620264 h 620264"/>
              <a:gd name="connsiteX7" fmla="*/ 1994918 w 1995215"/>
              <a:gd name="connsiteY7" fmla="*/ 284075 h 620264"/>
              <a:gd name="connsiteX8" fmla="*/ 980758 w 1995215"/>
              <a:gd name="connsiteY8" fmla="*/ 255543 h 620264"/>
              <a:gd name="connsiteX9" fmla="*/ 1095551 w 1995215"/>
              <a:gd name="connsiteY9" fmla="*/ 65328 h 620264"/>
              <a:gd name="connsiteX10" fmla="*/ 222482 w 1995215"/>
              <a:gd name="connsiteY10" fmla="*/ 53527 h 620264"/>
              <a:gd name="connsiteX11" fmla="*/ 50288 w 1995215"/>
              <a:gd name="connsiteY11" fmla="*/ 284075 h 620264"/>
              <a:gd name="connsiteX0" fmla="*/ 50288 w 2004004"/>
              <a:gd name="connsiteY0" fmla="*/ 284075 h 620264"/>
              <a:gd name="connsiteX1" fmla="*/ 980535 w 2004004"/>
              <a:gd name="connsiteY1" fmla="*/ 429730 h 620264"/>
              <a:gd name="connsiteX2" fmla="*/ 1994918 w 2004004"/>
              <a:gd name="connsiteY2" fmla="*/ 284075 h 620264"/>
              <a:gd name="connsiteX3" fmla="*/ 1022603 w 2004004"/>
              <a:gd name="connsiteY3" fmla="*/ 620264 h 620264"/>
              <a:gd name="connsiteX4" fmla="*/ 50288 w 2004004"/>
              <a:gd name="connsiteY4" fmla="*/ 284075 h 620264"/>
              <a:gd name="connsiteX5" fmla="*/ 50288 w 2004004"/>
              <a:gd name="connsiteY5" fmla="*/ 284075 h 620264"/>
              <a:gd name="connsiteX6" fmla="*/ 1022603 w 2004004"/>
              <a:gd name="connsiteY6" fmla="*/ 620264 h 620264"/>
              <a:gd name="connsiteX7" fmla="*/ 1994918 w 2004004"/>
              <a:gd name="connsiteY7" fmla="*/ 284075 h 620264"/>
              <a:gd name="connsiteX8" fmla="*/ 1430670 w 2004004"/>
              <a:gd name="connsiteY8" fmla="*/ 415430 h 620264"/>
              <a:gd name="connsiteX9" fmla="*/ 980758 w 2004004"/>
              <a:gd name="connsiteY9" fmla="*/ 255543 h 620264"/>
              <a:gd name="connsiteX10" fmla="*/ 1095551 w 2004004"/>
              <a:gd name="connsiteY10" fmla="*/ 65328 h 620264"/>
              <a:gd name="connsiteX11" fmla="*/ 222482 w 2004004"/>
              <a:gd name="connsiteY11" fmla="*/ 53527 h 620264"/>
              <a:gd name="connsiteX12" fmla="*/ 50288 w 2004004"/>
              <a:gd name="connsiteY12" fmla="*/ 284075 h 620264"/>
              <a:gd name="connsiteX0" fmla="*/ 50288 w 2004004"/>
              <a:gd name="connsiteY0" fmla="*/ 284075 h 646812"/>
              <a:gd name="connsiteX1" fmla="*/ 801546 w 2004004"/>
              <a:gd name="connsiteY1" fmla="*/ 646812 h 646812"/>
              <a:gd name="connsiteX2" fmla="*/ 1994918 w 2004004"/>
              <a:gd name="connsiteY2" fmla="*/ 284075 h 646812"/>
              <a:gd name="connsiteX3" fmla="*/ 1022603 w 2004004"/>
              <a:gd name="connsiteY3" fmla="*/ 620264 h 646812"/>
              <a:gd name="connsiteX4" fmla="*/ 50288 w 2004004"/>
              <a:gd name="connsiteY4" fmla="*/ 284075 h 646812"/>
              <a:gd name="connsiteX5" fmla="*/ 50288 w 2004004"/>
              <a:gd name="connsiteY5" fmla="*/ 284075 h 646812"/>
              <a:gd name="connsiteX6" fmla="*/ 1022603 w 2004004"/>
              <a:gd name="connsiteY6" fmla="*/ 620264 h 646812"/>
              <a:gd name="connsiteX7" fmla="*/ 1994918 w 2004004"/>
              <a:gd name="connsiteY7" fmla="*/ 284075 h 646812"/>
              <a:gd name="connsiteX8" fmla="*/ 1430670 w 2004004"/>
              <a:gd name="connsiteY8" fmla="*/ 415430 h 646812"/>
              <a:gd name="connsiteX9" fmla="*/ 980758 w 2004004"/>
              <a:gd name="connsiteY9" fmla="*/ 255543 h 646812"/>
              <a:gd name="connsiteX10" fmla="*/ 1095551 w 2004004"/>
              <a:gd name="connsiteY10" fmla="*/ 65328 h 646812"/>
              <a:gd name="connsiteX11" fmla="*/ 222482 w 2004004"/>
              <a:gd name="connsiteY11" fmla="*/ 53527 h 646812"/>
              <a:gd name="connsiteX12" fmla="*/ 50288 w 2004004"/>
              <a:gd name="connsiteY12" fmla="*/ 284075 h 646812"/>
              <a:gd name="connsiteX0" fmla="*/ 50288 w 2004004"/>
              <a:gd name="connsiteY0" fmla="*/ 284075 h 646812"/>
              <a:gd name="connsiteX1" fmla="*/ 801546 w 2004004"/>
              <a:gd name="connsiteY1" fmla="*/ 646812 h 646812"/>
              <a:gd name="connsiteX2" fmla="*/ 1994918 w 2004004"/>
              <a:gd name="connsiteY2" fmla="*/ 284075 h 646812"/>
              <a:gd name="connsiteX3" fmla="*/ 1022603 w 2004004"/>
              <a:gd name="connsiteY3" fmla="*/ 620264 h 646812"/>
              <a:gd name="connsiteX4" fmla="*/ 50288 w 2004004"/>
              <a:gd name="connsiteY4" fmla="*/ 284075 h 646812"/>
              <a:gd name="connsiteX5" fmla="*/ 50288 w 2004004"/>
              <a:gd name="connsiteY5" fmla="*/ 284075 h 646812"/>
              <a:gd name="connsiteX6" fmla="*/ 1022603 w 2004004"/>
              <a:gd name="connsiteY6" fmla="*/ 620264 h 646812"/>
              <a:gd name="connsiteX7" fmla="*/ 1994918 w 2004004"/>
              <a:gd name="connsiteY7" fmla="*/ 284075 h 646812"/>
              <a:gd name="connsiteX8" fmla="*/ 1430670 w 2004004"/>
              <a:gd name="connsiteY8" fmla="*/ 415430 h 646812"/>
              <a:gd name="connsiteX9" fmla="*/ 1564236 w 2004004"/>
              <a:gd name="connsiteY9" fmla="*/ 249274 h 646812"/>
              <a:gd name="connsiteX10" fmla="*/ 1095551 w 2004004"/>
              <a:gd name="connsiteY10" fmla="*/ 65328 h 646812"/>
              <a:gd name="connsiteX11" fmla="*/ 222482 w 2004004"/>
              <a:gd name="connsiteY11" fmla="*/ 53527 h 646812"/>
              <a:gd name="connsiteX12" fmla="*/ 50288 w 2004004"/>
              <a:gd name="connsiteY12" fmla="*/ 284075 h 646812"/>
              <a:gd name="connsiteX0" fmla="*/ 52167 w 2005883"/>
              <a:gd name="connsiteY0" fmla="*/ 230729 h 593466"/>
              <a:gd name="connsiteX1" fmla="*/ 803425 w 2005883"/>
              <a:gd name="connsiteY1" fmla="*/ 593466 h 593466"/>
              <a:gd name="connsiteX2" fmla="*/ 1996797 w 2005883"/>
              <a:gd name="connsiteY2" fmla="*/ 230729 h 593466"/>
              <a:gd name="connsiteX3" fmla="*/ 1024482 w 2005883"/>
              <a:gd name="connsiteY3" fmla="*/ 566918 h 593466"/>
              <a:gd name="connsiteX4" fmla="*/ 52167 w 2005883"/>
              <a:gd name="connsiteY4" fmla="*/ 230729 h 593466"/>
              <a:gd name="connsiteX5" fmla="*/ 52167 w 2005883"/>
              <a:gd name="connsiteY5" fmla="*/ 230729 h 593466"/>
              <a:gd name="connsiteX6" fmla="*/ 1024482 w 2005883"/>
              <a:gd name="connsiteY6" fmla="*/ 566918 h 593466"/>
              <a:gd name="connsiteX7" fmla="*/ 1996797 w 2005883"/>
              <a:gd name="connsiteY7" fmla="*/ 230729 h 593466"/>
              <a:gd name="connsiteX8" fmla="*/ 1432549 w 2005883"/>
              <a:gd name="connsiteY8" fmla="*/ 362084 h 593466"/>
              <a:gd name="connsiteX9" fmla="*/ 1566115 w 2005883"/>
              <a:gd name="connsiteY9" fmla="*/ 195928 h 593466"/>
              <a:gd name="connsiteX10" fmla="*/ 1009502 w 2005883"/>
              <a:gd name="connsiteY10" fmla="*/ 266392 h 593466"/>
              <a:gd name="connsiteX11" fmla="*/ 224361 w 2005883"/>
              <a:gd name="connsiteY11" fmla="*/ 181 h 593466"/>
              <a:gd name="connsiteX12" fmla="*/ 52167 w 2005883"/>
              <a:gd name="connsiteY12" fmla="*/ 230729 h 593466"/>
              <a:gd name="connsiteX0" fmla="*/ 52167 w 2005883"/>
              <a:gd name="connsiteY0" fmla="*/ 230729 h 593466"/>
              <a:gd name="connsiteX1" fmla="*/ 803425 w 2005883"/>
              <a:gd name="connsiteY1" fmla="*/ 593466 h 593466"/>
              <a:gd name="connsiteX2" fmla="*/ 1996797 w 2005883"/>
              <a:gd name="connsiteY2" fmla="*/ 230729 h 593466"/>
              <a:gd name="connsiteX3" fmla="*/ 1024482 w 2005883"/>
              <a:gd name="connsiteY3" fmla="*/ 566918 h 593466"/>
              <a:gd name="connsiteX4" fmla="*/ 52167 w 2005883"/>
              <a:gd name="connsiteY4" fmla="*/ 230729 h 593466"/>
              <a:gd name="connsiteX5" fmla="*/ 52167 w 2005883"/>
              <a:gd name="connsiteY5" fmla="*/ 230729 h 593466"/>
              <a:gd name="connsiteX6" fmla="*/ 1024482 w 2005883"/>
              <a:gd name="connsiteY6" fmla="*/ 566918 h 593466"/>
              <a:gd name="connsiteX7" fmla="*/ 1996797 w 2005883"/>
              <a:gd name="connsiteY7" fmla="*/ 230729 h 593466"/>
              <a:gd name="connsiteX8" fmla="*/ 1432549 w 2005883"/>
              <a:gd name="connsiteY8" fmla="*/ 362084 h 593466"/>
              <a:gd name="connsiteX9" fmla="*/ 1566115 w 2005883"/>
              <a:gd name="connsiteY9" fmla="*/ 195928 h 593466"/>
              <a:gd name="connsiteX10" fmla="*/ 1009502 w 2005883"/>
              <a:gd name="connsiteY10" fmla="*/ 266392 h 593466"/>
              <a:gd name="connsiteX11" fmla="*/ 224361 w 2005883"/>
              <a:gd name="connsiteY11" fmla="*/ 181 h 593466"/>
              <a:gd name="connsiteX12" fmla="*/ 52167 w 2005883"/>
              <a:gd name="connsiteY12" fmla="*/ 230729 h 593466"/>
              <a:gd name="connsiteX0" fmla="*/ 52762 w 2006478"/>
              <a:gd name="connsiteY0" fmla="*/ 232930 h 595667"/>
              <a:gd name="connsiteX1" fmla="*/ 804020 w 2006478"/>
              <a:gd name="connsiteY1" fmla="*/ 595667 h 595667"/>
              <a:gd name="connsiteX2" fmla="*/ 1997392 w 2006478"/>
              <a:gd name="connsiteY2" fmla="*/ 232930 h 595667"/>
              <a:gd name="connsiteX3" fmla="*/ 1025077 w 2006478"/>
              <a:gd name="connsiteY3" fmla="*/ 569119 h 595667"/>
              <a:gd name="connsiteX4" fmla="*/ 52762 w 2006478"/>
              <a:gd name="connsiteY4" fmla="*/ 232930 h 595667"/>
              <a:gd name="connsiteX5" fmla="*/ 52762 w 2006478"/>
              <a:gd name="connsiteY5" fmla="*/ 232930 h 595667"/>
              <a:gd name="connsiteX6" fmla="*/ 1025077 w 2006478"/>
              <a:gd name="connsiteY6" fmla="*/ 569119 h 595667"/>
              <a:gd name="connsiteX7" fmla="*/ 1997392 w 2006478"/>
              <a:gd name="connsiteY7" fmla="*/ 232930 h 595667"/>
              <a:gd name="connsiteX8" fmla="*/ 1433144 w 2006478"/>
              <a:gd name="connsiteY8" fmla="*/ 364285 h 595667"/>
              <a:gd name="connsiteX9" fmla="*/ 1566710 w 2006478"/>
              <a:gd name="connsiteY9" fmla="*/ 198129 h 595667"/>
              <a:gd name="connsiteX10" fmla="*/ 1031678 w 2006478"/>
              <a:gd name="connsiteY10" fmla="*/ 375621 h 595667"/>
              <a:gd name="connsiteX11" fmla="*/ 224956 w 2006478"/>
              <a:gd name="connsiteY11" fmla="*/ 2382 h 595667"/>
              <a:gd name="connsiteX12" fmla="*/ 52762 w 2006478"/>
              <a:gd name="connsiteY12" fmla="*/ 232930 h 595667"/>
              <a:gd name="connsiteX0" fmla="*/ 52762 w 2006478"/>
              <a:gd name="connsiteY0" fmla="*/ 232930 h 595667"/>
              <a:gd name="connsiteX1" fmla="*/ 804020 w 2006478"/>
              <a:gd name="connsiteY1" fmla="*/ 595667 h 595667"/>
              <a:gd name="connsiteX2" fmla="*/ 1997392 w 2006478"/>
              <a:gd name="connsiteY2" fmla="*/ 232930 h 595667"/>
              <a:gd name="connsiteX3" fmla="*/ 1025077 w 2006478"/>
              <a:gd name="connsiteY3" fmla="*/ 569119 h 595667"/>
              <a:gd name="connsiteX4" fmla="*/ 52762 w 2006478"/>
              <a:gd name="connsiteY4" fmla="*/ 232930 h 595667"/>
              <a:gd name="connsiteX5" fmla="*/ 52762 w 2006478"/>
              <a:gd name="connsiteY5" fmla="*/ 232930 h 595667"/>
              <a:gd name="connsiteX6" fmla="*/ 1025077 w 2006478"/>
              <a:gd name="connsiteY6" fmla="*/ 569119 h 595667"/>
              <a:gd name="connsiteX7" fmla="*/ 1997392 w 2006478"/>
              <a:gd name="connsiteY7" fmla="*/ 232930 h 595667"/>
              <a:gd name="connsiteX8" fmla="*/ 1433144 w 2006478"/>
              <a:gd name="connsiteY8" fmla="*/ 364285 h 595667"/>
              <a:gd name="connsiteX9" fmla="*/ 1566710 w 2006478"/>
              <a:gd name="connsiteY9" fmla="*/ 198129 h 595667"/>
              <a:gd name="connsiteX10" fmla="*/ 1031678 w 2006478"/>
              <a:gd name="connsiteY10" fmla="*/ 375621 h 595667"/>
              <a:gd name="connsiteX11" fmla="*/ 224956 w 2006478"/>
              <a:gd name="connsiteY11" fmla="*/ 2382 h 595667"/>
              <a:gd name="connsiteX12" fmla="*/ 52762 w 2006478"/>
              <a:gd name="connsiteY12" fmla="*/ 232930 h 595667"/>
              <a:gd name="connsiteX0" fmla="*/ 124465 w 2078181"/>
              <a:gd name="connsiteY0" fmla="*/ 211508 h 574245"/>
              <a:gd name="connsiteX1" fmla="*/ 875723 w 2078181"/>
              <a:gd name="connsiteY1" fmla="*/ 574245 h 574245"/>
              <a:gd name="connsiteX2" fmla="*/ 2069095 w 2078181"/>
              <a:gd name="connsiteY2" fmla="*/ 211508 h 574245"/>
              <a:gd name="connsiteX3" fmla="*/ 1096780 w 2078181"/>
              <a:gd name="connsiteY3" fmla="*/ 547697 h 574245"/>
              <a:gd name="connsiteX4" fmla="*/ 124465 w 2078181"/>
              <a:gd name="connsiteY4" fmla="*/ 211508 h 574245"/>
              <a:gd name="connsiteX5" fmla="*/ 124465 w 2078181"/>
              <a:gd name="connsiteY5" fmla="*/ 211508 h 574245"/>
              <a:gd name="connsiteX6" fmla="*/ 1096780 w 2078181"/>
              <a:gd name="connsiteY6" fmla="*/ 547697 h 574245"/>
              <a:gd name="connsiteX7" fmla="*/ 2069095 w 2078181"/>
              <a:gd name="connsiteY7" fmla="*/ 211508 h 574245"/>
              <a:gd name="connsiteX8" fmla="*/ 1504847 w 2078181"/>
              <a:gd name="connsiteY8" fmla="*/ 342863 h 574245"/>
              <a:gd name="connsiteX9" fmla="*/ 1638413 w 2078181"/>
              <a:gd name="connsiteY9" fmla="*/ 176707 h 574245"/>
              <a:gd name="connsiteX10" fmla="*/ 1103381 w 2078181"/>
              <a:gd name="connsiteY10" fmla="*/ 354199 h 574245"/>
              <a:gd name="connsiteX11" fmla="*/ 120040 w 2078181"/>
              <a:gd name="connsiteY11" fmla="*/ 2649 h 574245"/>
              <a:gd name="connsiteX12" fmla="*/ 124465 w 2078181"/>
              <a:gd name="connsiteY12" fmla="*/ 211508 h 574245"/>
              <a:gd name="connsiteX0" fmla="*/ 237533 w 2191249"/>
              <a:gd name="connsiteY0" fmla="*/ 456013 h 818750"/>
              <a:gd name="connsiteX1" fmla="*/ 988791 w 2191249"/>
              <a:gd name="connsiteY1" fmla="*/ 818750 h 818750"/>
              <a:gd name="connsiteX2" fmla="*/ 2182163 w 2191249"/>
              <a:gd name="connsiteY2" fmla="*/ 456013 h 818750"/>
              <a:gd name="connsiteX3" fmla="*/ 1209848 w 2191249"/>
              <a:gd name="connsiteY3" fmla="*/ 792202 h 818750"/>
              <a:gd name="connsiteX4" fmla="*/ 237533 w 2191249"/>
              <a:gd name="connsiteY4" fmla="*/ 456013 h 818750"/>
              <a:gd name="connsiteX5" fmla="*/ 237533 w 2191249"/>
              <a:gd name="connsiteY5" fmla="*/ 456013 h 818750"/>
              <a:gd name="connsiteX6" fmla="*/ 1209848 w 2191249"/>
              <a:gd name="connsiteY6" fmla="*/ 792202 h 818750"/>
              <a:gd name="connsiteX7" fmla="*/ 2182163 w 2191249"/>
              <a:gd name="connsiteY7" fmla="*/ 456013 h 818750"/>
              <a:gd name="connsiteX8" fmla="*/ 1617915 w 2191249"/>
              <a:gd name="connsiteY8" fmla="*/ 587368 h 818750"/>
              <a:gd name="connsiteX9" fmla="*/ 1751481 w 2191249"/>
              <a:gd name="connsiteY9" fmla="*/ 421212 h 818750"/>
              <a:gd name="connsiteX10" fmla="*/ 1216449 w 2191249"/>
              <a:gd name="connsiteY10" fmla="*/ 598704 h 818750"/>
              <a:gd name="connsiteX11" fmla="*/ 72129 w 2191249"/>
              <a:gd name="connsiteY11" fmla="*/ 1164 h 818750"/>
              <a:gd name="connsiteX12" fmla="*/ 237533 w 2191249"/>
              <a:gd name="connsiteY12" fmla="*/ 456013 h 818750"/>
              <a:gd name="connsiteX0" fmla="*/ 237533 w 2191249"/>
              <a:gd name="connsiteY0" fmla="*/ 456013 h 818750"/>
              <a:gd name="connsiteX1" fmla="*/ 988791 w 2191249"/>
              <a:gd name="connsiteY1" fmla="*/ 818750 h 818750"/>
              <a:gd name="connsiteX2" fmla="*/ 2182163 w 2191249"/>
              <a:gd name="connsiteY2" fmla="*/ 456013 h 818750"/>
              <a:gd name="connsiteX3" fmla="*/ 1209848 w 2191249"/>
              <a:gd name="connsiteY3" fmla="*/ 792202 h 818750"/>
              <a:gd name="connsiteX4" fmla="*/ 237533 w 2191249"/>
              <a:gd name="connsiteY4" fmla="*/ 456013 h 818750"/>
              <a:gd name="connsiteX5" fmla="*/ 237533 w 2191249"/>
              <a:gd name="connsiteY5" fmla="*/ 456013 h 818750"/>
              <a:gd name="connsiteX6" fmla="*/ 1209848 w 2191249"/>
              <a:gd name="connsiteY6" fmla="*/ 792202 h 818750"/>
              <a:gd name="connsiteX7" fmla="*/ 2182163 w 2191249"/>
              <a:gd name="connsiteY7" fmla="*/ 456013 h 818750"/>
              <a:gd name="connsiteX8" fmla="*/ 1617915 w 2191249"/>
              <a:gd name="connsiteY8" fmla="*/ 587368 h 818750"/>
              <a:gd name="connsiteX9" fmla="*/ 2139460 w 2191249"/>
              <a:gd name="connsiteY9" fmla="*/ 342984 h 818750"/>
              <a:gd name="connsiteX10" fmla="*/ 1216449 w 2191249"/>
              <a:gd name="connsiteY10" fmla="*/ 598704 h 818750"/>
              <a:gd name="connsiteX11" fmla="*/ 72129 w 2191249"/>
              <a:gd name="connsiteY11" fmla="*/ 1164 h 818750"/>
              <a:gd name="connsiteX12" fmla="*/ 237533 w 2191249"/>
              <a:gd name="connsiteY12" fmla="*/ 456013 h 818750"/>
              <a:gd name="connsiteX0" fmla="*/ 237533 w 2245527"/>
              <a:gd name="connsiteY0" fmla="*/ 456013 h 818750"/>
              <a:gd name="connsiteX1" fmla="*/ 988791 w 2245527"/>
              <a:gd name="connsiteY1" fmla="*/ 818750 h 818750"/>
              <a:gd name="connsiteX2" fmla="*/ 2182163 w 2245527"/>
              <a:gd name="connsiteY2" fmla="*/ 456013 h 818750"/>
              <a:gd name="connsiteX3" fmla="*/ 1209848 w 2245527"/>
              <a:gd name="connsiteY3" fmla="*/ 792202 h 818750"/>
              <a:gd name="connsiteX4" fmla="*/ 237533 w 2245527"/>
              <a:gd name="connsiteY4" fmla="*/ 456013 h 818750"/>
              <a:gd name="connsiteX5" fmla="*/ 237533 w 2245527"/>
              <a:gd name="connsiteY5" fmla="*/ 456013 h 818750"/>
              <a:gd name="connsiteX6" fmla="*/ 1209848 w 2245527"/>
              <a:gd name="connsiteY6" fmla="*/ 792202 h 818750"/>
              <a:gd name="connsiteX7" fmla="*/ 2182163 w 2245527"/>
              <a:gd name="connsiteY7" fmla="*/ 456013 h 818750"/>
              <a:gd name="connsiteX8" fmla="*/ 2120903 w 2245527"/>
              <a:gd name="connsiteY8" fmla="*/ 458105 h 818750"/>
              <a:gd name="connsiteX9" fmla="*/ 2139460 w 2245527"/>
              <a:gd name="connsiteY9" fmla="*/ 342984 h 818750"/>
              <a:gd name="connsiteX10" fmla="*/ 1216449 w 2245527"/>
              <a:gd name="connsiteY10" fmla="*/ 598704 h 818750"/>
              <a:gd name="connsiteX11" fmla="*/ 72129 w 2245527"/>
              <a:gd name="connsiteY11" fmla="*/ 1164 h 818750"/>
              <a:gd name="connsiteX12" fmla="*/ 237533 w 2245527"/>
              <a:gd name="connsiteY12" fmla="*/ 456013 h 818750"/>
              <a:gd name="connsiteX0" fmla="*/ 300223 w 2308217"/>
              <a:gd name="connsiteY0" fmla="*/ 454850 h 817587"/>
              <a:gd name="connsiteX1" fmla="*/ 1051481 w 2308217"/>
              <a:gd name="connsiteY1" fmla="*/ 817587 h 817587"/>
              <a:gd name="connsiteX2" fmla="*/ 2244853 w 2308217"/>
              <a:gd name="connsiteY2" fmla="*/ 454850 h 817587"/>
              <a:gd name="connsiteX3" fmla="*/ 1272538 w 2308217"/>
              <a:gd name="connsiteY3" fmla="*/ 791039 h 817587"/>
              <a:gd name="connsiteX4" fmla="*/ 300223 w 2308217"/>
              <a:gd name="connsiteY4" fmla="*/ 454850 h 817587"/>
              <a:gd name="connsiteX5" fmla="*/ 300223 w 2308217"/>
              <a:gd name="connsiteY5" fmla="*/ 454850 h 817587"/>
              <a:gd name="connsiteX6" fmla="*/ 1272538 w 2308217"/>
              <a:gd name="connsiteY6" fmla="*/ 791039 h 817587"/>
              <a:gd name="connsiteX7" fmla="*/ 2244853 w 2308217"/>
              <a:gd name="connsiteY7" fmla="*/ 454850 h 817587"/>
              <a:gd name="connsiteX8" fmla="*/ 2183593 w 2308217"/>
              <a:gd name="connsiteY8" fmla="*/ 456942 h 817587"/>
              <a:gd name="connsiteX9" fmla="*/ 2202150 w 2308217"/>
              <a:gd name="connsiteY9" fmla="*/ 341821 h 817587"/>
              <a:gd name="connsiteX10" fmla="*/ 2127380 w 2308217"/>
              <a:gd name="connsiteY10" fmla="*/ 454353 h 817587"/>
              <a:gd name="connsiteX11" fmla="*/ 134819 w 2308217"/>
              <a:gd name="connsiteY11" fmla="*/ 1 h 817587"/>
              <a:gd name="connsiteX12" fmla="*/ 300223 w 2308217"/>
              <a:gd name="connsiteY12" fmla="*/ 454850 h 817587"/>
              <a:gd name="connsiteX0" fmla="*/ 221343 w 2229337"/>
              <a:gd name="connsiteY0" fmla="*/ 455327 h 818064"/>
              <a:gd name="connsiteX1" fmla="*/ 972601 w 2229337"/>
              <a:gd name="connsiteY1" fmla="*/ 818064 h 818064"/>
              <a:gd name="connsiteX2" fmla="*/ 2165973 w 2229337"/>
              <a:gd name="connsiteY2" fmla="*/ 455327 h 818064"/>
              <a:gd name="connsiteX3" fmla="*/ 1193658 w 2229337"/>
              <a:gd name="connsiteY3" fmla="*/ 791516 h 818064"/>
              <a:gd name="connsiteX4" fmla="*/ 221343 w 2229337"/>
              <a:gd name="connsiteY4" fmla="*/ 455327 h 818064"/>
              <a:gd name="connsiteX5" fmla="*/ 221343 w 2229337"/>
              <a:gd name="connsiteY5" fmla="*/ 455327 h 818064"/>
              <a:gd name="connsiteX6" fmla="*/ 1193658 w 2229337"/>
              <a:gd name="connsiteY6" fmla="*/ 791516 h 818064"/>
              <a:gd name="connsiteX7" fmla="*/ 2165973 w 2229337"/>
              <a:gd name="connsiteY7" fmla="*/ 455327 h 818064"/>
              <a:gd name="connsiteX8" fmla="*/ 2104713 w 2229337"/>
              <a:gd name="connsiteY8" fmla="*/ 457419 h 818064"/>
              <a:gd name="connsiteX9" fmla="*/ 2123270 w 2229337"/>
              <a:gd name="connsiteY9" fmla="*/ 342298 h 818064"/>
              <a:gd name="connsiteX10" fmla="*/ 2048500 w 2229337"/>
              <a:gd name="connsiteY10" fmla="*/ 454830 h 818064"/>
              <a:gd name="connsiteX11" fmla="*/ 980699 w 2229337"/>
              <a:gd name="connsiteY11" fmla="*/ 544831 h 818064"/>
              <a:gd name="connsiteX12" fmla="*/ 55939 w 2229337"/>
              <a:gd name="connsiteY12" fmla="*/ 478 h 818064"/>
              <a:gd name="connsiteX13" fmla="*/ 221343 w 2229337"/>
              <a:gd name="connsiteY13" fmla="*/ 455327 h 818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229337" h="818064">
                <a:moveTo>
                  <a:pt x="221343" y="455327"/>
                </a:moveTo>
                <a:cubicBezTo>
                  <a:pt x="184500" y="459752"/>
                  <a:pt x="435606" y="818064"/>
                  <a:pt x="972601" y="818064"/>
                </a:cubicBezTo>
                <a:cubicBezTo>
                  <a:pt x="1509596" y="818064"/>
                  <a:pt x="2129130" y="459752"/>
                  <a:pt x="2165973" y="455327"/>
                </a:cubicBezTo>
                <a:cubicBezTo>
                  <a:pt x="2202816" y="450902"/>
                  <a:pt x="1730653" y="791516"/>
                  <a:pt x="1193658" y="791516"/>
                </a:cubicBezTo>
                <a:cubicBezTo>
                  <a:pt x="656663" y="791516"/>
                  <a:pt x="258186" y="450902"/>
                  <a:pt x="221343" y="455327"/>
                </a:cubicBezTo>
                <a:close/>
                <a:moveTo>
                  <a:pt x="221343" y="455327"/>
                </a:moveTo>
                <a:cubicBezTo>
                  <a:pt x="410963" y="587167"/>
                  <a:pt x="656663" y="791516"/>
                  <a:pt x="1193658" y="791516"/>
                </a:cubicBezTo>
                <a:cubicBezTo>
                  <a:pt x="1730653" y="791516"/>
                  <a:pt x="2085519" y="519820"/>
                  <a:pt x="2165973" y="455327"/>
                </a:cubicBezTo>
                <a:cubicBezTo>
                  <a:pt x="2246427" y="390834"/>
                  <a:pt x="2273740" y="462174"/>
                  <a:pt x="2104713" y="457419"/>
                </a:cubicBezTo>
                <a:cubicBezTo>
                  <a:pt x="1935686" y="452664"/>
                  <a:pt x="2191566" y="370295"/>
                  <a:pt x="2123270" y="342298"/>
                </a:cubicBezTo>
                <a:cubicBezTo>
                  <a:pt x="2054974" y="314301"/>
                  <a:pt x="2205968" y="453245"/>
                  <a:pt x="2048500" y="454830"/>
                </a:cubicBezTo>
                <a:cubicBezTo>
                  <a:pt x="1891032" y="456415"/>
                  <a:pt x="1312793" y="620556"/>
                  <a:pt x="980699" y="544831"/>
                </a:cubicBezTo>
                <a:cubicBezTo>
                  <a:pt x="648606" y="469106"/>
                  <a:pt x="182498" y="15395"/>
                  <a:pt x="55939" y="478"/>
                </a:cubicBezTo>
                <a:cubicBezTo>
                  <a:pt x="-70620" y="-14439"/>
                  <a:pt x="31723" y="323487"/>
                  <a:pt x="221343" y="455327"/>
                </a:cubicBezTo>
                <a:close/>
              </a:path>
            </a:pathLst>
          </a:custGeom>
          <a:noFill/>
        </p:spPr>
        <p:txBody>
          <a:bodyPr wrap="square" lIns="91440" tIns="45720" rIns="91440" bIns="4572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1ª. Vez en el festival</a:t>
            </a:r>
            <a:endParaRPr lang="es-ES" sz="1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05510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547664" y="-2056"/>
            <a:ext cx="5616623" cy="4324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s-ES" sz="28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¿Cómo se enteró del festival?</a:t>
            </a:r>
          </a:p>
        </p:txBody>
      </p:sp>
      <p:sp>
        <p:nvSpPr>
          <p:cNvPr id="3" name="8 CuadroTexto"/>
          <p:cNvSpPr txBox="1">
            <a:spLocks noChangeArrowheads="1"/>
          </p:cNvSpPr>
          <p:nvPr/>
        </p:nvSpPr>
        <p:spPr bwMode="auto">
          <a:xfrm>
            <a:off x="4229531" y="6064427"/>
            <a:ext cx="3267027" cy="415498"/>
          </a:xfrm>
          <a:prstGeom prst="rect">
            <a:avLst/>
          </a:prstGeom>
          <a:solidFill>
            <a:schemeClr val="bg1"/>
          </a:solidFill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r"/>
            <a:r>
              <a:rPr lang="es-MX" sz="1050" i="1" dirty="0" smtClean="0">
                <a:latin typeface="Trebuchet MS" pitchFamily="34" charset="0"/>
              </a:rPr>
              <a:t>1.2 respuestas por entrevistado en 2012</a:t>
            </a:r>
          </a:p>
          <a:p>
            <a:pPr algn="r"/>
            <a:r>
              <a:rPr lang="es-MX" sz="1050" i="1" dirty="0" smtClean="0">
                <a:latin typeface="Trebuchet MS" pitchFamily="34" charset="0"/>
              </a:rPr>
              <a:t>1.5 respuestas por entrevistado en 2011</a:t>
            </a:r>
            <a:endParaRPr lang="es-MX" sz="1100" i="1" dirty="0">
              <a:latin typeface="Calibri" pitchFamily="34" charset="0"/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6763704"/>
              </p:ext>
            </p:extLst>
          </p:nvPr>
        </p:nvGraphicFramePr>
        <p:xfrm>
          <a:off x="899592" y="462113"/>
          <a:ext cx="6365463" cy="5462661"/>
        </p:xfrm>
        <a:graphic>
          <a:graphicData uri="http://schemas.openxmlformats.org/drawingml/2006/table">
            <a:tbl>
              <a:tblPr firstRow="1">
                <a:tableStyleId>{912C8C85-51F0-491E-9774-3900AFEF0FD7}</a:tableStyleId>
              </a:tblPr>
              <a:tblGrid>
                <a:gridCol w="4235562"/>
                <a:gridCol w="1069255"/>
                <a:gridCol w="1060646"/>
              </a:tblGrid>
              <a:tr h="321333">
                <a:tc>
                  <a:txBody>
                    <a:bodyPr/>
                    <a:lstStyle/>
                    <a:p>
                      <a:pPr algn="ctr" fontAlgn="b"/>
                      <a:r>
                        <a:rPr lang="es-MX" sz="1500" u="none" strike="noStrike" dirty="0" smtClean="0"/>
                        <a:t>Principales medios</a:t>
                      </a:r>
                      <a:endParaRPr lang="es-MX" sz="1500" b="1" i="0" u="none" strike="noStrike" dirty="0">
                        <a:solidFill>
                          <a:srgbClr val="CC0066"/>
                        </a:solidFill>
                        <a:latin typeface="Trebuchet MS" pitchFamily="34" charset="0"/>
                      </a:endParaRPr>
                    </a:p>
                  </a:txBody>
                  <a:tcPr marL="108000" marR="0" marT="0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0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2011</a:t>
                      </a:r>
                      <a:endParaRPr lang="es-MX" sz="1500" b="1" i="0" u="none" strike="noStrike" dirty="0">
                        <a:solidFill>
                          <a:srgbClr val="CC0066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rebuchet MS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200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2012</a:t>
                      </a:r>
                      <a:endParaRPr lang="es-MX" sz="2000" b="1" i="0" u="none" strike="noStrike" dirty="0">
                        <a:solidFill>
                          <a:srgbClr val="CC0066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rebuchet MS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6"/>
                    </a:solidFill>
                  </a:tcPr>
                </a:tc>
              </a:tr>
              <a:tr h="321333">
                <a:tc>
                  <a:txBody>
                    <a:bodyPr/>
                    <a:lstStyle/>
                    <a:p>
                      <a:pPr algn="l" rtl="0" fontAlgn="b">
                        <a:buClr>
                          <a:srgbClr val="000000"/>
                        </a:buClr>
                        <a:buSzPts val="1500"/>
                        <a:buFont typeface="Arial"/>
                        <a:buChar char="•"/>
                      </a:pPr>
                      <a:r>
                        <a:rPr lang="es-MX" sz="1500" b="1" i="0" u="sng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Familiares y/o Amigos </a:t>
                      </a:r>
                      <a:endParaRPr lang="es-MX" sz="1500" b="1" i="0" u="sng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57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33.4%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36.0%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21333">
                <a:tc>
                  <a:txBody>
                    <a:bodyPr/>
                    <a:lstStyle/>
                    <a:p>
                      <a:pPr algn="l" rtl="0" fontAlgn="b">
                        <a:buClr>
                          <a:srgbClr val="000000"/>
                        </a:buClr>
                        <a:buSzPts val="1500"/>
                        <a:buFont typeface="Arial"/>
                        <a:buChar char="•"/>
                      </a:pPr>
                      <a:r>
                        <a:rPr lang="es-MX" sz="1500" b="1" i="0" u="sng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Radio </a:t>
                      </a:r>
                      <a:r>
                        <a:rPr lang="es-MX" sz="1500" b="1" i="0" u="sng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(</a:t>
                      </a: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Riviera F.M. y  </a:t>
                      </a:r>
                      <a:r>
                        <a:rPr lang="es-MX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Turquesa)</a:t>
                      </a:r>
                      <a:endParaRPr lang="es-MX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857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26.6%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5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23.1%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21333">
                <a:tc>
                  <a:txBody>
                    <a:bodyPr/>
                    <a:lstStyle/>
                    <a:p>
                      <a:pPr algn="l" rtl="0" fontAlgn="b">
                        <a:buClr>
                          <a:srgbClr val="000000"/>
                        </a:buClr>
                        <a:buSzPts val="1500"/>
                        <a:buFont typeface="Arial"/>
                        <a:buChar char="•"/>
                      </a:pPr>
                      <a:r>
                        <a:rPr lang="es-MX" sz="1500" b="1" i="0" u="sng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Periódico </a:t>
                      </a:r>
                      <a:endParaRPr lang="es-MX" sz="1500" b="1" i="0" u="sng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57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18.9%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5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12.8%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21333">
                <a:tc>
                  <a:txBody>
                    <a:bodyPr/>
                    <a:lstStyle/>
                    <a:p>
                      <a:pPr algn="l" rtl="0" fontAlgn="b">
                        <a:buClr>
                          <a:srgbClr val="000000"/>
                        </a:buClr>
                        <a:buSzPts val="1500"/>
                        <a:buFont typeface="Arial"/>
                        <a:buChar char="•"/>
                      </a:pPr>
                      <a:r>
                        <a:rPr lang="es-MX" sz="1500" b="1" i="0" u="sng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Blogs -Internet </a:t>
                      </a:r>
                      <a:endParaRPr lang="es-MX" sz="1500" b="1" i="0" u="sng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57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500" b="0" i="0" u="sng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4.0%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500" b="0" i="0" u="sng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7.2%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21333">
                <a:tc>
                  <a:txBody>
                    <a:bodyPr/>
                    <a:lstStyle/>
                    <a:p>
                      <a:pPr algn="l" rtl="0" fontAlgn="b">
                        <a:buClr>
                          <a:srgbClr val="000000"/>
                        </a:buClr>
                        <a:buSzPts val="1500"/>
                        <a:buFont typeface="Arial"/>
                        <a:buChar char="•"/>
                      </a:pPr>
                      <a:r>
                        <a:rPr lang="es-MX" sz="1500" b="1" i="0" u="sng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Televisión </a:t>
                      </a:r>
                      <a:r>
                        <a:rPr lang="es-MX" sz="1500" b="1" i="0" u="sng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</a:t>
                      </a:r>
                      <a:r>
                        <a:rPr lang="es-MX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(13) menciones</a:t>
                      </a:r>
                      <a:r>
                        <a:rPr lang="es-MX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a TV Azteca, (3) Televisa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57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4.6%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5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6.4%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21333">
                <a:tc>
                  <a:txBody>
                    <a:bodyPr/>
                    <a:lstStyle/>
                    <a:p>
                      <a:pPr algn="l" rtl="0" fontAlgn="b">
                        <a:buClr>
                          <a:srgbClr val="000000"/>
                        </a:buClr>
                        <a:buSzPts val="1500"/>
                        <a:buFont typeface="Arial"/>
                        <a:buChar char="•"/>
                      </a:pPr>
                      <a:r>
                        <a:rPr lang="es-MX" sz="1500" b="1" i="0" u="sng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Personal de Xcaret </a:t>
                      </a:r>
                      <a:endParaRPr lang="es-MX" sz="1500" b="1" i="0" u="sng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57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7.4%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5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5.0%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21333">
                <a:tc>
                  <a:txBody>
                    <a:bodyPr/>
                    <a:lstStyle/>
                    <a:p>
                      <a:pPr algn="l" rtl="0" fontAlgn="b">
                        <a:buClr>
                          <a:srgbClr val="000000"/>
                        </a:buClr>
                        <a:buSzPts val="1500"/>
                        <a:buFont typeface="Arial"/>
                        <a:buChar char="•"/>
                      </a:pPr>
                      <a:r>
                        <a:rPr lang="es-MX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Espectaculares 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57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6.9%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5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3.8%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21333">
                <a:tc>
                  <a:txBody>
                    <a:bodyPr/>
                    <a:lstStyle/>
                    <a:p>
                      <a:pPr algn="l" rtl="0" fontAlgn="b">
                        <a:buClr>
                          <a:srgbClr val="000000"/>
                        </a:buClr>
                        <a:buSzPts val="1500"/>
                        <a:buFont typeface="Arial"/>
                        <a:buChar char="•"/>
                      </a:pPr>
                      <a:r>
                        <a:rPr lang="es-MX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Redes Sociales </a:t>
                      </a:r>
                      <a:r>
                        <a:rPr lang="es-MX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s-MX" sz="1500" b="0" i="0" u="none" strike="noStrike" baseline="20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</a:t>
                      </a:r>
                      <a:r>
                        <a:rPr lang="es-MX" sz="1600" b="0" i="0" u="none" strike="noStrike" baseline="20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principalmente Facebook)</a:t>
                      </a:r>
                      <a:endParaRPr lang="es-MX" sz="1600" b="0" i="0" u="none" strike="noStrike" baseline="200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57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500" b="0" i="0" u="sng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3.4%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500" b="0" i="0" u="sng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3.6%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21333">
                <a:tc>
                  <a:txBody>
                    <a:bodyPr/>
                    <a:lstStyle/>
                    <a:p>
                      <a:pPr algn="l" rtl="0" fontAlgn="b">
                        <a:buClr>
                          <a:srgbClr val="000000"/>
                        </a:buClr>
                        <a:buSzPts val="1500"/>
                        <a:buFont typeface="Arial"/>
                        <a:buChar char="•"/>
                      </a:pPr>
                      <a:r>
                        <a:rPr lang="es-MX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Invitación / Boletos 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57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3.7%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5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3.4%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21333">
                <a:tc>
                  <a:txBody>
                    <a:bodyPr/>
                    <a:lstStyle/>
                    <a:p>
                      <a:pPr algn="l" rtl="0" fontAlgn="b">
                        <a:buClr>
                          <a:srgbClr val="000000"/>
                        </a:buClr>
                        <a:buSzPts val="1500"/>
                        <a:buFont typeface="Arial"/>
                        <a:buChar char="•"/>
                      </a:pPr>
                      <a:r>
                        <a:rPr lang="es-MX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Pagina web “http://festivaldevidaymuerte.com”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57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500" b="0" i="0" u="sng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2.3%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500" b="0" i="0" u="sng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3.1%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21333">
                <a:tc>
                  <a:txBody>
                    <a:bodyPr/>
                    <a:lstStyle/>
                    <a:p>
                      <a:pPr algn="l" rtl="0" fontAlgn="b">
                        <a:buClr>
                          <a:srgbClr val="000000"/>
                        </a:buClr>
                        <a:buSzPts val="1500"/>
                        <a:buFont typeface="Arial"/>
                        <a:buChar char="•"/>
                      </a:pPr>
                      <a:r>
                        <a:rPr lang="es-MX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Escuelas</a:t>
                      </a:r>
                      <a:endParaRPr lang="es-MX" sz="1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57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2.0%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5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2.6%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21333">
                <a:tc>
                  <a:txBody>
                    <a:bodyPr/>
                    <a:lstStyle/>
                    <a:p>
                      <a:pPr algn="l" rtl="0" fontAlgn="b">
                        <a:buClr>
                          <a:srgbClr val="000000"/>
                        </a:buClr>
                        <a:buSzPts val="1500"/>
                        <a:buFont typeface="Arial"/>
                        <a:buChar char="•"/>
                      </a:pPr>
                      <a:r>
                        <a:rPr lang="es-MX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Autobuses </a:t>
                      </a:r>
                      <a:endParaRPr lang="es-MX" sz="1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57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0.3%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5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2.4%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21333">
                <a:tc>
                  <a:txBody>
                    <a:bodyPr/>
                    <a:lstStyle/>
                    <a:p>
                      <a:pPr algn="l" rtl="0" fontAlgn="b">
                        <a:buClr>
                          <a:srgbClr val="000000"/>
                        </a:buClr>
                        <a:buSzPts val="1500"/>
                        <a:buFont typeface="Arial"/>
                        <a:buChar char="•"/>
                      </a:pPr>
                      <a:r>
                        <a:rPr lang="es-MX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Pósters </a:t>
                      </a:r>
                      <a:endParaRPr lang="es-MX" sz="1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57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2.6%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5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2.1%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21333">
                <a:tc>
                  <a:txBody>
                    <a:bodyPr/>
                    <a:lstStyle/>
                    <a:p>
                      <a:pPr algn="l" rtl="0" fontAlgn="b">
                        <a:buClr>
                          <a:srgbClr val="000000"/>
                        </a:buClr>
                        <a:buSzPts val="1500"/>
                        <a:buFont typeface="Arial"/>
                        <a:buChar char="•"/>
                      </a:pPr>
                      <a:r>
                        <a:rPr lang="es-MX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Hotel</a:t>
                      </a:r>
                      <a:endParaRPr lang="es-MX" sz="1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57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1.7%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1.4%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21333">
                <a:tc>
                  <a:txBody>
                    <a:bodyPr/>
                    <a:lstStyle/>
                    <a:p>
                      <a:pPr algn="l" rtl="0" fontAlgn="b">
                        <a:buClr>
                          <a:srgbClr val="000000"/>
                        </a:buClr>
                        <a:buSzPts val="1500"/>
                        <a:buFont typeface="Arial"/>
                        <a:buChar char="•"/>
                      </a:pPr>
                      <a:r>
                        <a:rPr lang="es-MX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Pantalla  gigante </a:t>
                      </a:r>
                      <a:endParaRPr lang="es-MX" sz="1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57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0.9%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5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1.2%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21333">
                <a:tc>
                  <a:txBody>
                    <a:bodyPr/>
                    <a:lstStyle/>
                    <a:p>
                      <a:pPr algn="l" rtl="0" fontAlgn="b">
                        <a:buClr>
                          <a:srgbClr val="000000"/>
                        </a:buClr>
                        <a:buSzPts val="1500"/>
                        <a:buFont typeface="Arial"/>
                        <a:buChar char="•"/>
                      </a:pPr>
                      <a:r>
                        <a:rPr lang="es-MX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Otros (menos representativos) </a:t>
                      </a:r>
                      <a:endParaRPr lang="es-MX" sz="1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57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3.4%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2.9%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9" name="8 Grupo"/>
          <p:cNvGrpSpPr/>
          <p:nvPr/>
        </p:nvGrpSpPr>
        <p:grpSpPr>
          <a:xfrm>
            <a:off x="7418551" y="1159923"/>
            <a:ext cx="1532952" cy="3106653"/>
            <a:chOff x="7491128" y="1700808"/>
            <a:chExt cx="1532952" cy="3106653"/>
          </a:xfrm>
        </p:grpSpPr>
        <p:pic>
          <p:nvPicPr>
            <p:cNvPr id="6" name="5 Imagen"/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16200000">
              <a:off x="7288836" y="2807042"/>
              <a:ext cx="1236761" cy="832177"/>
            </a:xfrm>
            <a:prstGeom prst="rect">
              <a:avLst/>
            </a:prstGeom>
            <a:ln>
              <a:solidFill>
                <a:srgbClr val="CC6600"/>
              </a:solidFill>
            </a:ln>
          </p:spPr>
        </p:pic>
        <p:pic>
          <p:nvPicPr>
            <p:cNvPr id="7" name="6 Imagen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493523" y="1700808"/>
              <a:ext cx="1530557" cy="1060847"/>
            </a:xfrm>
            <a:prstGeom prst="rect">
              <a:avLst/>
            </a:prstGeom>
            <a:ln>
              <a:solidFill>
                <a:srgbClr val="CC6600"/>
              </a:solidFill>
            </a:ln>
          </p:spPr>
        </p:pic>
        <p:pic>
          <p:nvPicPr>
            <p:cNvPr id="5" name="4 Imagen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208328" y="2734400"/>
              <a:ext cx="815752" cy="977459"/>
            </a:xfrm>
            <a:prstGeom prst="rect">
              <a:avLst/>
            </a:prstGeom>
            <a:ln>
              <a:solidFill>
                <a:srgbClr val="CC6600"/>
              </a:solidFill>
            </a:ln>
          </p:spPr>
        </p:pic>
        <p:pic>
          <p:nvPicPr>
            <p:cNvPr id="8" name="7 Imagen"/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494148" y="3711859"/>
              <a:ext cx="1529932" cy="1095602"/>
            </a:xfrm>
            <a:prstGeom prst="rect">
              <a:avLst/>
            </a:prstGeom>
            <a:ln>
              <a:solidFill>
                <a:srgbClr val="CC6600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3873693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547664" y="0"/>
            <a:ext cx="5544616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s-ES" sz="28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Estaciones de radio</a:t>
            </a:r>
          </a:p>
        </p:txBody>
      </p:sp>
      <p:sp>
        <p:nvSpPr>
          <p:cNvPr id="3" name="8 CuadroTexto"/>
          <p:cNvSpPr txBox="1">
            <a:spLocks noChangeArrowheads="1"/>
          </p:cNvSpPr>
          <p:nvPr/>
        </p:nvSpPr>
        <p:spPr bwMode="auto">
          <a:xfrm>
            <a:off x="618705" y="3068960"/>
            <a:ext cx="8001000" cy="600164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  <a:prstDash val="sys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MX" sz="1100" i="1" dirty="0" smtClean="0">
                <a:latin typeface="Trebuchet MS" pitchFamily="34" charset="0"/>
              </a:rPr>
              <a:t>En 2011, 26.6% se enteraron por radio, la más mencionada fue Riviera FM (25.8%) seguida de Radio Turquesa (15.1%) </a:t>
            </a:r>
          </a:p>
          <a:p>
            <a:r>
              <a:rPr lang="es-MX" sz="1100" i="1" dirty="0" smtClean="0">
                <a:latin typeface="Trebuchet MS" pitchFamily="34" charset="0"/>
              </a:rPr>
              <a:t>En 2010, 32.1% se enteraron por radio, la más mencionada fue Radio Turquesa (27.4%) seguida de Riviera FM (14.0%) </a:t>
            </a:r>
          </a:p>
          <a:p>
            <a:r>
              <a:rPr lang="es-MX" sz="1100" i="1" dirty="0" smtClean="0">
                <a:latin typeface="Trebuchet MS" pitchFamily="34" charset="0"/>
              </a:rPr>
              <a:t>En </a:t>
            </a:r>
            <a:r>
              <a:rPr lang="es-MX" sz="1100" i="1" dirty="0">
                <a:latin typeface="Trebuchet MS" pitchFamily="34" charset="0"/>
              </a:rPr>
              <a:t>2009, 39.3%  se enteraron por radio, siendo Riviera FM (25%), Acir (13.6) y Radio Turquesa las más mencionadas. </a:t>
            </a:r>
          </a:p>
        </p:txBody>
      </p:sp>
      <p:pic>
        <p:nvPicPr>
          <p:cNvPr id="4" name="Picture 2" descr="http://ts3.mm.bing.net/images/thumbnail.aspx?q=1281382552058&amp;id=88e4407c1ee0d76741b896d3acb99912&amp;url=http%3a%2f%2ffc08.deviantart.net%2ffs70%2ff%2f2010%2f251%2fd%2f9%2fdia_de_los_muertos_by_bypri-d2yarjp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67744" y="18154"/>
            <a:ext cx="327627" cy="509265"/>
          </a:xfrm>
          <a:prstGeom prst="rect">
            <a:avLst/>
          </a:prstGeom>
          <a:noFill/>
        </p:spPr>
      </p:pic>
      <p:sp>
        <p:nvSpPr>
          <p:cNvPr id="6" name="5 CuadroTexto"/>
          <p:cNvSpPr txBox="1"/>
          <p:nvPr/>
        </p:nvSpPr>
        <p:spPr>
          <a:xfrm>
            <a:off x="504718" y="607469"/>
            <a:ext cx="6084168" cy="3385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sz="1600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Del 23.1%  de los visitantes  que se enteraron a través de  la radio </a:t>
            </a:r>
            <a:endParaRPr lang="es-MX" sz="1600" b="1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aphicFrame>
        <p:nvGraphicFramePr>
          <p:cNvPr id="7" name="6 Gráfico"/>
          <p:cNvGraphicFramePr/>
          <p:nvPr>
            <p:extLst>
              <p:ext uri="{D42A27DB-BD31-4B8C-83A1-F6EECF244321}">
                <p14:modId xmlns:p14="http://schemas.microsoft.com/office/powerpoint/2010/main" val="4193108006"/>
              </p:ext>
            </p:extLst>
          </p:nvPr>
        </p:nvGraphicFramePr>
        <p:xfrm>
          <a:off x="504718" y="1053419"/>
          <a:ext cx="8466915" cy="20994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7 CuadroTexto"/>
          <p:cNvSpPr txBox="1"/>
          <p:nvPr/>
        </p:nvSpPr>
        <p:spPr>
          <a:xfrm>
            <a:off x="7884368" y="2792515"/>
            <a:ext cx="125963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00" i="1" dirty="0" smtClean="0"/>
              <a:t>No. De casos: 134</a:t>
            </a:r>
            <a:endParaRPr lang="es-MX" sz="1100" i="1" dirty="0"/>
          </a:p>
        </p:txBody>
      </p:sp>
      <p:graphicFrame>
        <p:nvGraphicFramePr>
          <p:cNvPr id="9" name="8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61996833"/>
              </p:ext>
            </p:extLst>
          </p:nvPr>
        </p:nvGraphicFramePr>
        <p:xfrm>
          <a:off x="3664744" y="4306075"/>
          <a:ext cx="5274437" cy="2067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9 Rectángulo"/>
          <p:cNvSpPr/>
          <p:nvPr/>
        </p:nvSpPr>
        <p:spPr>
          <a:xfrm>
            <a:off x="179512" y="3933056"/>
            <a:ext cx="56886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s-ES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¿Si se enteró por periódico mencione en cuál de ellos?</a:t>
            </a:r>
          </a:p>
        </p:txBody>
      </p:sp>
      <p:pic>
        <p:nvPicPr>
          <p:cNvPr id="11" name="Picture 10" descr="http://t3.gstatic.com/images?q=tbn:O4jTdzcH3c8DNM:http://www.imocorp.com.mx/Archivos/Medios/000429_Logo.gif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740352" y="3973128"/>
            <a:ext cx="1066632" cy="31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11 CuadroTexto"/>
          <p:cNvSpPr txBox="1"/>
          <p:nvPr/>
        </p:nvSpPr>
        <p:spPr>
          <a:xfrm>
            <a:off x="101686" y="4321797"/>
            <a:ext cx="35342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200" b="1" i="1" u="sng" dirty="0" smtClean="0"/>
              <a:t>El  12.8% de los visitantes  se enteró por  periódicos</a:t>
            </a:r>
            <a:endParaRPr lang="es-MX" sz="1200" b="1" i="1" u="sng" dirty="0"/>
          </a:p>
        </p:txBody>
      </p:sp>
      <p:sp>
        <p:nvSpPr>
          <p:cNvPr id="13" name="12 CuadroTexto"/>
          <p:cNvSpPr txBox="1"/>
          <p:nvPr/>
        </p:nvSpPr>
        <p:spPr>
          <a:xfrm>
            <a:off x="4283968" y="6077316"/>
            <a:ext cx="1584176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1200" b="1" i="1" dirty="0" smtClean="0">
                <a:solidFill>
                  <a:schemeClr val="accent4">
                    <a:lumMod val="75000"/>
                  </a:schemeClr>
                </a:solidFill>
              </a:rPr>
              <a:t>Base 2012: 74 casos</a:t>
            </a:r>
            <a:endParaRPr lang="es-MX" sz="1200" b="1" i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4" name="9 CuadroTexto"/>
          <p:cNvSpPr txBox="1">
            <a:spLocks noChangeArrowheads="1"/>
          </p:cNvSpPr>
          <p:nvPr/>
        </p:nvSpPr>
        <p:spPr bwMode="auto">
          <a:xfrm>
            <a:off x="154661" y="4755458"/>
            <a:ext cx="4018532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  <a:prstDash val="sysDash"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MX" sz="1200" i="1" dirty="0" smtClean="0">
                <a:latin typeface="Trebuchet MS" pitchFamily="34" charset="0"/>
              </a:rPr>
              <a:t>De manera similar, en el 2010 y 2011 los principales periódicos fueron, Por Esto, </a:t>
            </a:r>
            <a:r>
              <a:rPr lang="es-MX" sz="1200" i="1" dirty="0" smtClean="0">
                <a:solidFill>
                  <a:schemeClr val="tx1"/>
                </a:solidFill>
                <a:latin typeface="Trebuchet MS" pitchFamily="34" charset="0"/>
              </a:rPr>
              <a:t>Novedades, Quequi y el </a:t>
            </a:r>
            <a:r>
              <a:rPr lang="es-MX" sz="1200" i="1" dirty="0" smtClean="0">
                <a:latin typeface="Trebuchet MS" pitchFamily="34" charset="0"/>
              </a:rPr>
              <a:t>Quintanarroense.</a:t>
            </a:r>
            <a:endParaRPr lang="es-MX" sz="1200" i="1" dirty="0"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1779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475656" y="1266"/>
            <a:ext cx="5688632" cy="48413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s-ES" sz="2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¿</a:t>
            </a:r>
            <a:r>
              <a:rPr lang="es-MX" sz="2000" b="1" dirty="0" smtClean="0"/>
              <a:t> </a:t>
            </a:r>
            <a:r>
              <a:rPr lang="es-MX" sz="2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 cuáles actividades del festival asistió</a:t>
            </a:r>
            <a:r>
              <a:rPr lang="es-ES" sz="2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?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6245921" y="4077072"/>
            <a:ext cx="2824154" cy="1569660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es-MX" sz="1200" dirty="0" smtClean="0"/>
              <a:t>En 2010, las actividades más visitadas fueron: Exhibición de altares, (78.3%) ,  muestra gastronómica (65.9%)  y teatro (65.9%).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s-MX" sz="1200" dirty="0" smtClean="0"/>
              <a:t>En el 2009 </a:t>
            </a:r>
            <a:r>
              <a:rPr lang="es-MX" sz="1200" dirty="0"/>
              <a:t>las actividades de mayor asistencia fueron : Exhibición de </a:t>
            </a:r>
            <a:r>
              <a:rPr lang="es-MX" sz="1200" dirty="0" smtClean="0"/>
              <a:t>Altares,  </a:t>
            </a:r>
            <a:r>
              <a:rPr lang="es-MX" sz="1200" dirty="0"/>
              <a:t>Teatro, Recorridos y Muestra gastronómica</a:t>
            </a:r>
            <a:r>
              <a:rPr lang="es-MX" sz="1200" dirty="0" smtClean="0"/>
              <a:t>.</a:t>
            </a:r>
            <a:endParaRPr lang="es-MX" sz="1200" dirty="0"/>
          </a:p>
        </p:txBody>
      </p:sp>
      <p:pic>
        <p:nvPicPr>
          <p:cNvPr id="7" name="Picture 2" descr="http://ts3.mm.bing.net/images/thumbnail.aspx?q=1281382552058&amp;id=88e4407c1ee0d76741b896d3acb99912&amp;url=http%3a%2f%2ffc08.deviantart.net%2ffs70%2ff%2f2010%2f251%2fd%2f9%2fdia_de_los_muertos_by_bypri-d2yarjp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571668" y="29645"/>
            <a:ext cx="327627" cy="509265"/>
          </a:xfrm>
          <a:prstGeom prst="rect">
            <a:avLst/>
          </a:prstGeom>
          <a:noFill/>
        </p:spPr>
      </p:pic>
      <p:pic>
        <p:nvPicPr>
          <p:cNvPr id="3074" name="Picture 2" descr="C:\Users\Mordonez\Desktop\CarpetaTrabajo\UnidadD\SIM PARQUES\XCARET\FTVM\2012\altares ftvm201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1569" y="2420887"/>
            <a:ext cx="1203590" cy="1604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700603"/>
              </p:ext>
            </p:extLst>
          </p:nvPr>
        </p:nvGraphicFramePr>
        <p:xfrm>
          <a:off x="755577" y="671927"/>
          <a:ext cx="5490344" cy="4954048"/>
        </p:xfrm>
        <a:graphic>
          <a:graphicData uri="http://schemas.openxmlformats.org/drawingml/2006/table">
            <a:tbl>
              <a:tblPr firstRow="1" firstCol="1">
                <a:tableStyleId>{E8B1032C-EA38-4F05-BA0D-38AFFFC7BED3}</a:tableStyleId>
              </a:tblPr>
              <a:tblGrid>
                <a:gridCol w="3519077"/>
                <a:gridCol w="1095148"/>
                <a:gridCol w="876119"/>
              </a:tblGrid>
              <a:tr h="309628"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800" u="none" strike="noStrike" dirty="0">
                          <a:effectLst/>
                        </a:rPr>
                        <a:t>Actividades que presenció:</a:t>
                      </a:r>
                      <a:endParaRPr lang="es-MX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800" u="sng" strike="noStrike">
                          <a:effectLst/>
                        </a:rPr>
                        <a:t>2011</a:t>
                      </a:r>
                      <a:endParaRPr lang="es-MX" sz="1800" b="1" i="0" u="sng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800" u="sng" strike="noStrike">
                          <a:effectLst/>
                        </a:rPr>
                        <a:t>2012</a:t>
                      </a:r>
                      <a:endParaRPr lang="es-MX" sz="1800" b="1" i="0" u="sng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09628">
                <a:tc>
                  <a:txBody>
                    <a:bodyPr/>
                    <a:lstStyle/>
                    <a:p>
                      <a:pPr algn="l" rtl="0" fontAlgn="ctr">
                        <a:buClrTx/>
                        <a:buSzPts val="1400"/>
                        <a:buFont typeface="Wingdings"/>
                        <a:buChar char="v"/>
                      </a:pPr>
                      <a:r>
                        <a:rPr lang="es-MX" sz="1400" u="none" strike="noStrike" dirty="0">
                          <a:effectLst/>
                        </a:rPr>
                        <a:t>Altares</a:t>
                      </a:r>
                      <a:endParaRPr lang="es-MX" sz="1400" b="1" i="0" u="none" strike="noStrike" dirty="0">
                        <a:effectLst/>
                        <a:latin typeface="Wingding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>
                          <a:effectLst/>
                        </a:rPr>
                        <a:t>63.1%</a:t>
                      </a:r>
                      <a:endParaRPr lang="es-MX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>
                          <a:effectLst/>
                        </a:rPr>
                        <a:t>75.3%</a:t>
                      </a:r>
                      <a:endParaRPr lang="es-MX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09628">
                <a:tc>
                  <a:txBody>
                    <a:bodyPr/>
                    <a:lstStyle/>
                    <a:p>
                      <a:pPr algn="l" rtl="0" fontAlgn="ctr">
                        <a:buClrTx/>
                        <a:buSzPts val="1400"/>
                        <a:buFont typeface="Wingdings"/>
                        <a:buChar char="v"/>
                      </a:pPr>
                      <a:r>
                        <a:rPr lang="es-MX" sz="1400" u="none" strike="noStrike">
                          <a:effectLst/>
                        </a:rPr>
                        <a:t>Teatro</a:t>
                      </a:r>
                      <a:endParaRPr lang="es-MX" sz="1400" b="1" i="0" u="none" strike="noStrike">
                        <a:effectLst/>
                        <a:latin typeface="Wingding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>
                          <a:effectLst/>
                        </a:rPr>
                        <a:t>53.1%</a:t>
                      </a:r>
                      <a:endParaRPr lang="es-MX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>
                          <a:effectLst/>
                        </a:rPr>
                        <a:t>58.8%</a:t>
                      </a:r>
                      <a:endParaRPr lang="es-MX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09628">
                <a:tc>
                  <a:txBody>
                    <a:bodyPr/>
                    <a:lstStyle/>
                    <a:p>
                      <a:pPr algn="l" rtl="0" fontAlgn="ctr">
                        <a:buClrTx/>
                        <a:buSzPts val="1400"/>
                        <a:buFont typeface="Wingdings"/>
                        <a:buChar char="v"/>
                      </a:pPr>
                      <a:r>
                        <a:rPr lang="es-MX" sz="1400" u="none" strike="noStrike">
                          <a:effectLst/>
                        </a:rPr>
                        <a:t>Muestra Gastronómica</a:t>
                      </a:r>
                      <a:endParaRPr lang="es-MX" sz="1400" b="1" i="0" u="none" strike="noStrike">
                        <a:effectLst/>
                        <a:latin typeface="Wingding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>
                          <a:effectLst/>
                        </a:rPr>
                        <a:t>52.9%</a:t>
                      </a:r>
                      <a:endParaRPr lang="es-MX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>
                          <a:effectLst/>
                        </a:rPr>
                        <a:t>54.3%</a:t>
                      </a:r>
                      <a:endParaRPr lang="es-MX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09628">
                <a:tc>
                  <a:txBody>
                    <a:bodyPr/>
                    <a:lstStyle/>
                    <a:p>
                      <a:pPr algn="l" rtl="0" fontAlgn="ctr">
                        <a:buClrTx/>
                        <a:buSzPts val="1400"/>
                        <a:buFont typeface="Wingdings"/>
                        <a:buChar char="v"/>
                      </a:pPr>
                      <a:r>
                        <a:rPr lang="es-MX" sz="1400" u="none" strike="noStrike">
                          <a:effectLst/>
                        </a:rPr>
                        <a:t>Danzas</a:t>
                      </a:r>
                      <a:endParaRPr lang="es-MX" sz="1400" b="1" i="0" u="none" strike="noStrike">
                        <a:effectLst/>
                        <a:latin typeface="Wingding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>
                          <a:effectLst/>
                        </a:rPr>
                        <a:t>41.7%</a:t>
                      </a:r>
                      <a:endParaRPr lang="es-MX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>
                          <a:effectLst/>
                        </a:rPr>
                        <a:t>43.3%</a:t>
                      </a:r>
                      <a:endParaRPr lang="es-MX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09628">
                <a:tc>
                  <a:txBody>
                    <a:bodyPr/>
                    <a:lstStyle/>
                    <a:p>
                      <a:pPr algn="l" rtl="0" fontAlgn="ctr">
                        <a:buClrTx/>
                        <a:buSzPts val="1400"/>
                        <a:buFont typeface="Wingdings"/>
                        <a:buChar char="v"/>
                      </a:pPr>
                      <a:r>
                        <a:rPr lang="es-MX" sz="1400" u="none" strike="noStrike">
                          <a:effectLst/>
                        </a:rPr>
                        <a:t>Venta de Artesanías</a:t>
                      </a:r>
                      <a:endParaRPr lang="es-MX" sz="1400" b="1" i="0" u="none" strike="noStrike">
                        <a:effectLst/>
                        <a:latin typeface="Wingding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>
                          <a:effectLst/>
                        </a:rPr>
                        <a:t>19.1%</a:t>
                      </a:r>
                      <a:endParaRPr lang="es-MX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>
                          <a:effectLst/>
                        </a:rPr>
                        <a:t>40.5%</a:t>
                      </a:r>
                      <a:endParaRPr lang="es-MX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09628">
                <a:tc>
                  <a:txBody>
                    <a:bodyPr/>
                    <a:lstStyle/>
                    <a:p>
                      <a:pPr algn="l" rtl="0" fontAlgn="ctr">
                        <a:buClrTx/>
                        <a:buSzPts val="1400"/>
                        <a:buFont typeface="Wingdings"/>
                        <a:buChar char="v"/>
                      </a:pPr>
                      <a:r>
                        <a:rPr lang="es-MX" sz="1400" u="none" strike="noStrike">
                          <a:effectLst/>
                        </a:rPr>
                        <a:t>Recorrido auto guiado Cementerio</a:t>
                      </a:r>
                      <a:endParaRPr lang="es-MX" sz="1400" b="1" i="0" u="none" strike="noStrike">
                        <a:effectLst/>
                        <a:latin typeface="Wingding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>
                          <a:effectLst/>
                        </a:rPr>
                        <a:t>42.9%</a:t>
                      </a:r>
                      <a:endParaRPr lang="es-MX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>
                          <a:effectLst/>
                        </a:rPr>
                        <a:t>31.6%</a:t>
                      </a:r>
                      <a:endParaRPr lang="es-MX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09628">
                <a:tc>
                  <a:txBody>
                    <a:bodyPr/>
                    <a:lstStyle/>
                    <a:p>
                      <a:pPr algn="l" rtl="0" fontAlgn="ctr">
                        <a:buClrTx/>
                        <a:buSzPts val="1400"/>
                        <a:buFont typeface="Wingdings"/>
                        <a:buChar char="v"/>
                      </a:pPr>
                      <a:r>
                        <a:rPr lang="es-MX" sz="1400" u="none" strike="noStrike">
                          <a:effectLst/>
                        </a:rPr>
                        <a:t>Mundo funerario</a:t>
                      </a:r>
                      <a:endParaRPr lang="es-MX" sz="1400" b="1" i="0" u="none" strike="noStrike">
                        <a:effectLst/>
                        <a:latin typeface="Wingding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>
                          <a:effectLst/>
                        </a:rPr>
                        <a:t>NA</a:t>
                      </a:r>
                      <a:endParaRPr lang="es-MX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>
                          <a:effectLst/>
                        </a:rPr>
                        <a:t>29.1%</a:t>
                      </a:r>
                      <a:endParaRPr lang="es-MX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09628">
                <a:tc>
                  <a:txBody>
                    <a:bodyPr/>
                    <a:lstStyle/>
                    <a:p>
                      <a:pPr algn="l" rtl="0" fontAlgn="ctr">
                        <a:buClrTx/>
                        <a:buSzPts val="1400"/>
                        <a:buFont typeface="Wingdings"/>
                        <a:buChar char="v"/>
                      </a:pPr>
                      <a:r>
                        <a:rPr lang="es-MX" sz="1400" u="none" strike="noStrike">
                          <a:effectLst/>
                        </a:rPr>
                        <a:t>Expresiones Prehispánicas</a:t>
                      </a:r>
                      <a:endParaRPr lang="es-MX" sz="1400" b="1" i="0" u="none" strike="noStrike">
                        <a:effectLst/>
                        <a:latin typeface="Wingding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>
                          <a:effectLst/>
                        </a:rPr>
                        <a:t>NA</a:t>
                      </a:r>
                      <a:endParaRPr lang="es-MX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>
                          <a:effectLst/>
                        </a:rPr>
                        <a:t>26.2%</a:t>
                      </a:r>
                      <a:endParaRPr lang="es-MX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09628">
                <a:tc>
                  <a:txBody>
                    <a:bodyPr/>
                    <a:lstStyle/>
                    <a:p>
                      <a:pPr algn="l" rtl="0" fontAlgn="ctr">
                        <a:buClrTx/>
                        <a:buSzPts val="1400"/>
                        <a:buFont typeface="Wingdings"/>
                        <a:buChar char="v"/>
                      </a:pPr>
                      <a:r>
                        <a:rPr lang="es-MX" sz="1400" u="none" strike="noStrike">
                          <a:effectLst/>
                        </a:rPr>
                        <a:t>Auto pintado</a:t>
                      </a:r>
                      <a:endParaRPr lang="es-MX" sz="1400" b="1" i="0" u="none" strike="noStrike">
                        <a:effectLst/>
                        <a:latin typeface="Wingding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>
                          <a:effectLst/>
                        </a:rPr>
                        <a:t>37.1%</a:t>
                      </a:r>
                      <a:endParaRPr lang="es-MX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>
                          <a:effectLst/>
                        </a:rPr>
                        <a:t>24.0%</a:t>
                      </a:r>
                      <a:endParaRPr lang="es-MX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09628">
                <a:tc>
                  <a:txBody>
                    <a:bodyPr/>
                    <a:lstStyle/>
                    <a:p>
                      <a:pPr algn="l" rtl="0" fontAlgn="ctr">
                        <a:buClrTx/>
                        <a:buSzPts val="1400"/>
                        <a:buFont typeface="Wingdings"/>
                        <a:buChar char="v"/>
                      </a:pPr>
                      <a:r>
                        <a:rPr lang="es-MX" sz="1400" u="none" strike="noStrike">
                          <a:effectLst/>
                        </a:rPr>
                        <a:t>Concierto de Música</a:t>
                      </a:r>
                      <a:endParaRPr lang="es-MX" sz="1400" b="1" i="0" u="none" strike="noStrike">
                        <a:effectLst/>
                        <a:latin typeface="Wingding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>
                          <a:effectLst/>
                        </a:rPr>
                        <a:t>38.9%</a:t>
                      </a:r>
                      <a:endParaRPr lang="es-MX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>
                          <a:effectLst/>
                        </a:rPr>
                        <a:t>23.4%</a:t>
                      </a:r>
                      <a:endParaRPr lang="es-MX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09628">
                <a:tc>
                  <a:txBody>
                    <a:bodyPr/>
                    <a:lstStyle/>
                    <a:p>
                      <a:pPr algn="l" rtl="0" fontAlgn="ctr">
                        <a:buClrTx/>
                        <a:buSzPts val="1400"/>
                        <a:buFont typeface="Wingdings"/>
                        <a:buChar char="v"/>
                      </a:pPr>
                      <a:r>
                        <a:rPr lang="es-MX" sz="1400" u="none" strike="noStrike">
                          <a:effectLst/>
                        </a:rPr>
                        <a:t>Exhibición de Cacao (chocolate)</a:t>
                      </a:r>
                      <a:endParaRPr lang="es-MX" sz="1400" b="1" i="0" u="none" strike="noStrike">
                        <a:effectLst/>
                        <a:latin typeface="Wingding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>
                          <a:effectLst/>
                        </a:rPr>
                        <a:t>29.1%</a:t>
                      </a:r>
                      <a:endParaRPr lang="es-MX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>
                          <a:effectLst/>
                        </a:rPr>
                        <a:t>15.5%</a:t>
                      </a:r>
                      <a:endParaRPr lang="es-MX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09628">
                <a:tc>
                  <a:txBody>
                    <a:bodyPr/>
                    <a:lstStyle/>
                    <a:p>
                      <a:pPr algn="l" rtl="0" fontAlgn="ctr">
                        <a:buClrTx/>
                        <a:buSzPts val="1400"/>
                        <a:buFont typeface="Wingdings"/>
                        <a:buChar char="v"/>
                      </a:pPr>
                      <a:r>
                        <a:rPr lang="es-MX" sz="1400" u="none" strike="noStrike">
                          <a:effectLst/>
                        </a:rPr>
                        <a:t>Audiovisuales</a:t>
                      </a:r>
                      <a:endParaRPr lang="es-MX" sz="1400" b="1" i="0" u="none" strike="noStrike">
                        <a:effectLst/>
                        <a:latin typeface="Wingding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>
                          <a:effectLst/>
                        </a:rPr>
                        <a:t>5.4%</a:t>
                      </a:r>
                      <a:endParaRPr lang="es-MX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>
                          <a:effectLst/>
                        </a:rPr>
                        <a:t>12.4%</a:t>
                      </a:r>
                      <a:endParaRPr lang="es-MX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09628">
                <a:tc>
                  <a:txBody>
                    <a:bodyPr/>
                    <a:lstStyle/>
                    <a:p>
                      <a:pPr algn="l" rtl="0" fontAlgn="ctr">
                        <a:buClrTx/>
                        <a:buSzPts val="1400"/>
                        <a:buFont typeface="Wingdings"/>
                        <a:buChar char="v"/>
                      </a:pPr>
                      <a:r>
                        <a:rPr lang="es-MX" sz="1400" u="none" strike="noStrike">
                          <a:effectLst/>
                        </a:rPr>
                        <a:t>Exposiciones</a:t>
                      </a:r>
                      <a:endParaRPr lang="es-MX" sz="1400" b="1" i="0" u="none" strike="noStrike">
                        <a:effectLst/>
                        <a:latin typeface="Wingding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>
                          <a:effectLst/>
                        </a:rPr>
                        <a:t>NA</a:t>
                      </a:r>
                      <a:endParaRPr lang="es-MX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>
                          <a:effectLst/>
                        </a:rPr>
                        <a:t>11.6%</a:t>
                      </a:r>
                      <a:endParaRPr lang="es-MX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09628">
                <a:tc>
                  <a:txBody>
                    <a:bodyPr/>
                    <a:lstStyle/>
                    <a:p>
                      <a:pPr algn="l" rtl="0" fontAlgn="ctr">
                        <a:buClrTx/>
                        <a:buSzPts val="1400"/>
                        <a:buFont typeface="Wingdings"/>
                        <a:buChar char="v"/>
                      </a:pPr>
                      <a:r>
                        <a:rPr lang="es-MX" sz="1400" u="none" strike="noStrike">
                          <a:effectLst/>
                        </a:rPr>
                        <a:t>Misa Católica</a:t>
                      </a:r>
                      <a:endParaRPr lang="es-MX" sz="1400" b="1" i="0" u="none" strike="noStrike">
                        <a:effectLst/>
                        <a:latin typeface="Wingding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>
                          <a:effectLst/>
                        </a:rPr>
                        <a:t>8.6%</a:t>
                      </a:r>
                      <a:endParaRPr lang="es-MX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>
                          <a:effectLst/>
                        </a:rPr>
                        <a:t>7.6%</a:t>
                      </a:r>
                      <a:endParaRPr lang="es-MX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09628">
                <a:tc>
                  <a:txBody>
                    <a:bodyPr/>
                    <a:lstStyle/>
                    <a:p>
                      <a:pPr algn="l" rtl="0" fontAlgn="ctr">
                        <a:buClrTx/>
                        <a:buSzPts val="1400"/>
                        <a:buFont typeface="Wingdings"/>
                        <a:buChar char="v"/>
                      </a:pPr>
                      <a:r>
                        <a:rPr lang="es-MX" sz="1400" u="none" strike="noStrike">
                          <a:effectLst/>
                        </a:rPr>
                        <a:t>Temascal</a:t>
                      </a:r>
                      <a:endParaRPr lang="es-MX" sz="1400" b="1" i="0" u="none" strike="noStrike">
                        <a:effectLst/>
                        <a:latin typeface="Wingding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>
                          <a:effectLst/>
                        </a:rPr>
                        <a:t>3.4%</a:t>
                      </a:r>
                      <a:endParaRPr lang="es-MX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 dirty="0">
                          <a:effectLst/>
                        </a:rPr>
                        <a:t>2.8%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1448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298153" y="0"/>
            <a:ext cx="6264696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s-MX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Desglose de actividades visitadas: (por género)</a:t>
            </a:r>
          </a:p>
        </p:txBody>
      </p:sp>
      <p:sp>
        <p:nvSpPr>
          <p:cNvPr id="3" name="10 CuadroTexto"/>
          <p:cNvSpPr txBox="1">
            <a:spLocks noChangeArrowheads="1"/>
          </p:cNvSpPr>
          <p:nvPr/>
        </p:nvSpPr>
        <p:spPr bwMode="auto">
          <a:xfrm>
            <a:off x="2007008" y="5774200"/>
            <a:ext cx="5095405" cy="423193"/>
          </a:xfrm>
          <a:prstGeom prst="rect">
            <a:avLst/>
          </a:prstGeom>
          <a:noFill/>
          <a:ln w="19050">
            <a:solidFill>
              <a:schemeClr val="accent6">
                <a:lumMod val="75000"/>
              </a:schemeClr>
            </a:solidFill>
            <a:prstDash val="sys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MX" sz="1050" i="1" dirty="0"/>
              <a:t>Nota: El desglose de actividades depende de la mezcla de espectáculos del programa de cada año, por lo </a:t>
            </a:r>
            <a:r>
              <a:rPr lang="es-MX" sz="1100" i="1" dirty="0"/>
              <a:t>que</a:t>
            </a:r>
            <a:r>
              <a:rPr lang="es-MX" sz="1050" i="1" dirty="0"/>
              <a:t> el comparativo de estas tablas es  poco significativo</a:t>
            </a:r>
            <a:r>
              <a:rPr lang="es-MX" sz="1000" i="1" dirty="0"/>
              <a:t>.  </a:t>
            </a:r>
          </a:p>
        </p:txBody>
      </p:sp>
      <p:pic>
        <p:nvPicPr>
          <p:cNvPr id="4" name="Picture 2" descr="http://ts3.mm.bing.net/images/thumbnail.aspx?q=1281382552058&amp;id=88e4407c1ee0d76741b896d3acb99912&amp;url=http%3a%2f%2ffc08.deviantart.net%2ffs70%2ff%2f2010%2f251%2fd%2f9%2fdia_de_los_muertos_by_bypri-d2yarjp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53466" y="0"/>
            <a:ext cx="327627" cy="509265"/>
          </a:xfrm>
          <a:prstGeom prst="rect">
            <a:avLst/>
          </a:prstGeom>
          <a:noFill/>
        </p:spPr>
      </p:pic>
      <p:pic>
        <p:nvPicPr>
          <p:cNvPr id="1075" name="Picture 5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0842" y="1155878"/>
            <a:ext cx="2858021" cy="3314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77" name="Picture 5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138" y="1153574"/>
            <a:ext cx="3516442" cy="3314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79" name="Picture 5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6780" y="1155878"/>
            <a:ext cx="2638425" cy="3322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83" name="Picture 5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2152" y="4533106"/>
            <a:ext cx="3124200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0726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Gráfico"/>
          <p:cNvGraphicFramePr/>
          <p:nvPr>
            <p:extLst>
              <p:ext uri="{D42A27DB-BD31-4B8C-83A1-F6EECF244321}">
                <p14:modId xmlns:p14="http://schemas.microsoft.com/office/powerpoint/2010/main" val="3586708423"/>
              </p:ext>
            </p:extLst>
          </p:nvPr>
        </p:nvGraphicFramePr>
        <p:xfrm>
          <a:off x="4546573" y="1052736"/>
          <a:ext cx="4556617" cy="25368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3 Rectángulo"/>
          <p:cNvSpPr/>
          <p:nvPr/>
        </p:nvSpPr>
        <p:spPr>
          <a:xfrm>
            <a:off x="1475656" y="-778"/>
            <a:ext cx="5760640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s-MX" sz="2800" b="1" u="sng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Pabellón infantil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329812" y="3789040"/>
            <a:ext cx="4068452" cy="553998"/>
          </a:xfrm>
          <a:prstGeom prst="rect">
            <a:avLst/>
          </a:prstGeom>
          <a:noFill/>
          <a:ln w="28575">
            <a:solidFill>
              <a:schemeClr val="bg1"/>
            </a:solidFill>
            <a:prstDash val="sysDash"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>
              <a:buFont typeface="Arial" pitchFamily="34" charset="0"/>
              <a:buChar char="•"/>
              <a:defRPr/>
            </a:pPr>
            <a:r>
              <a:rPr lang="es-MX" sz="1400" dirty="0" smtClean="0"/>
              <a:t>En 2011</a:t>
            </a:r>
            <a:r>
              <a:rPr lang="es-MX" sz="1600" dirty="0" smtClean="0"/>
              <a:t>, </a:t>
            </a:r>
            <a:r>
              <a:rPr lang="es-MX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56%</a:t>
            </a:r>
            <a:r>
              <a:rPr lang="es-MX" sz="1600" dirty="0" smtClean="0"/>
              <a:t> </a:t>
            </a:r>
            <a:r>
              <a:rPr lang="es-MX" sz="1400" dirty="0" smtClean="0"/>
              <a:t>asistió al pabellón infantil</a:t>
            </a:r>
          </a:p>
          <a:p>
            <a:pPr algn="ctr">
              <a:buFont typeface="Arial" pitchFamily="34" charset="0"/>
              <a:buChar char="•"/>
              <a:defRPr/>
            </a:pPr>
            <a:r>
              <a:rPr lang="es-MX" sz="1400" dirty="0" smtClean="0"/>
              <a:t>En 2010,  </a:t>
            </a:r>
            <a:r>
              <a:rPr lang="es-MX" sz="1400" dirty="0" smtClean="0">
                <a:solidFill>
                  <a:schemeClr val="tx1"/>
                </a:solidFill>
              </a:rPr>
              <a:t>53%</a:t>
            </a:r>
            <a:r>
              <a:rPr lang="es-MX" sz="1400" dirty="0" smtClean="0"/>
              <a:t> asistió al pabellón infantil.</a:t>
            </a:r>
            <a:endParaRPr lang="es-MX" sz="1400" dirty="0"/>
          </a:p>
        </p:txBody>
      </p:sp>
      <p:sp>
        <p:nvSpPr>
          <p:cNvPr id="6" name="5 CuadroTexto"/>
          <p:cNvSpPr txBox="1"/>
          <p:nvPr/>
        </p:nvSpPr>
        <p:spPr>
          <a:xfrm>
            <a:off x="2016888" y="5677564"/>
            <a:ext cx="5904656" cy="492443"/>
          </a:xfrm>
          <a:prstGeom prst="rect">
            <a:avLst/>
          </a:prstGeom>
          <a:noFill/>
          <a:ln w="28575">
            <a:solidFill>
              <a:schemeClr val="bg1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s-MX" sz="1300" i="1" dirty="0" smtClean="0"/>
              <a:t>La suma de bueno y excelente este año (2012) es de </a:t>
            </a:r>
            <a:r>
              <a:rPr lang="es-MX" sz="1300" i="1" dirty="0" smtClean="0">
                <a:solidFill>
                  <a:srgbClr val="0070C0"/>
                </a:solidFill>
              </a:rPr>
              <a:t>94 %</a:t>
            </a:r>
            <a:r>
              <a:rPr lang="es-MX" sz="1300" i="1" dirty="0" smtClean="0"/>
              <a:t>, el año pasado la misma suma era de 94.9%, y en 2010  la suma representó 94% de las respuestas.</a:t>
            </a:r>
            <a:endParaRPr lang="es-MX" sz="1300" i="1" dirty="0"/>
          </a:p>
        </p:txBody>
      </p:sp>
      <p:pic>
        <p:nvPicPr>
          <p:cNvPr id="7" name="Picture 2" descr="http://ts3.mm.bing.net/images/thumbnail.aspx?q=1281382552058&amp;id=88e4407c1ee0d76741b896d3acb99912&amp;url=http%3a%2f%2ffc08.deviantart.net%2ffs70%2ff%2f2010%2f251%2fd%2f9%2fdia_de_los_muertos_by_bypri-d2yarjp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95736" y="-777"/>
            <a:ext cx="336605" cy="523220"/>
          </a:xfrm>
          <a:prstGeom prst="rect">
            <a:avLst/>
          </a:prstGeom>
          <a:noFill/>
        </p:spPr>
      </p:pic>
      <p:graphicFrame>
        <p:nvGraphicFramePr>
          <p:cNvPr id="8" name="7 Gráfico"/>
          <p:cNvGraphicFramePr/>
          <p:nvPr>
            <p:extLst>
              <p:ext uri="{D42A27DB-BD31-4B8C-83A1-F6EECF244321}">
                <p14:modId xmlns:p14="http://schemas.microsoft.com/office/powerpoint/2010/main" val="783887649"/>
              </p:ext>
            </p:extLst>
          </p:nvPr>
        </p:nvGraphicFramePr>
        <p:xfrm>
          <a:off x="54481" y="603796"/>
          <a:ext cx="4619113" cy="35088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8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4653716"/>
              </p:ext>
            </p:extLst>
          </p:nvPr>
        </p:nvGraphicFramePr>
        <p:xfrm>
          <a:off x="5292080" y="3717032"/>
          <a:ext cx="3670300" cy="1584176"/>
        </p:xfrm>
        <a:graphic>
          <a:graphicData uri="http://schemas.openxmlformats.org/drawingml/2006/table">
            <a:tbl>
              <a:tblPr/>
              <a:tblGrid>
                <a:gridCol w="3384376"/>
                <a:gridCol w="285924"/>
              </a:tblGrid>
              <a:tr h="411088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1400" b="0" i="1" u="none" strike="noStrike" dirty="0">
                          <a:effectLst/>
                          <a:latin typeface="Calibri"/>
                        </a:rPr>
                        <a:t>Razones de calificación Regular</a:t>
                      </a:r>
                      <a:r>
                        <a:rPr lang="es-MX" sz="1400" b="0" i="1" u="none" strike="noStrike" dirty="0" smtClean="0">
                          <a:effectLst/>
                          <a:latin typeface="Calibri"/>
                        </a:rPr>
                        <a:t>, Malo </a:t>
                      </a:r>
                      <a:r>
                        <a:rPr lang="es-MX" sz="1400" b="0" i="1" u="none" strike="noStrike" dirty="0">
                          <a:effectLst/>
                          <a:latin typeface="Calibri"/>
                        </a:rPr>
                        <a:t>y Muy malo en </a:t>
                      </a:r>
                      <a:r>
                        <a:rPr lang="es-MX" sz="1400" b="0" i="1" u="none" strike="noStrike" dirty="0" smtClean="0">
                          <a:effectLst/>
                          <a:latin typeface="Calibri"/>
                        </a:rPr>
                        <a:t>Pabellón </a:t>
                      </a:r>
                      <a:r>
                        <a:rPr lang="es-MX" sz="1400" b="0" i="1" u="none" strike="noStrike" dirty="0">
                          <a:effectLst/>
                          <a:latin typeface="Calibri"/>
                        </a:rPr>
                        <a:t>Infantil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492574">
                <a:tc>
                  <a:txBody>
                    <a:bodyPr/>
                    <a:lstStyle/>
                    <a:p>
                      <a:pPr algn="l" fontAlgn="ctr"/>
                      <a:r>
                        <a:rPr lang="es-MX" sz="1200" b="0" i="0" u="none" strike="noStrike" dirty="0">
                          <a:effectLst/>
                          <a:latin typeface="Arial"/>
                        </a:rPr>
                        <a:t>Es repetitivo, poco interesante, el año pasado fue mejor, mala organización, </a:t>
                      </a:r>
                      <a:r>
                        <a:rPr lang="es-MX" sz="1200" b="0" i="0" u="none" strike="noStrike" dirty="0" smtClean="0">
                          <a:effectLst/>
                          <a:latin typeface="Arial"/>
                        </a:rPr>
                        <a:t>faltó </a:t>
                      </a:r>
                      <a:r>
                        <a:rPr lang="es-MX" sz="1200" b="0" i="0" u="none" strike="noStrike" dirty="0">
                          <a:effectLst/>
                          <a:latin typeface="Arial"/>
                        </a:rPr>
                        <a:t>alegría.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 dirty="0">
                          <a:effectLst/>
                          <a:latin typeface="Arial"/>
                        </a:rPr>
                        <a:t>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32917">
                <a:tc>
                  <a:txBody>
                    <a:bodyPr/>
                    <a:lstStyle/>
                    <a:p>
                      <a:pPr algn="l" fontAlgn="ctr"/>
                      <a:r>
                        <a:rPr lang="es-MX" sz="1200" b="0" i="0" u="none" strike="noStrike" dirty="0">
                          <a:effectLst/>
                          <a:latin typeface="Arial"/>
                        </a:rPr>
                        <a:t>Poco espacio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65833">
                <a:tc>
                  <a:txBody>
                    <a:bodyPr/>
                    <a:lstStyle/>
                    <a:p>
                      <a:pPr algn="l" fontAlgn="ctr"/>
                      <a:r>
                        <a:rPr lang="es-MX" sz="1200" b="0" i="0" u="none" strike="noStrike" dirty="0">
                          <a:effectLst/>
                          <a:latin typeface="Arial"/>
                        </a:rPr>
                        <a:t>No hay muchas actividades  para adolecentes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97119">
                <a:tc>
                  <a:txBody>
                    <a:bodyPr/>
                    <a:lstStyle/>
                    <a:p>
                      <a:pPr algn="l" fontAlgn="ctr"/>
                      <a:r>
                        <a:rPr lang="es-MX" sz="1200" b="0" i="0" u="none" strike="noStrike" dirty="0">
                          <a:effectLst/>
                          <a:latin typeface="Arial"/>
                        </a:rPr>
                        <a:t>Horarios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 dirty="0"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9635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1475656" y="-4371"/>
            <a:ext cx="5760640" cy="57554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s-MX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Actividad que más gustó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6012160" y="4740322"/>
            <a:ext cx="3024336" cy="892552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s-MX" sz="1300" i="1" dirty="0" smtClean="0"/>
              <a:t>En   2011 la actividad favorita fue  el teatro (33%), Todo le gustó  14.1%, Las Danzas (12.1%),  Cementerio (9.5%) y El juego de pelota (6.9%)</a:t>
            </a:r>
            <a:endParaRPr lang="es-MX" sz="1300" i="1" dirty="0"/>
          </a:p>
        </p:txBody>
      </p:sp>
      <p:pic>
        <p:nvPicPr>
          <p:cNvPr id="5" name="Picture 2" descr="http://ts3.mm.bing.net/images/thumbnail.aspx?q=1281382552058&amp;id=88e4407c1ee0d76741b896d3acb99912&amp;url=http%3a%2f%2ffc08.deviantart.net%2ffs70%2ff%2f2010%2f251%2fd%2f9%2fdia_de_los_muertos_by_bypri-d2yarjp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619672" y="21790"/>
            <a:ext cx="327627" cy="509265"/>
          </a:xfrm>
          <a:prstGeom prst="rect">
            <a:avLst/>
          </a:prstGeom>
          <a:noFill/>
        </p:spPr>
      </p:pic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9130545"/>
              </p:ext>
            </p:extLst>
          </p:nvPr>
        </p:nvGraphicFramePr>
        <p:xfrm>
          <a:off x="755576" y="692701"/>
          <a:ext cx="5112568" cy="4980474"/>
        </p:xfrm>
        <a:graphic>
          <a:graphicData uri="http://schemas.openxmlformats.org/drawingml/2006/table">
            <a:tbl>
              <a:tblPr>
                <a:tableStyleId>{10A1B5D5-9B99-4C35-A422-299274C87663}</a:tableStyleId>
              </a:tblPr>
              <a:tblGrid>
                <a:gridCol w="3802867"/>
                <a:gridCol w="589621"/>
                <a:gridCol w="720080"/>
              </a:tblGrid>
              <a:tr h="209044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MX" sz="1250" u="none" strike="noStrike" dirty="0">
                          <a:effectLst/>
                        </a:rPr>
                        <a:t>LO QUE MAS LE GUSTO DEL FESTIVAL</a:t>
                      </a:r>
                      <a:endParaRPr lang="es-MX" sz="125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367015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itchFamily="34" charset="0"/>
                        <a:buChar char="•"/>
                      </a:pPr>
                      <a:r>
                        <a:rPr lang="es-MX" sz="125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Las Obras de </a:t>
                      </a:r>
                      <a:r>
                        <a:rPr lang="es-MX" sz="1250" u="none" strike="noStrike" dirty="0" err="1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Tetaro</a:t>
                      </a:r>
                      <a:r>
                        <a:rPr lang="es-MX" sz="125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 (</a:t>
                      </a:r>
                      <a:r>
                        <a:rPr lang="es-MX" sz="1250" u="none" strike="noStrike" dirty="0" err="1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Trupus</a:t>
                      </a:r>
                      <a:r>
                        <a:rPr lang="es-MX" sz="125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s-MX" sz="1250" u="none" strike="noStrike" dirty="0" err="1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Calacus</a:t>
                      </a:r>
                      <a:r>
                        <a:rPr lang="es-MX" sz="125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, Macario, epitafios cómicos, </a:t>
                      </a:r>
                      <a:r>
                        <a:rPr lang="es-MX" sz="1250" u="none" strike="noStrike" dirty="0" err="1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etc</a:t>
                      </a:r>
                      <a:r>
                        <a:rPr lang="es-MX" sz="125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es-MX" sz="125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50" i="1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157</a:t>
                      </a:r>
                      <a:endParaRPr lang="es-MX" sz="1250" b="0" i="1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50" b="1" u="none" strike="noStrike" dirty="0">
                          <a:effectLst/>
                        </a:rPr>
                        <a:t>27.1%</a:t>
                      </a:r>
                      <a:endParaRPr lang="es-MX" sz="125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09044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itchFamily="34" charset="0"/>
                        <a:buChar char="•"/>
                      </a:pPr>
                      <a:r>
                        <a:rPr lang="es-MX" sz="125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Danzas (principalmente </a:t>
                      </a:r>
                      <a:r>
                        <a:rPr lang="es-MX" sz="1200" b="1" cap="all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FOREST OF KINGS</a:t>
                      </a:r>
                      <a:r>
                        <a:rPr lang="es-MX" sz="125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es-MX" sz="125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50" i="1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95</a:t>
                      </a:r>
                      <a:endParaRPr lang="es-MX" sz="1250" b="0" i="1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50" b="1" u="none" strike="noStrike" dirty="0">
                          <a:effectLst/>
                        </a:rPr>
                        <a:t>16.4%</a:t>
                      </a:r>
                      <a:endParaRPr lang="es-MX" sz="125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09044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itchFamily="34" charset="0"/>
                        <a:buChar char="•"/>
                      </a:pPr>
                      <a:r>
                        <a:rPr lang="es-MX" sz="125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La muestra gastronómica</a:t>
                      </a:r>
                      <a:endParaRPr lang="es-MX" sz="125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50" i="1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80</a:t>
                      </a:r>
                      <a:endParaRPr lang="es-MX" sz="1250" b="0" i="1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50" b="1" u="none" strike="noStrike" dirty="0">
                          <a:effectLst/>
                        </a:rPr>
                        <a:t>13.8%</a:t>
                      </a:r>
                      <a:endParaRPr lang="es-MX" sz="125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09044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itchFamily="34" charset="0"/>
                        <a:buChar char="•"/>
                      </a:pPr>
                      <a:r>
                        <a:rPr lang="es-MX" sz="125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El Cementerio</a:t>
                      </a:r>
                      <a:endParaRPr lang="es-MX" sz="125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50" i="1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74</a:t>
                      </a:r>
                      <a:endParaRPr lang="es-MX" sz="1250" b="0" i="1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50" b="1" u="none" strike="noStrike">
                          <a:effectLst/>
                        </a:rPr>
                        <a:t>12.8%</a:t>
                      </a:r>
                      <a:endParaRPr lang="es-MX" sz="125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09044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itchFamily="34" charset="0"/>
                        <a:buChar char="•"/>
                      </a:pPr>
                      <a:r>
                        <a:rPr lang="es-MX" sz="125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Los</a:t>
                      </a:r>
                      <a:r>
                        <a:rPr lang="es-MX" sz="1250" u="none" strike="noStrike" baseline="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 </a:t>
                      </a:r>
                      <a:r>
                        <a:rPr lang="es-MX" sz="125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Altares</a:t>
                      </a:r>
                      <a:endParaRPr lang="es-MX" sz="125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50" i="1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59</a:t>
                      </a:r>
                      <a:endParaRPr lang="es-MX" sz="1250" b="0" i="1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50" b="1" u="none" strike="noStrike">
                          <a:effectLst/>
                        </a:rPr>
                        <a:t>10.2%</a:t>
                      </a:r>
                      <a:endParaRPr lang="es-MX" sz="125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09044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itchFamily="34" charset="0"/>
                        <a:buChar char="•"/>
                      </a:pPr>
                      <a:r>
                        <a:rPr lang="es-MX" sz="125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Todo el festival en general</a:t>
                      </a:r>
                      <a:endParaRPr lang="es-MX" sz="125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50" i="1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55</a:t>
                      </a:r>
                      <a:endParaRPr lang="es-MX" sz="1250" b="0" i="1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50" b="1" u="none" strike="noStrike">
                          <a:effectLst/>
                        </a:rPr>
                        <a:t>9.5%</a:t>
                      </a:r>
                      <a:endParaRPr lang="es-MX" sz="125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09044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itchFamily="34" charset="0"/>
                        <a:buChar char="•"/>
                      </a:pPr>
                      <a:r>
                        <a:rPr lang="es-MX" sz="125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Expresión</a:t>
                      </a:r>
                      <a:r>
                        <a:rPr lang="es-MX" sz="1250" u="none" strike="noStrike" baseline="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Prehispánica </a:t>
                      </a:r>
                      <a:r>
                        <a:rPr lang="es-MX" sz="125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Garra de jaguar</a:t>
                      </a:r>
                      <a:endParaRPr lang="es-MX" sz="125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50" i="1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30</a:t>
                      </a:r>
                      <a:endParaRPr lang="es-MX" sz="1250" b="0" i="1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50" b="1" u="none" strike="noStrike" dirty="0">
                          <a:effectLst/>
                        </a:rPr>
                        <a:t>5.2%</a:t>
                      </a:r>
                      <a:endParaRPr lang="es-MX" sz="125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09044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itchFamily="34" charset="0"/>
                        <a:buChar char="•"/>
                      </a:pPr>
                      <a:r>
                        <a:rPr lang="es-MX" sz="125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Juego de pelota</a:t>
                      </a:r>
                      <a:endParaRPr lang="es-MX" sz="125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50" i="1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25</a:t>
                      </a:r>
                      <a:endParaRPr lang="es-MX" sz="1250" b="0" i="1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50" b="1" u="none" strike="noStrike">
                          <a:effectLst/>
                        </a:rPr>
                        <a:t>4.3%</a:t>
                      </a:r>
                      <a:endParaRPr lang="es-MX" sz="125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09044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itchFamily="34" charset="0"/>
                        <a:buChar char="•"/>
                      </a:pPr>
                      <a:r>
                        <a:rPr lang="es-MX" sz="125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Los Recorridos (Grutas)</a:t>
                      </a:r>
                      <a:endParaRPr lang="es-MX" sz="125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50" i="1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21</a:t>
                      </a:r>
                      <a:endParaRPr lang="es-MX" sz="1250" b="0" i="1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50" b="1" u="none" strike="noStrike" dirty="0">
                          <a:effectLst/>
                        </a:rPr>
                        <a:t>3.6%</a:t>
                      </a:r>
                      <a:endParaRPr lang="es-MX" sz="125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09044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itchFamily="34" charset="0"/>
                        <a:buChar char="•"/>
                      </a:pPr>
                      <a:r>
                        <a:rPr lang="es-MX" sz="125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Los Conciertos</a:t>
                      </a:r>
                      <a:endParaRPr lang="es-MX" sz="125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50" i="1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16</a:t>
                      </a:r>
                      <a:endParaRPr lang="es-MX" sz="1250" b="0" i="1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50" b="1" u="none" strike="noStrike">
                          <a:effectLst/>
                        </a:rPr>
                        <a:t>2.8%</a:t>
                      </a:r>
                      <a:endParaRPr lang="es-MX" sz="125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09044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itchFamily="34" charset="0"/>
                        <a:buChar char="•"/>
                      </a:pPr>
                      <a:r>
                        <a:rPr lang="es-MX" sz="125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El Pabellón Infantil</a:t>
                      </a:r>
                      <a:endParaRPr lang="es-MX" sz="125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50" i="1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16</a:t>
                      </a:r>
                      <a:endParaRPr lang="es-MX" sz="1250" b="0" i="1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50" b="1" u="none" strike="noStrike">
                          <a:effectLst/>
                        </a:rPr>
                        <a:t>2.8%</a:t>
                      </a:r>
                      <a:endParaRPr lang="es-MX" sz="125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09044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itchFamily="34" charset="0"/>
                        <a:buChar char="•"/>
                      </a:pPr>
                      <a:r>
                        <a:rPr lang="es-MX" sz="125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Talleres</a:t>
                      </a:r>
                      <a:endParaRPr lang="es-MX" sz="125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50" i="1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15</a:t>
                      </a:r>
                      <a:endParaRPr lang="es-MX" sz="1250" b="0" i="1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50" b="1" u="none" strike="noStrike">
                          <a:effectLst/>
                        </a:rPr>
                        <a:t>2.6%</a:t>
                      </a:r>
                      <a:endParaRPr lang="es-MX" sz="125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09044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itchFamily="34" charset="0"/>
                        <a:buChar char="•"/>
                      </a:pPr>
                      <a:r>
                        <a:rPr lang="es-MX" sz="125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La ambientación del festival</a:t>
                      </a:r>
                      <a:endParaRPr lang="es-MX" sz="125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50" i="1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14</a:t>
                      </a:r>
                      <a:endParaRPr lang="es-MX" sz="1250" b="0" i="1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50" b="1" u="none" strike="noStrike" dirty="0">
                          <a:effectLst/>
                        </a:rPr>
                        <a:t>2.4%</a:t>
                      </a:r>
                      <a:endParaRPr lang="es-MX" sz="125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09044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itchFamily="34" charset="0"/>
                        <a:buChar char="•"/>
                      </a:pPr>
                      <a:r>
                        <a:rPr lang="es-MX" sz="125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El</a:t>
                      </a:r>
                      <a:r>
                        <a:rPr lang="es-MX" sz="1250" u="none" strike="noStrike" baseline="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s-MX" sz="125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Show</a:t>
                      </a:r>
                      <a:endParaRPr lang="es-MX" sz="125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50" i="1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12</a:t>
                      </a:r>
                      <a:endParaRPr lang="es-MX" sz="1250" b="0" i="1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50" b="1" u="none" strike="noStrike" dirty="0">
                          <a:effectLst/>
                        </a:rPr>
                        <a:t>2.1%</a:t>
                      </a:r>
                      <a:endParaRPr lang="es-MX" sz="125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09044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itchFamily="34" charset="0"/>
                        <a:buChar char="•"/>
                      </a:pPr>
                      <a:r>
                        <a:rPr lang="es-MX" sz="125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Música</a:t>
                      </a:r>
                      <a:endParaRPr lang="es-MX" sz="125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50" i="1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8</a:t>
                      </a:r>
                      <a:endParaRPr lang="es-MX" sz="1250" b="0" i="1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50" b="1" u="none" strike="noStrike" dirty="0">
                          <a:effectLst/>
                        </a:rPr>
                        <a:t>1.4%</a:t>
                      </a:r>
                      <a:endParaRPr lang="es-MX" sz="125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132377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itchFamily="34" charset="0"/>
                        <a:buChar char="•"/>
                      </a:pPr>
                      <a:r>
                        <a:rPr lang="es-MX" sz="125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Viajando a </a:t>
                      </a:r>
                      <a:r>
                        <a:rPr lang="es-MX" sz="125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Xibalba</a:t>
                      </a:r>
                      <a:endParaRPr lang="es-MX" sz="1250" u="none" strike="noStrike" kern="1200" dirty="0">
                        <a:solidFill>
                          <a:schemeClr val="dk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50" i="1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8</a:t>
                      </a:r>
                      <a:endParaRPr lang="es-MX" sz="1250" b="0" i="1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50" b="1" u="none" strike="noStrike" dirty="0">
                          <a:effectLst/>
                        </a:rPr>
                        <a:t>1.4%</a:t>
                      </a:r>
                      <a:endParaRPr lang="es-MX" sz="125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09044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itchFamily="34" charset="0"/>
                        <a:buChar char="•"/>
                      </a:pPr>
                      <a:r>
                        <a:rPr lang="es-MX" sz="125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Actividad de auto pintado</a:t>
                      </a:r>
                      <a:endParaRPr lang="es-MX" sz="1250" u="none" strike="noStrike" kern="1200" dirty="0">
                        <a:solidFill>
                          <a:schemeClr val="dk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50" i="1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5</a:t>
                      </a:r>
                      <a:endParaRPr lang="es-MX" sz="1250" b="0" i="1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50" b="1" u="none" strike="noStrike" dirty="0">
                          <a:effectLst/>
                        </a:rPr>
                        <a:t>0.9%</a:t>
                      </a:r>
                      <a:endParaRPr lang="es-MX" sz="125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09044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itchFamily="34" charset="0"/>
                        <a:buChar char="•"/>
                      </a:pPr>
                      <a:r>
                        <a:rPr lang="es-MX" sz="125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Foro abierto</a:t>
                      </a:r>
                      <a:endParaRPr lang="es-MX" sz="125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50" i="1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4</a:t>
                      </a:r>
                      <a:endParaRPr lang="es-MX" sz="1250" b="0" i="1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50" b="1" u="none" strike="noStrike" dirty="0">
                          <a:effectLst/>
                        </a:rPr>
                        <a:t>0.7%</a:t>
                      </a:r>
                      <a:endParaRPr lang="es-MX" sz="125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09044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itchFamily="34" charset="0"/>
                        <a:buChar char="•"/>
                      </a:pPr>
                      <a:r>
                        <a:rPr lang="es-MX" sz="125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Pueblo maya </a:t>
                      </a:r>
                      <a:endParaRPr lang="es-MX" sz="125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50" i="1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4</a:t>
                      </a:r>
                      <a:endParaRPr lang="es-MX" sz="1250" b="0" i="1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50" b="1" u="none" strike="noStrike" dirty="0">
                          <a:effectLst/>
                        </a:rPr>
                        <a:t>0.7%</a:t>
                      </a:r>
                      <a:endParaRPr lang="es-MX" sz="125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09044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itchFamily="34" charset="0"/>
                        <a:buChar char="•"/>
                      </a:pPr>
                      <a:r>
                        <a:rPr lang="es-MX" sz="125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El Temascal</a:t>
                      </a:r>
                      <a:endParaRPr lang="es-MX" sz="125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50" i="1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2</a:t>
                      </a:r>
                      <a:endParaRPr lang="es-MX" sz="1250" b="0" i="1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50" b="1" u="none" strike="noStrike" dirty="0">
                          <a:effectLst/>
                        </a:rPr>
                        <a:t>0.3%</a:t>
                      </a:r>
                      <a:endParaRPr lang="es-MX" sz="125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09044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itchFamily="34" charset="0"/>
                        <a:buChar char="•"/>
                      </a:pPr>
                      <a:r>
                        <a:rPr lang="es-MX" sz="125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Otros (</a:t>
                      </a:r>
                      <a:r>
                        <a:rPr lang="es-MX" sz="120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menos </a:t>
                      </a:r>
                      <a:r>
                        <a:rPr lang="es-MX" sz="1200" u="none" strike="noStrike" baseline="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representativos)</a:t>
                      </a:r>
                      <a:endParaRPr lang="es-MX" sz="125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50" i="1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19</a:t>
                      </a:r>
                      <a:endParaRPr lang="es-MX" sz="1250" b="0" i="1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50" b="1" u="none" strike="noStrike" dirty="0">
                          <a:effectLst/>
                        </a:rPr>
                        <a:t>3.3%</a:t>
                      </a:r>
                      <a:endParaRPr lang="es-MX" sz="125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09044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itchFamily="34" charset="0"/>
                        <a:buChar char="•"/>
                      </a:pPr>
                      <a:r>
                        <a:rPr lang="es-MX" sz="125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Sin respuesta</a:t>
                      </a:r>
                      <a:endParaRPr lang="es-MX" sz="125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50" i="1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13</a:t>
                      </a:r>
                      <a:endParaRPr lang="es-MX" sz="1250" b="0" i="1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50" b="1" u="none" strike="noStrike" dirty="0">
                          <a:effectLst/>
                        </a:rPr>
                        <a:t>2.2%</a:t>
                      </a:r>
                      <a:endParaRPr lang="es-MX" sz="125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pic>
        <p:nvPicPr>
          <p:cNvPr id="1025" name="Picture 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62" t="25619" r="44616" b="49815"/>
          <a:stretch/>
        </p:blipFill>
        <p:spPr bwMode="auto">
          <a:xfrm>
            <a:off x="6445231" y="1052736"/>
            <a:ext cx="2158193" cy="1481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81" t="40998" r="45735" b="36987"/>
          <a:stretch/>
        </p:blipFill>
        <p:spPr bwMode="auto">
          <a:xfrm>
            <a:off x="6427631" y="2636912"/>
            <a:ext cx="2175793" cy="1368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1161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1475656" y="0"/>
            <a:ext cx="5688632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s-MX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Actividad menos atractiva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2122308" y="6141009"/>
            <a:ext cx="6881124" cy="461665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  <a:prstDash val="sysDash"/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s-MX" sz="1200" i="1" dirty="0" smtClean="0">
                <a:latin typeface="Trebuchet MS" pitchFamily="34" charset="0"/>
              </a:rPr>
              <a:t>En 2011, la opción de todo bien fue 68.5%,  la actividad que menos gustó fue el teatro con  4.6%, seguido  por 3.2%  para el pabellón infantil y 2.3% para la muestra gastronómica</a:t>
            </a:r>
            <a:endParaRPr lang="es-MX" sz="1200" i="1" dirty="0">
              <a:latin typeface="Trebuchet MS" pitchFamily="34" charset="0"/>
            </a:endParaRPr>
          </a:p>
        </p:txBody>
      </p:sp>
      <p:pic>
        <p:nvPicPr>
          <p:cNvPr id="6" name="Picture 2" descr="http://ts3.mm.bing.net/images/thumbnail.aspx?q=1281382552058&amp;id=88e4407c1ee0d76741b896d3acb99912&amp;url=http%3a%2f%2ffc08.deviantart.net%2ffs70%2ff%2f2010%2f251%2fd%2f9%2fdia_de_los_muertos_by_bypri-d2yarjp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893586" y="0"/>
            <a:ext cx="327627" cy="509265"/>
          </a:xfrm>
          <a:prstGeom prst="rect">
            <a:avLst/>
          </a:prstGeom>
          <a:noFill/>
        </p:spPr>
      </p:pic>
      <p:sp>
        <p:nvSpPr>
          <p:cNvPr id="10" name="9 CuadroTexto"/>
          <p:cNvSpPr txBox="1"/>
          <p:nvPr/>
        </p:nvSpPr>
        <p:spPr>
          <a:xfrm>
            <a:off x="5564523" y="5777256"/>
            <a:ext cx="182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 smtClean="0"/>
              <a:t>Base: 580  encuestas</a:t>
            </a:r>
            <a:endParaRPr lang="es-MX" sz="1200" dirty="0"/>
          </a:p>
        </p:txBody>
      </p:sp>
      <p:pic>
        <p:nvPicPr>
          <p:cNvPr id="11" name="10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1613" y="2924944"/>
            <a:ext cx="2149493" cy="14401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11 CuadroTexto"/>
          <p:cNvSpPr txBox="1"/>
          <p:nvPr/>
        </p:nvSpPr>
        <p:spPr>
          <a:xfrm>
            <a:off x="6224129" y="1845990"/>
            <a:ext cx="277930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050" i="1" dirty="0" smtClean="0"/>
              <a:t>Porcentaje y menciones solo de teatro</a:t>
            </a:r>
            <a:endParaRPr lang="es-MX" sz="1050" i="1" dirty="0"/>
          </a:p>
        </p:txBody>
      </p:sp>
      <p:cxnSp>
        <p:nvCxnSpPr>
          <p:cNvPr id="14" name="13 Conector recto de flecha"/>
          <p:cNvCxnSpPr/>
          <p:nvPr/>
        </p:nvCxnSpPr>
        <p:spPr>
          <a:xfrm>
            <a:off x="5541783" y="1231428"/>
            <a:ext cx="682346" cy="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05" name="Picture 3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4602" y="980728"/>
            <a:ext cx="2763517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170" y="506318"/>
            <a:ext cx="4943475" cy="5210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9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1377693" y="-2056"/>
            <a:ext cx="6290649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s-E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Nivel de Satisfacción del festival en diversos atributos:</a:t>
            </a:r>
          </a:p>
        </p:txBody>
      </p:sp>
      <p:pic>
        <p:nvPicPr>
          <p:cNvPr id="4" name="Picture 2" descr="http://ts3.mm.bing.net/images/thumbnail.aspx?q=1281382552058&amp;id=88e4407c1ee0d76741b896d3acb99912&amp;url=http%3a%2f%2ffc08.deviantart.net%2ffs70%2ff%2f2010%2f251%2fd%2f9%2fdia_de_los_muertos_by_bypri-d2yarjp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213881" y="19301"/>
            <a:ext cx="327627" cy="509265"/>
          </a:xfrm>
          <a:prstGeom prst="rect">
            <a:avLst/>
          </a:prstGeom>
          <a:noFill/>
        </p:spPr>
      </p:pic>
      <p:pic>
        <p:nvPicPr>
          <p:cNvPr id="7" name="6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41" y="4194446"/>
            <a:ext cx="1696155" cy="12721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7733617"/>
              </p:ext>
            </p:extLst>
          </p:nvPr>
        </p:nvGraphicFramePr>
        <p:xfrm>
          <a:off x="1835695" y="980734"/>
          <a:ext cx="6192690" cy="5256583"/>
        </p:xfrm>
        <a:graphic>
          <a:graphicData uri="http://schemas.openxmlformats.org/drawingml/2006/table">
            <a:tbl>
              <a:tblPr firstRow="1">
                <a:tableStyleId>{69C7853C-536D-4A76-A0AE-DD22124D55A5}</a:tableStyleId>
              </a:tblPr>
              <a:tblGrid>
                <a:gridCol w="2392498"/>
                <a:gridCol w="854839"/>
                <a:gridCol w="921283"/>
                <a:gridCol w="1012035"/>
                <a:gridCol w="1012035"/>
              </a:tblGrid>
              <a:tr h="43703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/>
                        <a:t>Fecha</a:t>
                      </a:r>
                      <a:endParaRPr lang="es-MX" sz="1400" b="0" i="0" u="none" strike="noStrike" dirty="0">
                        <a:solidFill>
                          <a:schemeClr val="tx1"/>
                        </a:solidFill>
                        <a:latin typeface="Trebuchet MS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 dirty="0" smtClean="0"/>
                        <a:t>2009</a:t>
                      </a:r>
                      <a:endParaRPr lang="es-MX" sz="1800" b="1" i="0" u="none" strike="noStrike" dirty="0">
                        <a:solidFill>
                          <a:schemeClr val="tx1"/>
                        </a:solidFill>
                        <a:latin typeface="Trebuchet MS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 dirty="0" smtClean="0"/>
                        <a:t> 2010</a:t>
                      </a:r>
                      <a:endParaRPr lang="es-MX" sz="1800" b="1" i="0" u="none" strike="noStrike" dirty="0">
                        <a:solidFill>
                          <a:schemeClr val="tx1"/>
                        </a:solidFill>
                        <a:latin typeface="Trebuchet MS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 kern="1200" dirty="0" smtClean="0"/>
                        <a:t>2011</a:t>
                      </a:r>
                      <a:endParaRPr lang="es-MX" sz="1800" b="1" i="0" u="none" strike="noStrike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800" u="sng" strike="noStrike" kern="1200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2012</a:t>
                      </a:r>
                      <a:endParaRPr lang="es-MX" sz="1800" b="1" i="0" u="sng" strike="noStrike" kern="1200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69036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500" u="none" strike="noStrike" dirty="0" smtClean="0"/>
                        <a:t>Festival en general</a:t>
                      </a:r>
                      <a:endParaRPr lang="es-MX" sz="1500" b="0" i="0" u="none" strike="noStrike" dirty="0">
                        <a:solidFill>
                          <a:schemeClr val="tx1"/>
                        </a:solidFill>
                        <a:latin typeface="Trebuchet MS" pitchFamily="34" charset="0"/>
                        <a:cs typeface="Arial" pitchFamily="34" charset="0"/>
                      </a:endParaRPr>
                    </a:p>
                  </a:txBody>
                  <a:tcPr marL="3600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kern="1200" dirty="0" smtClean="0">
                          <a:effectLst/>
                        </a:rPr>
                        <a:t>9.27</a:t>
                      </a:r>
                      <a:endParaRPr lang="es-MX" sz="14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kern="1200" dirty="0" smtClean="0">
                          <a:effectLst/>
                        </a:rPr>
                        <a:t>9.28</a:t>
                      </a:r>
                      <a:endParaRPr lang="es-MX" sz="14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1400" u="none" strike="noStrike" kern="1200" dirty="0">
                          <a:effectLst/>
                        </a:rPr>
                        <a:t>9.41</a:t>
                      </a:r>
                      <a:endParaRPr lang="es-MX" sz="1400" b="1" i="0" u="none" strike="noStrike" kern="1200" dirty="0">
                        <a:solidFill>
                          <a:srgbClr val="7030A0"/>
                        </a:solidFill>
                        <a:effectLst/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1400" b="1" i="0" u="none" strike="noStrike" kern="1200" dirty="0" smtClean="0">
                          <a:solidFill>
                            <a:srgbClr val="7030A0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9.34</a:t>
                      </a:r>
                      <a:endParaRPr lang="es-MX" sz="1400" b="1" i="0" u="none" strike="noStrike" kern="1200" dirty="0">
                        <a:solidFill>
                          <a:srgbClr val="7030A0"/>
                        </a:solidFill>
                        <a:effectLst/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269036">
                <a:tc>
                  <a:txBody>
                    <a:bodyPr/>
                    <a:lstStyle/>
                    <a:p>
                      <a:pPr algn="l" fontAlgn="b"/>
                      <a:r>
                        <a:rPr lang="es-MX" sz="1500" u="none" strike="noStrike" dirty="0"/>
                        <a:t>Iluminación</a:t>
                      </a:r>
                      <a:endParaRPr lang="es-MX" sz="1500" b="0" i="0" u="none" strike="noStrike" dirty="0">
                        <a:solidFill>
                          <a:schemeClr val="tx1"/>
                        </a:solidFill>
                        <a:latin typeface="Trebuchet MS" pitchFamily="34" charset="0"/>
                        <a:cs typeface="Arial" pitchFamily="34" charset="0"/>
                      </a:endParaRPr>
                    </a:p>
                  </a:txBody>
                  <a:tcPr marL="3600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kern="1200" dirty="0" smtClean="0">
                          <a:effectLst/>
                        </a:rPr>
                        <a:t>8.95</a:t>
                      </a:r>
                      <a:endParaRPr lang="es-MX" sz="14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kern="1200" dirty="0" smtClean="0">
                          <a:effectLst/>
                        </a:rPr>
                        <a:t>9.32</a:t>
                      </a:r>
                      <a:endParaRPr lang="es-MX" sz="14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1400" u="none" strike="noStrike" kern="1200" dirty="0">
                          <a:effectLst/>
                        </a:rPr>
                        <a:t>9.44</a:t>
                      </a:r>
                      <a:endParaRPr lang="es-MX" sz="1400" b="1" i="0" u="none" strike="noStrike" kern="1200" dirty="0">
                        <a:solidFill>
                          <a:srgbClr val="7030A0"/>
                        </a:solidFill>
                        <a:effectLst/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1400" b="1" i="0" u="none" strike="noStrike" kern="1200" dirty="0" smtClean="0">
                          <a:solidFill>
                            <a:srgbClr val="7030A0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9.57</a:t>
                      </a:r>
                      <a:endParaRPr lang="es-MX" sz="1400" b="1" i="0" u="none" strike="noStrike" kern="1200" dirty="0">
                        <a:solidFill>
                          <a:srgbClr val="7030A0"/>
                        </a:solidFill>
                        <a:effectLst/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234630">
                <a:tc>
                  <a:txBody>
                    <a:bodyPr/>
                    <a:lstStyle/>
                    <a:p>
                      <a:pPr algn="l" fontAlgn="b"/>
                      <a:r>
                        <a:rPr lang="es-MX" sz="1500" u="none" strike="noStrike" dirty="0" smtClean="0"/>
                        <a:t>Sonorización</a:t>
                      </a:r>
                      <a:endParaRPr lang="es-MX" sz="1500" b="0" i="0" u="none" strike="noStrike" dirty="0">
                        <a:solidFill>
                          <a:schemeClr val="tx1"/>
                        </a:solidFill>
                        <a:latin typeface="Trebuchet MS" pitchFamily="34" charset="0"/>
                        <a:cs typeface="Arial" pitchFamily="34" charset="0"/>
                      </a:endParaRPr>
                    </a:p>
                  </a:txBody>
                  <a:tcPr marL="3600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kern="1200" dirty="0" smtClean="0">
                          <a:effectLst/>
                        </a:rPr>
                        <a:t>9.01</a:t>
                      </a:r>
                      <a:endParaRPr lang="es-MX" sz="14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kern="1200" dirty="0" smtClean="0">
                          <a:effectLst/>
                        </a:rPr>
                        <a:t>9.34</a:t>
                      </a:r>
                      <a:endParaRPr lang="es-MX" sz="14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1400" u="none" strike="noStrike" kern="1200" dirty="0">
                          <a:effectLst/>
                        </a:rPr>
                        <a:t>9.44</a:t>
                      </a:r>
                      <a:endParaRPr lang="es-MX" sz="1400" b="1" i="0" u="none" strike="noStrike" kern="1200" dirty="0">
                        <a:solidFill>
                          <a:srgbClr val="7030A0"/>
                        </a:solidFill>
                        <a:effectLst/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1400" b="1" i="0" u="none" strike="noStrike" kern="1200" dirty="0" smtClean="0">
                          <a:solidFill>
                            <a:srgbClr val="7030A0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9.62</a:t>
                      </a:r>
                      <a:endParaRPr lang="es-MX" sz="1400" b="1" i="0" u="none" strike="noStrike" kern="1200" dirty="0">
                        <a:solidFill>
                          <a:srgbClr val="7030A0"/>
                        </a:solidFill>
                        <a:effectLst/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269036">
                <a:tc>
                  <a:txBody>
                    <a:bodyPr/>
                    <a:lstStyle/>
                    <a:p>
                      <a:pPr algn="l" fontAlgn="b"/>
                      <a:r>
                        <a:rPr lang="es-MX" sz="1500" u="none" strike="noStrike" kern="1200" dirty="0"/>
                        <a:t>Ambientación</a:t>
                      </a:r>
                      <a:endParaRPr lang="es-MX" sz="1500" b="0" i="0" u="none" strike="noStrike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3600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kern="1200" dirty="0" smtClean="0">
                          <a:effectLst/>
                        </a:rPr>
                        <a:t>9.48</a:t>
                      </a:r>
                      <a:endParaRPr lang="es-MX" sz="14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kern="1200" dirty="0" smtClean="0">
                          <a:effectLst/>
                        </a:rPr>
                        <a:t>9.56</a:t>
                      </a:r>
                      <a:endParaRPr lang="es-MX" sz="14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1400" u="none" strike="noStrike" kern="1200" dirty="0">
                          <a:effectLst/>
                        </a:rPr>
                        <a:t>9.67</a:t>
                      </a:r>
                      <a:endParaRPr lang="es-MX" sz="1400" b="1" i="0" u="none" strike="noStrike" kern="1200" dirty="0">
                        <a:solidFill>
                          <a:srgbClr val="7030A0"/>
                        </a:solidFill>
                        <a:effectLst/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1400" b="1" i="0" u="none" strike="noStrike" kern="1200" dirty="0" smtClean="0">
                          <a:solidFill>
                            <a:srgbClr val="7030A0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9.69</a:t>
                      </a:r>
                      <a:endParaRPr lang="es-MX" sz="1400" b="1" i="0" u="none" strike="noStrike" kern="1200" dirty="0">
                        <a:solidFill>
                          <a:srgbClr val="7030A0"/>
                        </a:solidFill>
                        <a:effectLst/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295619">
                <a:tc>
                  <a:txBody>
                    <a:bodyPr/>
                    <a:lstStyle/>
                    <a:p>
                      <a:pPr algn="l" fontAlgn="b"/>
                      <a:r>
                        <a:rPr lang="es-MX" sz="1500" u="none" strike="noStrike" kern="1200" dirty="0"/>
                        <a:t>Organización</a:t>
                      </a:r>
                      <a:endParaRPr lang="es-MX" sz="1500" b="0" i="0" u="none" strike="noStrike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3600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kern="1200" dirty="0" smtClean="0">
                          <a:effectLst/>
                        </a:rPr>
                        <a:t>8.61</a:t>
                      </a:r>
                      <a:endParaRPr lang="es-MX" sz="14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kern="1200" dirty="0" smtClean="0">
                          <a:effectLst/>
                        </a:rPr>
                        <a:t>9.10</a:t>
                      </a:r>
                      <a:endParaRPr lang="es-MX" sz="14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1400" u="none" strike="noStrike" kern="1200" dirty="0">
                          <a:effectLst/>
                        </a:rPr>
                        <a:t>9.42</a:t>
                      </a:r>
                      <a:endParaRPr lang="es-MX" sz="1400" b="1" i="0" u="none" strike="noStrike" kern="1200" dirty="0">
                        <a:solidFill>
                          <a:srgbClr val="7030A0"/>
                        </a:solidFill>
                        <a:effectLst/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1400" b="1" i="0" u="none" strike="noStrike" kern="1200" dirty="0" smtClean="0">
                          <a:solidFill>
                            <a:srgbClr val="7030A0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9.51</a:t>
                      </a:r>
                      <a:endParaRPr lang="es-MX" sz="1400" b="1" i="0" u="none" strike="noStrike" kern="1200" dirty="0">
                        <a:solidFill>
                          <a:srgbClr val="7030A0"/>
                        </a:solidFill>
                        <a:effectLst/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269036">
                <a:tc>
                  <a:txBody>
                    <a:bodyPr/>
                    <a:lstStyle/>
                    <a:p>
                      <a:pPr algn="l" fontAlgn="b"/>
                      <a:r>
                        <a:rPr lang="es-MX" sz="1500" u="none" strike="noStrike" kern="1200" dirty="0"/>
                        <a:t>Variedad del programa</a:t>
                      </a:r>
                      <a:endParaRPr lang="es-MX" sz="1500" b="0" i="0" u="none" strike="noStrike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3600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kern="1200" dirty="0" smtClean="0">
                          <a:effectLst/>
                        </a:rPr>
                        <a:t>9.15</a:t>
                      </a:r>
                      <a:endParaRPr lang="es-MX" sz="14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kern="1200" dirty="0" smtClean="0">
                          <a:effectLst/>
                        </a:rPr>
                        <a:t>9.21</a:t>
                      </a:r>
                      <a:endParaRPr lang="es-MX" sz="14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1400" u="none" strike="noStrike" kern="1200" dirty="0">
                          <a:effectLst/>
                        </a:rPr>
                        <a:t>9.47</a:t>
                      </a:r>
                      <a:endParaRPr lang="es-MX" sz="1400" b="1" i="0" u="none" strike="noStrike" kern="1200" dirty="0">
                        <a:solidFill>
                          <a:srgbClr val="7030A0"/>
                        </a:solidFill>
                        <a:effectLst/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1400" b="1" i="0" u="none" strike="noStrike" kern="1200" dirty="0" smtClean="0">
                          <a:solidFill>
                            <a:srgbClr val="7030A0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9.54</a:t>
                      </a:r>
                      <a:endParaRPr lang="es-MX" sz="1400" b="1" i="0" u="none" strike="noStrike" kern="1200" dirty="0">
                        <a:solidFill>
                          <a:srgbClr val="7030A0"/>
                        </a:solidFill>
                        <a:effectLst/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269036">
                <a:tc>
                  <a:txBody>
                    <a:bodyPr/>
                    <a:lstStyle/>
                    <a:p>
                      <a:pPr algn="l" fontAlgn="b"/>
                      <a:r>
                        <a:rPr lang="es-MX" sz="1500" u="none" strike="noStrike" kern="1200" dirty="0"/>
                        <a:t>Difusión</a:t>
                      </a:r>
                      <a:endParaRPr lang="es-MX" sz="1500" b="0" i="0" u="none" strike="noStrike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3600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kern="1200" dirty="0" smtClean="0">
                          <a:effectLst/>
                        </a:rPr>
                        <a:t>8.89</a:t>
                      </a:r>
                      <a:endParaRPr lang="es-MX" sz="14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kern="1200" dirty="0" smtClean="0">
                          <a:effectLst/>
                        </a:rPr>
                        <a:t>9.11</a:t>
                      </a:r>
                      <a:endParaRPr lang="es-MX" sz="14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1400" u="none" strike="noStrike" kern="1200" dirty="0">
                          <a:effectLst/>
                        </a:rPr>
                        <a:t>9.45</a:t>
                      </a:r>
                      <a:endParaRPr lang="es-MX" sz="1400" b="1" i="0" u="none" strike="noStrike" kern="1200" dirty="0">
                        <a:solidFill>
                          <a:srgbClr val="7030A0"/>
                        </a:solidFill>
                        <a:effectLst/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1400" b="1" i="0" u="none" strike="noStrike" kern="1200" dirty="0" smtClean="0">
                          <a:solidFill>
                            <a:srgbClr val="7030A0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9.49</a:t>
                      </a:r>
                      <a:endParaRPr lang="es-MX" sz="1400" b="1" i="0" u="none" strike="noStrike" kern="1200" dirty="0">
                        <a:solidFill>
                          <a:srgbClr val="7030A0"/>
                        </a:solidFill>
                        <a:effectLst/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269036">
                <a:tc>
                  <a:txBody>
                    <a:bodyPr/>
                    <a:lstStyle/>
                    <a:p>
                      <a:pPr algn="l" fontAlgn="b"/>
                      <a:r>
                        <a:rPr lang="es-MX" sz="1500" u="none" strike="noStrike" kern="1200" dirty="0"/>
                        <a:t>Originalidad</a:t>
                      </a:r>
                      <a:endParaRPr lang="es-MX" sz="1500" b="0" i="0" u="none" strike="noStrike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3600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kern="1200" dirty="0" smtClean="0">
                          <a:effectLst/>
                        </a:rPr>
                        <a:t>9.50</a:t>
                      </a:r>
                      <a:endParaRPr lang="es-MX" sz="14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kern="1200" dirty="0" smtClean="0">
                          <a:effectLst/>
                        </a:rPr>
                        <a:t>9.51</a:t>
                      </a:r>
                      <a:endParaRPr lang="es-MX" sz="14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1400" u="none" strike="noStrike" kern="1200" dirty="0">
                          <a:effectLst/>
                        </a:rPr>
                        <a:t>9.64</a:t>
                      </a:r>
                      <a:endParaRPr lang="es-MX" sz="1400" b="1" i="0" u="none" strike="noStrike" kern="1200" dirty="0">
                        <a:solidFill>
                          <a:srgbClr val="7030A0"/>
                        </a:solidFill>
                        <a:effectLst/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1400" b="1" i="0" u="none" strike="noStrike" kern="1200" dirty="0" smtClean="0">
                          <a:solidFill>
                            <a:srgbClr val="7030A0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9.66</a:t>
                      </a:r>
                      <a:endParaRPr lang="es-MX" sz="1400" b="1" i="0" u="none" strike="noStrike" kern="1200" dirty="0">
                        <a:solidFill>
                          <a:srgbClr val="7030A0"/>
                        </a:solidFill>
                        <a:effectLst/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269036">
                <a:tc>
                  <a:txBody>
                    <a:bodyPr/>
                    <a:lstStyle/>
                    <a:p>
                      <a:pPr algn="l" fontAlgn="b"/>
                      <a:r>
                        <a:rPr lang="es-MX" sz="1500" u="none" strike="noStrike" kern="1200" dirty="0"/>
                        <a:t>Comodidad</a:t>
                      </a:r>
                      <a:endParaRPr lang="es-MX" sz="1500" b="0" i="0" u="none" strike="noStrike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3600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kern="1200" dirty="0" smtClean="0">
                          <a:effectLst/>
                        </a:rPr>
                        <a:t>8.57</a:t>
                      </a:r>
                      <a:endParaRPr lang="es-MX" sz="14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kern="1200" dirty="0" smtClean="0">
                          <a:effectLst/>
                        </a:rPr>
                        <a:t>8.92</a:t>
                      </a:r>
                      <a:endParaRPr lang="es-MX" sz="14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1400" u="none" strike="noStrike" kern="1200" dirty="0">
                          <a:effectLst/>
                        </a:rPr>
                        <a:t>9.16</a:t>
                      </a:r>
                      <a:endParaRPr lang="es-MX" sz="1400" b="1" i="0" u="none" strike="noStrike" kern="1200" dirty="0">
                        <a:solidFill>
                          <a:srgbClr val="7030A0"/>
                        </a:solidFill>
                        <a:effectLst/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1400" b="1" i="0" u="none" strike="noStrike" kern="1200" dirty="0" smtClean="0">
                          <a:solidFill>
                            <a:srgbClr val="7030A0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9.35</a:t>
                      </a:r>
                      <a:endParaRPr lang="es-MX" sz="1400" b="1" i="0" u="none" strike="noStrike" kern="1200" dirty="0">
                        <a:solidFill>
                          <a:srgbClr val="7030A0"/>
                        </a:solidFill>
                        <a:effectLst/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269036">
                <a:tc>
                  <a:txBody>
                    <a:bodyPr/>
                    <a:lstStyle/>
                    <a:p>
                      <a:pPr algn="l" fontAlgn="b"/>
                      <a:r>
                        <a:rPr lang="es-MX" sz="1500" u="none" strike="noStrike" kern="1200" dirty="0"/>
                        <a:t>Seguridad</a:t>
                      </a:r>
                      <a:endParaRPr lang="es-MX" sz="1500" b="0" i="0" u="none" strike="noStrike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3600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kern="1200" dirty="0" smtClean="0">
                          <a:effectLst/>
                        </a:rPr>
                        <a:t>9.49</a:t>
                      </a:r>
                      <a:endParaRPr lang="es-MX" sz="14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kern="1200" dirty="0" smtClean="0">
                          <a:effectLst/>
                        </a:rPr>
                        <a:t>9.61</a:t>
                      </a:r>
                      <a:endParaRPr lang="es-MX" sz="14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1400" u="none" strike="noStrike" kern="1200" dirty="0">
                          <a:effectLst/>
                        </a:rPr>
                        <a:t>9.66</a:t>
                      </a:r>
                      <a:endParaRPr lang="es-MX" sz="1400" b="1" i="0" u="none" strike="noStrike" kern="1200" dirty="0">
                        <a:solidFill>
                          <a:srgbClr val="7030A0"/>
                        </a:solidFill>
                        <a:effectLst/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1400" b="1" i="0" u="none" strike="noStrike" kern="1200" dirty="0" smtClean="0">
                          <a:solidFill>
                            <a:srgbClr val="7030A0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9.69</a:t>
                      </a:r>
                      <a:endParaRPr lang="es-MX" sz="1400" b="1" i="0" u="none" strike="noStrike" kern="1200" dirty="0">
                        <a:solidFill>
                          <a:srgbClr val="7030A0"/>
                        </a:solidFill>
                        <a:effectLst/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269036">
                <a:tc>
                  <a:txBody>
                    <a:bodyPr/>
                    <a:lstStyle/>
                    <a:p>
                      <a:pPr algn="l" fontAlgn="b"/>
                      <a:r>
                        <a:rPr lang="es-MX" sz="1500" u="none" strike="noStrike" kern="1200" dirty="0" smtClean="0"/>
                        <a:t>Transportación</a:t>
                      </a:r>
                      <a:endParaRPr lang="es-MX" sz="1500" b="0" i="0" u="none" strike="noStrike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3600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kern="1200" dirty="0" smtClean="0">
                          <a:effectLst/>
                        </a:rPr>
                        <a:t>9.28</a:t>
                      </a:r>
                      <a:endParaRPr lang="es-MX" sz="14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kern="1200" dirty="0" smtClean="0">
                          <a:effectLst/>
                        </a:rPr>
                        <a:t>9.44</a:t>
                      </a:r>
                      <a:endParaRPr lang="es-MX" sz="14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1400" u="sng" strike="noStrike" kern="1200" dirty="0">
                          <a:effectLst/>
                        </a:rPr>
                        <a:t>8.99</a:t>
                      </a:r>
                      <a:endParaRPr lang="es-MX" sz="1400" b="1" i="0" u="sng" strike="noStrike" kern="1200" dirty="0">
                        <a:solidFill>
                          <a:srgbClr val="CC0066"/>
                        </a:solidFill>
                        <a:effectLst/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1400" b="1" i="0" u="sng" strike="noStrike" kern="1200" dirty="0" smtClean="0">
                          <a:solidFill>
                            <a:srgbClr val="CC0066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9.32</a:t>
                      </a:r>
                      <a:endParaRPr lang="es-MX" sz="1400" b="1" i="0" u="sng" strike="noStrike" kern="1200" dirty="0">
                        <a:solidFill>
                          <a:srgbClr val="CC0066"/>
                        </a:solidFill>
                        <a:effectLst/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269036">
                <a:tc>
                  <a:txBody>
                    <a:bodyPr/>
                    <a:lstStyle/>
                    <a:p>
                      <a:pPr algn="l" fontAlgn="b"/>
                      <a:r>
                        <a:rPr lang="es-MX" sz="1500" u="none" strike="noStrike" kern="1200" dirty="0"/>
                        <a:t>Señalización</a:t>
                      </a:r>
                      <a:endParaRPr lang="es-MX" sz="1500" b="0" i="0" u="none" strike="noStrike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3600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kern="1200" dirty="0" smtClean="0">
                          <a:effectLst/>
                        </a:rPr>
                        <a:t>8.62</a:t>
                      </a:r>
                      <a:endParaRPr lang="es-MX" sz="14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kern="1200" dirty="0" smtClean="0">
                          <a:effectLst/>
                        </a:rPr>
                        <a:t>9.13</a:t>
                      </a:r>
                      <a:endParaRPr lang="es-MX" sz="14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1400" u="none" strike="noStrike" kern="1200" dirty="0">
                          <a:effectLst/>
                        </a:rPr>
                        <a:t>9.13</a:t>
                      </a:r>
                      <a:endParaRPr lang="es-MX" sz="1400" b="1" i="0" u="none" strike="noStrike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1400" b="1" i="0" u="sng" strike="noStrike" kern="1200" dirty="0" smtClean="0">
                          <a:solidFill>
                            <a:srgbClr val="CC0066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9.17</a:t>
                      </a:r>
                      <a:endParaRPr lang="es-MX" sz="1400" b="1" i="0" u="sng" strike="noStrike" kern="1200" dirty="0">
                        <a:solidFill>
                          <a:srgbClr val="CC0066"/>
                        </a:solidFill>
                        <a:effectLst/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269036">
                <a:tc>
                  <a:txBody>
                    <a:bodyPr/>
                    <a:lstStyle/>
                    <a:p>
                      <a:pPr algn="l" fontAlgn="b"/>
                      <a:r>
                        <a:rPr lang="es-MX" sz="1500" u="none" strike="noStrike" kern="1200" dirty="0"/>
                        <a:t>Información</a:t>
                      </a:r>
                      <a:endParaRPr lang="es-MX" sz="1500" b="0" i="0" u="none" strike="noStrike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3600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kern="1200" dirty="0" smtClean="0">
                          <a:effectLst/>
                        </a:rPr>
                        <a:t>8.68</a:t>
                      </a:r>
                      <a:endParaRPr lang="es-MX" sz="14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kern="1200" dirty="0" smtClean="0">
                          <a:effectLst/>
                        </a:rPr>
                        <a:t>8.61</a:t>
                      </a:r>
                      <a:endParaRPr lang="es-MX" sz="14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1400" u="none" strike="noStrike" kern="1200" dirty="0">
                          <a:effectLst/>
                        </a:rPr>
                        <a:t>9.23</a:t>
                      </a:r>
                      <a:endParaRPr lang="es-MX" sz="1400" b="1" i="0" u="none" strike="noStrike" kern="1200" dirty="0">
                        <a:solidFill>
                          <a:srgbClr val="7030A0"/>
                        </a:solidFill>
                        <a:effectLst/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1400" b="1" i="0" u="none" strike="noStrike" kern="1200" dirty="0" smtClean="0">
                          <a:solidFill>
                            <a:srgbClr val="7030A0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9.29</a:t>
                      </a:r>
                      <a:endParaRPr lang="es-MX" sz="1400" b="1" i="0" u="none" strike="noStrike" kern="1200" dirty="0">
                        <a:solidFill>
                          <a:srgbClr val="7030A0"/>
                        </a:solidFill>
                        <a:effectLst/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269036">
                <a:tc>
                  <a:txBody>
                    <a:bodyPr/>
                    <a:lstStyle/>
                    <a:p>
                      <a:pPr algn="l" fontAlgn="b"/>
                      <a:r>
                        <a:rPr lang="es-MX" sz="1500" u="none" strike="noStrike" kern="1200" dirty="0"/>
                        <a:t>Horarios</a:t>
                      </a:r>
                      <a:endParaRPr lang="es-MX" sz="1500" b="0" i="0" u="none" strike="noStrike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3600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kern="1200" dirty="0" smtClean="0">
                          <a:effectLst/>
                        </a:rPr>
                        <a:t>8.59</a:t>
                      </a:r>
                      <a:endParaRPr lang="es-MX" sz="14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kern="1200" dirty="0" smtClean="0">
                          <a:effectLst/>
                        </a:rPr>
                        <a:t>8.93</a:t>
                      </a:r>
                      <a:endParaRPr lang="es-MX" sz="14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1400" u="none" strike="noStrike" kern="1200" dirty="0">
                          <a:effectLst/>
                        </a:rPr>
                        <a:t>9.38</a:t>
                      </a:r>
                      <a:endParaRPr lang="es-MX" sz="1400" b="1" i="0" u="none" strike="noStrike" kern="1200" dirty="0">
                        <a:solidFill>
                          <a:srgbClr val="7030A0"/>
                        </a:solidFill>
                        <a:effectLst/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1400" b="1" i="0" u="none" strike="noStrike" kern="1200" dirty="0" smtClean="0">
                          <a:solidFill>
                            <a:srgbClr val="7030A0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9.46</a:t>
                      </a:r>
                      <a:endParaRPr lang="es-MX" sz="1400" b="1" i="0" u="none" strike="noStrike" kern="1200" dirty="0">
                        <a:solidFill>
                          <a:srgbClr val="7030A0"/>
                        </a:solidFill>
                        <a:effectLst/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269036">
                <a:tc>
                  <a:txBody>
                    <a:bodyPr/>
                    <a:lstStyle/>
                    <a:p>
                      <a:pPr algn="l" fontAlgn="b"/>
                      <a:r>
                        <a:rPr lang="es-MX" sz="1500" u="none" strike="noStrike" kern="1200" dirty="0"/>
                        <a:t>Acceso al festival</a:t>
                      </a:r>
                      <a:endParaRPr lang="es-MX" sz="1500" b="0" i="0" u="none" strike="noStrike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3600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kern="1200" dirty="0" smtClean="0">
                          <a:effectLst/>
                        </a:rPr>
                        <a:t>9.10</a:t>
                      </a:r>
                      <a:endParaRPr lang="es-MX" sz="14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kern="1200" dirty="0" smtClean="0">
                          <a:effectLst/>
                        </a:rPr>
                        <a:t>9.34</a:t>
                      </a:r>
                      <a:endParaRPr lang="es-MX" sz="14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1400" u="none" strike="noStrike" kern="1200" dirty="0">
                          <a:effectLst/>
                        </a:rPr>
                        <a:t>9.51</a:t>
                      </a:r>
                      <a:endParaRPr lang="es-MX" sz="1400" b="1" i="0" u="none" strike="noStrike" kern="1200" dirty="0">
                        <a:solidFill>
                          <a:srgbClr val="7030A0"/>
                        </a:solidFill>
                        <a:effectLst/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1400" b="1" i="0" u="none" strike="noStrike" kern="1200" dirty="0" smtClean="0">
                          <a:solidFill>
                            <a:srgbClr val="7030A0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9.54</a:t>
                      </a:r>
                      <a:endParaRPr lang="es-MX" sz="1400" b="1" i="0" u="none" strike="noStrike" kern="1200" dirty="0">
                        <a:solidFill>
                          <a:srgbClr val="7030A0"/>
                        </a:solidFill>
                        <a:effectLst/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269036">
                <a:tc>
                  <a:txBody>
                    <a:bodyPr/>
                    <a:lstStyle/>
                    <a:p>
                      <a:pPr algn="l" fontAlgn="b"/>
                      <a:r>
                        <a:rPr lang="es-MX" sz="1500" u="none" strike="noStrike" kern="1200" dirty="0"/>
                        <a:t>Atención de personal</a:t>
                      </a:r>
                      <a:endParaRPr lang="es-MX" sz="1500" b="0" i="0" u="none" strike="noStrike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3600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kern="1200" dirty="0" smtClean="0">
                          <a:effectLst/>
                        </a:rPr>
                        <a:t>9.41</a:t>
                      </a:r>
                      <a:endParaRPr lang="es-MX" sz="14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kern="1200" dirty="0" smtClean="0">
                          <a:effectLst/>
                        </a:rPr>
                        <a:t>9.59</a:t>
                      </a:r>
                      <a:endParaRPr lang="es-MX" sz="14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1400" u="none" strike="noStrike" kern="1200" dirty="0">
                          <a:effectLst/>
                        </a:rPr>
                        <a:t>9.70</a:t>
                      </a:r>
                      <a:endParaRPr lang="es-MX" sz="1400" b="1" i="0" u="none" strike="noStrike" kern="1200" dirty="0">
                        <a:solidFill>
                          <a:srgbClr val="7030A0"/>
                        </a:solidFill>
                        <a:effectLst/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1400" b="1" i="0" u="none" strike="noStrike" kern="1200" dirty="0" smtClean="0">
                          <a:solidFill>
                            <a:srgbClr val="7030A0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9.74</a:t>
                      </a:r>
                      <a:endParaRPr lang="es-MX" sz="1400" b="1" i="0" u="none" strike="noStrike" kern="1200" dirty="0">
                        <a:solidFill>
                          <a:srgbClr val="7030A0"/>
                        </a:solidFill>
                        <a:effectLst/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287391">
                <a:tc>
                  <a:txBody>
                    <a:bodyPr/>
                    <a:lstStyle/>
                    <a:p>
                      <a:pPr algn="ctr" fontAlgn="b"/>
                      <a:r>
                        <a:rPr lang="es-MX" sz="1500" u="sng" strike="noStrike" dirty="0">
                          <a:effectLst/>
                        </a:rPr>
                        <a:t>Promedio </a:t>
                      </a:r>
                      <a:r>
                        <a:rPr lang="es-MX" sz="1500" u="sng" strike="noStrike" dirty="0" smtClean="0">
                          <a:effectLst/>
                        </a:rPr>
                        <a:t>General</a:t>
                      </a:r>
                      <a:endParaRPr lang="es-MX" sz="1500" b="1" i="0" u="sng" strike="noStrike" dirty="0"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00" u="sng" strike="noStrike" kern="1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9.06</a:t>
                      </a:r>
                      <a:endParaRPr lang="es-MX" sz="1500" b="1" i="0" u="sng" strike="noStrike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00" u="sng" strike="noStrike" kern="1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9.25</a:t>
                      </a:r>
                      <a:endParaRPr lang="es-MX" sz="1500" b="1" i="0" u="sng" strike="noStrike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1800" u="sng" strike="noStrike" kern="1200" dirty="0">
                          <a:effectLst/>
                        </a:rPr>
                        <a:t>9.42</a:t>
                      </a:r>
                      <a:endParaRPr lang="es-MX" sz="1800" b="1" i="0" u="sng" strike="noStrike" kern="1200" dirty="0">
                        <a:solidFill>
                          <a:srgbClr val="CC0066"/>
                        </a:solidFill>
                        <a:effectLst/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1800" b="1" i="0" u="sng" strike="noStrike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rebuchet MS" pitchFamily="34" charset="0"/>
                          <a:ea typeface="+mn-ea"/>
                          <a:cs typeface="+mn-cs"/>
                        </a:rPr>
                        <a:t>9.51</a:t>
                      </a:r>
                      <a:endParaRPr lang="es-MX" sz="1800" b="1" i="0" u="sng" strike="noStrike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235404"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u="none" strike="noStrike" dirty="0" smtClean="0"/>
                        <a:t>Casos :</a:t>
                      </a:r>
                      <a:endParaRPr lang="es-MX" sz="12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latin typeface="Trebuchet MS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u="none" strike="noStrike" dirty="0" smtClean="0"/>
                        <a:t>580</a:t>
                      </a:r>
                      <a:endParaRPr lang="es-MX" sz="1100" b="0" i="1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latin typeface="Trebuchet MS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u="none" strike="noStrike" dirty="0" smtClean="0"/>
                        <a:t> 580</a:t>
                      </a:r>
                      <a:r>
                        <a:rPr lang="es-MX" sz="1100" u="none" strike="noStrike" baseline="0" dirty="0" smtClean="0"/>
                        <a:t>    </a:t>
                      </a:r>
                      <a:endParaRPr lang="es-MX" sz="1100" b="0" i="1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latin typeface="Trebuchet MS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u="none" strike="noStrike" dirty="0" smtClean="0"/>
                        <a:t>350</a:t>
                      </a:r>
                      <a:endParaRPr lang="es-MX" sz="1100" b="0" i="1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latin typeface="Trebuchet MS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580</a:t>
                      </a:r>
                      <a:endParaRPr lang="es-MX" sz="11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6298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-3810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5" name="4 Grupo"/>
          <p:cNvGrpSpPr/>
          <p:nvPr/>
        </p:nvGrpSpPr>
        <p:grpSpPr>
          <a:xfrm>
            <a:off x="1600200" y="0"/>
            <a:ext cx="7543800" cy="1100137"/>
            <a:chOff x="1600200" y="0"/>
            <a:chExt cx="7543800" cy="1100137"/>
          </a:xfrm>
        </p:grpSpPr>
        <p:pic>
          <p:nvPicPr>
            <p:cNvPr id="6" name="Picture 2" descr="C:\Documents and Settings\kpacheco\Mis documentos\Mis imágenes\Festival de Vida y Muerte 2012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652288" y="0"/>
              <a:ext cx="1491712" cy="1100137"/>
            </a:xfrm>
            <a:prstGeom prst="rect">
              <a:avLst/>
            </a:prstGeom>
            <a:noFill/>
          </p:spPr>
        </p:pic>
        <p:sp>
          <p:nvSpPr>
            <p:cNvPr id="7" name="Rectangle 8"/>
            <p:cNvSpPr/>
            <p:nvPr/>
          </p:nvSpPr>
          <p:spPr>
            <a:xfrm>
              <a:off x="1600200" y="0"/>
              <a:ext cx="5867400" cy="533400"/>
            </a:xfrm>
            <a:prstGeom prst="rect">
              <a:avLst/>
            </a:prstGeom>
            <a:gradFill>
              <a:gsLst>
                <a:gs pos="0">
                  <a:srgbClr val="FFF2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</a:gra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b="1" spc="50" dirty="0">
                <a:ln w="12700" cmpd="sng">
                  <a:solidFill>
                    <a:srgbClr val="F79646">
                      <a:satMod val="120000"/>
                      <a:shade val="80000"/>
                    </a:srgbClr>
                  </a:solidFill>
                  <a:prstDash val="solid"/>
                </a:ln>
                <a:solidFill>
                  <a:srgbClr val="F79646">
                    <a:tint val="1000"/>
                  </a:srgbClr>
                </a:solidFill>
                <a:effectLst>
                  <a:glow rad="53100">
                    <a:srgbClr val="F79646">
                      <a:satMod val="180000"/>
                      <a:alpha val="3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/>
              <a:r>
                <a:rPr lang="es-ES" b="1" spc="50" dirty="0">
                  <a:ln w="12700" cmpd="sng">
                    <a:solidFill>
                      <a:srgbClr val="F79646">
                        <a:satMod val="120000"/>
                        <a:shade val="80000"/>
                      </a:srgbClr>
                    </a:solidFill>
                    <a:prstDash val="solid"/>
                  </a:ln>
                  <a:solidFill>
                    <a:srgbClr val="F79646">
                      <a:tint val="1000"/>
                    </a:srgbClr>
                  </a:solidFill>
                  <a:effectLst>
                    <a:glow rad="53100">
                      <a:srgbClr val="F79646">
                        <a:satMod val="180000"/>
                        <a:alpha val="3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7mo. Festival de Tradiciones de Vida y Muerte 2012</a:t>
              </a:r>
            </a:p>
            <a:p>
              <a:pPr algn="ctr"/>
              <a:endParaRPr lang="es-MX" dirty="0">
                <a:solidFill>
                  <a:prstClr val="white"/>
                </a:solidFill>
              </a:endParaRPr>
            </a:p>
          </p:txBody>
        </p:sp>
      </p:grpSp>
      <p:pic>
        <p:nvPicPr>
          <p:cNvPr id="8" name="Picture 2" descr="http://ts3.mm.bing.net/images/thumbnail.aspx?q=1281382552058&amp;id=88e4407c1ee0d76741b896d3acb99912&amp;url=http%3a%2f%2ffc08.deviantart.net%2ffs70%2ff%2f2010%2f251%2fd%2f9%2fdia_de_los_muertos_by_bypri-d2yarjp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87624" y="93473"/>
            <a:ext cx="278649" cy="433133"/>
          </a:xfrm>
          <a:prstGeom prst="rect">
            <a:avLst/>
          </a:prstGeom>
          <a:noFill/>
        </p:spPr>
      </p:pic>
      <p:sp>
        <p:nvSpPr>
          <p:cNvPr id="9" name="8 Rectángulo"/>
          <p:cNvSpPr/>
          <p:nvPr/>
        </p:nvSpPr>
        <p:spPr>
          <a:xfrm>
            <a:off x="1600200" y="-6218"/>
            <a:ext cx="5867400" cy="532546"/>
          </a:xfrm>
          <a:prstGeom prst="rect">
            <a:avLst/>
          </a:prstGeom>
          <a:solidFill>
            <a:schemeClr val="bg1"/>
          </a:solidFill>
        </p:spPr>
        <p:txBody>
          <a:bodyPr wrap="square" anchor="ctr">
            <a:spAutoFit/>
          </a:bodyPr>
          <a:lstStyle/>
          <a:p>
            <a:pPr algn="just">
              <a:defRPr/>
            </a:pPr>
            <a:r>
              <a:rPr lang="es-MX" sz="20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Razones de calificaciones de menos de 7 en el Festival</a:t>
            </a:r>
          </a:p>
        </p:txBody>
      </p:sp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9173803"/>
              </p:ext>
            </p:extLst>
          </p:nvPr>
        </p:nvGraphicFramePr>
        <p:xfrm>
          <a:off x="5103049" y="836711"/>
          <a:ext cx="3939383" cy="2379243"/>
        </p:xfrm>
        <a:graphic>
          <a:graphicData uri="http://schemas.openxmlformats.org/drawingml/2006/table">
            <a:tbl>
              <a:tblPr>
                <a:tableStyleId>{68D230F3-CF80-4859-8CE7-A43EE81993B5}</a:tableStyleId>
              </a:tblPr>
              <a:tblGrid>
                <a:gridCol w="3508513"/>
                <a:gridCol w="430870"/>
              </a:tblGrid>
              <a:tr h="237791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 dirty="0">
                          <a:effectLst/>
                        </a:rPr>
                        <a:t>Comodidad : (34) Menciones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237791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Asientos </a:t>
                      </a:r>
                      <a:r>
                        <a:rPr lang="es-MX" sz="14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duros, incomodos,feos,etc</a:t>
                      </a:r>
                      <a:r>
                        <a:rPr lang="es-MX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.</a:t>
                      </a:r>
                      <a:endParaRPr lang="es-MX" sz="14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19</a:t>
                      </a:r>
                      <a:endParaRPr lang="es-MX" sz="14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237791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Mucha gente</a:t>
                      </a:r>
                      <a:endParaRPr lang="es-MX" sz="14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8</a:t>
                      </a:r>
                      <a:endParaRPr lang="es-MX" sz="14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237791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400" u="none" strike="noStrike" dirty="0">
                          <a:effectLst/>
                        </a:rPr>
                        <a:t>Recorridos extensos y caminar mucho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 dirty="0">
                          <a:effectLst/>
                        </a:rPr>
                        <a:t>3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714706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400" u="none" strike="noStrike" dirty="0">
                          <a:effectLst/>
                        </a:rPr>
                        <a:t>No estaba </a:t>
                      </a:r>
                      <a:r>
                        <a:rPr lang="es-MX" sz="1400" u="none" strike="noStrike" dirty="0" smtClean="0">
                          <a:effectLst/>
                        </a:rPr>
                        <a:t>cómoda  </a:t>
                      </a:r>
                      <a:r>
                        <a:rPr lang="es-MX" sz="1400" u="none" strike="noStrike" dirty="0">
                          <a:effectLst/>
                        </a:rPr>
                        <a:t>por problemas de </a:t>
                      </a:r>
                      <a:r>
                        <a:rPr lang="es-MX" sz="1400" u="none" strike="noStrike" dirty="0" smtClean="0">
                          <a:effectLst/>
                        </a:rPr>
                        <a:t>movilidad, tiene </a:t>
                      </a:r>
                      <a:r>
                        <a:rPr lang="es-MX" sz="1400" u="none" strike="noStrike" dirty="0">
                          <a:effectLst/>
                        </a:rPr>
                        <a:t>un problema en la pierna y no sabia si </a:t>
                      </a:r>
                      <a:r>
                        <a:rPr lang="es-MX" sz="1400" u="none" strike="noStrike" dirty="0" smtClean="0">
                          <a:effectLst/>
                        </a:rPr>
                        <a:t>podía </a:t>
                      </a:r>
                      <a:r>
                        <a:rPr lang="es-MX" sz="1400" u="none" strike="noStrike" dirty="0">
                          <a:effectLst/>
                        </a:rPr>
                        <a:t>rentar o conseguir una silla de ruedas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 dirty="0">
                          <a:effectLst/>
                        </a:rPr>
                        <a:t>1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237791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400" u="none" strike="noStrike" dirty="0">
                          <a:effectLst/>
                        </a:rPr>
                        <a:t>No </a:t>
                      </a:r>
                      <a:r>
                        <a:rPr lang="es-MX" sz="1400" u="none" strike="noStrike" dirty="0" smtClean="0">
                          <a:effectLst/>
                        </a:rPr>
                        <a:t>había </a:t>
                      </a:r>
                      <a:r>
                        <a:rPr lang="es-MX" sz="1400" u="none" strike="noStrike" dirty="0">
                          <a:effectLst/>
                        </a:rPr>
                        <a:t>control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 dirty="0">
                          <a:effectLst/>
                        </a:rPr>
                        <a:t>1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237791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400" u="none" strike="noStrike" dirty="0">
                          <a:effectLst/>
                        </a:rPr>
                        <a:t>No pudo guardar sus cosas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 dirty="0">
                          <a:effectLst/>
                        </a:rPr>
                        <a:t>1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237791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400" u="none" strike="noStrike" dirty="0">
                          <a:effectLst/>
                        </a:rPr>
                        <a:t>Falta </a:t>
                      </a:r>
                      <a:r>
                        <a:rPr lang="es-MX" sz="1400" u="none" strike="noStrike" dirty="0" smtClean="0">
                          <a:effectLst/>
                        </a:rPr>
                        <a:t>información </a:t>
                      </a:r>
                      <a:r>
                        <a:rPr lang="es-MX" sz="1400" u="none" strike="noStrike" dirty="0">
                          <a:effectLst/>
                        </a:rPr>
                        <a:t>a la gente 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 dirty="0">
                          <a:effectLst/>
                        </a:rPr>
                        <a:t>1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20" name="1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9368923"/>
              </p:ext>
            </p:extLst>
          </p:nvPr>
        </p:nvGraphicFramePr>
        <p:xfrm>
          <a:off x="179512" y="836712"/>
          <a:ext cx="4680520" cy="2421632"/>
        </p:xfrm>
        <a:graphic>
          <a:graphicData uri="http://schemas.openxmlformats.org/drawingml/2006/table">
            <a:tbl>
              <a:tblPr>
                <a:tableStyleId>{68D230F3-CF80-4859-8CE7-A43EE81993B5}</a:tableStyleId>
              </a:tblPr>
              <a:tblGrid>
                <a:gridCol w="4191573"/>
                <a:gridCol w="488947"/>
              </a:tblGrid>
              <a:tr h="288032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effectLst/>
                        </a:rPr>
                        <a:t>Señalización  (55) Menciones</a:t>
                      </a:r>
                      <a:endParaRPr lang="es-MX" sz="1400" b="1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342022">
                <a:tc>
                  <a:txBody>
                    <a:bodyPr/>
                    <a:lstStyle/>
                    <a:p>
                      <a:pPr algn="l" fontAlgn="ctr"/>
                      <a:r>
                        <a:rPr lang="es-MX" sz="14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Señalización, es mala, confusa, no hay, no las vi, no las entendi,etc.</a:t>
                      </a:r>
                      <a:endParaRPr lang="es-MX" sz="14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25</a:t>
                      </a:r>
                      <a:endParaRPr lang="es-MX" sz="14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  <a:tr h="108065">
                <a:tc>
                  <a:txBody>
                    <a:bodyPr/>
                    <a:lstStyle/>
                    <a:p>
                      <a:pPr algn="l" fontAlgn="ctr"/>
                      <a:r>
                        <a:rPr lang="es-MX" sz="14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Faltan mapas de los foros,</a:t>
                      </a:r>
                      <a:r>
                        <a:rPr lang="es-MX" sz="1400" u="none" strike="noStrike" baseline="0" dirty="0" smtClean="0">
                          <a:solidFill>
                            <a:srgbClr val="FF0000"/>
                          </a:solidFill>
                          <a:effectLst/>
                        </a:rPr>
                        <a:t>  mejor programa</a:t>
                      </a:r>
                      <a:endParaRPr lang="es-MX" sz="14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19</a:t>
                      </a:r>
                      <a:endParaRPr lang="es-MX" sz="14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  <a:tr h="342022">
                <a:tc>
                  <a:txBody>
                    <a:bodyPr/>
                    <a:lstStyle/>
                    <a:p>
                      <a:pPr algn="l" fontAlgn="ctr"/>
                      <a:r>
                        <a:rPr lang="es-MX" sz="1400" u="none" strike="noStrike" dirty="0" smtClean="0">
                          <a:effectLst/>
                        </a:rPr>
                        <a:t>Falta personal que nos indique los señalamientos y lugares </a:t>
                      </a:r>
                      <a:endParaRPr lang="es-MX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effectLst/>
                        </a:rPr>
                        <a:t>3</a:t>
                      </a:r>
                      <a:endParaRPr lang="es-MX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  <a:tr h="171011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u="none" strike="noStrike" dirty="0" smtClean="0">
                          <a:effectLst/>
                        </a:rPr>
                        <a:t>Mala organización</a:t>
                      </a:r>
                      <a:endParaRPr lang="es-MX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3</a:t>
                      </a:r>
                      <a:endParaRPr lang="es-MX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</a:tr>
              <a:tr h="171011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u="none" strike="noStrike" dirty="0" smtClean="0">
                          <a:effectLst/>
                        </a:rPr>
                        <a:t>Falto mas ubicación</a:t>
                      </a:r>
                      <a:endParaRPr lang="es-MX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2</a:t>
                      </a:r>
                      <a:endParaRPr lang="es-MX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</a:tr>
              <a:tr h="176810">
                <a:tc>
                  <a:txBody>
                    <a:bodyPr/>
                    <a:lstStyle/>
                    <a:p>
                      <a:pPr algn="l" fontAlgn="ctr"/>
                      <a:r>
                        <a:rPr lang="es-MX" sz="1400" u="none" strike="noStrike" dirty="0" smtClean="0">
                          <a:effectLst/>
                        </a:rPr>
                        <a:t>Mucha gente, no se ve</a:t>
                      </a:r>
                      <a:endParaRPr lang="es-MX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effectLst/>
                        </a:rPr>
                        <a:t>1</a:t>
                      </a:r>
                      <a:endParaRPr lang="es-MX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  <a:tr h="171011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u="none" strike="noStrike" dirty="0" smtClean="0">
                          <a:effectLst/>
                        </a:rPr>
                        <a:t>Por que no supe nada</a:t>
                      </a:r>
                      <a:endParaRPr lang="es-MX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1</a:t>
                      </a:r>
                      <a:endParaRPr lang="es-MX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</a:tr>
              <a:tr h="171011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u="none" strike="noStrike" dirty="0" smtClean="0">
                          <a:effectLst/>
                        </a:rPr>
                        <a:t>Mal circuito</a:t>
                      </a:r>
                      <a:endParaRPr lang="es-MX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1</a:t>
                      </a:r>
                      <a:endParaRPr lang="es-MX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graphicFrame>
        <p:nvGraphicFramePr>
          <p:cNvPr id="21" name="2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8200929"/>
              </p:ext>
            </p:extLst>
          </p:nvPr>
        </p:nvGraphicFramePr>
        <p:xfrm>
          <a:off x="5152978" y="5102975"/>
          <a:ext cx="3941863" cy="1196675"/>
        </p:xfrm>
        <a:graphic>
          <a:graphicData uri="http://schemas.openxmlformats.org/drawingml/2006/table">
            <a:tbl>
              <a:tblPr>
                <a:tableStyleId>{68D230F3-CF80-4859-8CE7-A43EE81993B5}</a:tableStyleId>
              </a:tblPr>
              <a:tblGrid>
                <a:gridCol w="3456385"/>
                <a:gridCol w="485478"/>
              </a:tblGrid>
              <a:tr h="28227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 dirty="0">
                          <a:effectLst/>
                        </a:rPr>
                        <a:t> </a:t>
                      </a:r>
                      <a:r>
                        <a:rPr lang="es-MX" sz="1400" u="none" strike="noStrike" dirty="0">
                          <a:effectLst/>
                        </a:rPr>
                        <a:t>Horarios (31) Menciones</a:t>
                      </a:r>
                      <a:endParaRPr lang="es-MX" sz="1400" b="1" i="0" u="none" strike="noStrike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72037">
                <a:tc>
                  <a:txBody>
                    <a:bodyPr/>
                    <a:lstStyle/>
                    <a:p>
                      <a:pPr algn="l" fontAlgn="ctr"/>
                      <a:r>
                        <a:rPr lang="es-MX" sz="12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Ampliar los horarios</a:t>
                      </a:r>
                      <a:endParaRPr lang="es-MX" sz="12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21</a:t>
                      </a:r>
                      <a:endParaRPr lang="es-MX" sz="12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172037">
                <a:tc>
                  <a:txBody>
                    <a:bodyPr/>
                    <a:lstStyle/>
                    <a:p>
                      <a:pPr algn="l" fontAlgn="ctr"/>
                      <a:r>
                        <a:rPr lang="es-MX" sz="12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Son horarios muy tarde </a:t>
                      </a:r>
                      <a:endParaRPr lang="es-MX" sz="12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7</a:t>
                      </a:r>
                      <a:endParaRPr lang="es-MX" sz="12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172037">
                <a:tc>
                  <a:txBody>
                    <a:bodyPr/>
                    <a:lstStyle/>
                    <a:p>
                      <a:pPr algn="l" fontAlgn="ctr"/>
                      <a:r>
                        <a:rPr lang="es-MX" sz="1200" u="none" strike="noStrike" dirty="0" smtClean="0">
                          <a:effectLst/>
                        </a:rPr>
                        <a:t>Mas coordinación</a:t>
                      </a:r>
                      <a:endParaRPr lang="es-MX" sz="1200" b="0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u="none" strike="noStrike">
                          <a:effectLst/>
                        </a:rPr>
                        <a:t>1</a:t>
                      </a:r>
                      <a:endParaRPr lang="es-MX" sz="12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172037">
                <a:tc>
                  <a:txBody>
                    <a:bodyPr/>
                    <a:lstStyle/>
                    <a:p>
                      <a:pPr algn="l" fontAlgn="ctr"/>
                      <a:r>
                        <a:rPr lang="es-MX" sz="1200" u="none" strike="noStrike" dirty="0" smtClean="0">
                          <a:effectLst/>
                        </a:rPr>
                        <a:t>Mucha gente</a:t>
                      </a:r>
                      <a:endParaRPr lang="es-MX" sz="1200" b="0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u="none" strike="noStrike" dirty="0">
                          <a:effectLst/>
                        </a:rPr>
                        <a:t>1</a:t>
                      </a:r>
                      <a:endParaRPr lang="es-MX" sz="1200" b="0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172037">
                <a:tc>
                  <a:txBody>
                    <a:bodyPr/>
                    <a:lstStyle/>
                    <a:p>
                      <a:pPr algn="l" fontAlgn="b"/>
                      <a:r>
                        <a:rPr lang="es-MX" sz="1200" u="none" strike="noStrike" dirty="0" smtClean="0">
                          <a:effectLst/>
                        </a:rPr>
                        <a:t>Poco por malo</a:t>
                      </a:r>
                      <a:endParaRPr lang="es-MX" sz="1200" b="0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u="none" strike="noStrike" dirty="0">
                          <a:effectLst/>
                        </a:rPr>
                        <a:t>1</a:t>
                      </a:r>
                      <a:endParaRPr lang="es-MX" sz="1200" b="0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2" name="2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4937890"/>
              </p:ext>
            </p:extLst>
          </p:nvPr>
        </p:nvGraphicFramePr>
        <p:xfrm>
          <a:off x="179512" y="3406028"/>
          <a:ext cx="4680520" cy="2831284"/>
        </p:xfrm>
        <a:graphic>
          <a:graphicData uri="http://schemas.openxmlformats.org/drawingml/2006/table">
            <a:tbl>
              <a:tblPr>
                <a:tableStyleId>{68D230F3-CF80-4859-8CE7-A43EE81993B5}</a:tableStyleId>
              </a:tblPr>
              <a:tblGrid>
                <a:gridCol w="4176464"/>
                <a:gridCol w="504056"/>
              </a:tblGrid>
              <a:tr h="32657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effectLst/>
                        </a:rPr>
                        <a:t> Accesibilidad del Transporte (49) Menciones</a:t>
                      </a:r>
                      <a:endParaRPr lang="es-MX" sz="1400" b="1" i="0" u="none" strike="noStrike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569457">
                <a:tc>
                  <a:txBody>
                    <a:bodyPr/>
                    <a:lstStyle/>
                    <a:p>
                      <a:pPr algn="l" fontAlgn="ctr"/>
                      <a:r>
                        <a:rPr lang="es-MX" sz="1400" u="none" strike="noStrike" dirty="0" smtClean="0">
                          <a:solidFill>
                            <a:srgbClr val="C00000"/>
                          </a:solidFill>
                          <a:effectLst/>
                        </a:rPr>
                        <a:t>El estacionamiento estaba lejos (había que caminar mucho, era difícil llegar, fue tardado etc.)</a:t>
                      </a:r>
                      <a:endParaRPr lang="es-MX" sz="1400" b="0" i="0" u="none" strike="noStrike" dirty="0">
                        <a:solidFill>
                          <a:srgbClr val="C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 smtClean="0">
                          <a:solidFill>
                            <a:srgbClr val="C00000"/>
                          </a:solidFill>
                          <a:effectLst/>
                        </a:rPr>
                        <a:t>25</a:t>
                      </a:r>
                      <a:endParaRPr lang="es-MX" sz="1400" b="0" i="0" u="none" strike="noStrike" dirty="0">
                        <a:solidFill>
                          <a:srgbClr val="C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  <a:tr h="241907">
                <a:tc>
                  <a:txBody>
                    <a:bodyPr/>
                    <a:lstStyle/>
                    <a:p>
                      <a:pPr algn="l" fontAlgn="ctr"/>
                      <a:r>
                        <a:rPr lang="es-MX" sz="14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Mucho</a:t>
                      </a:r>
                      <a:r>
                        <a:rPr lang="es-MX" sz="1400" u="none" strike="noStrike" baseline="0" dirty="0" smtClean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s-MX" sz="14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 trafico(camino y acceso)</a:t>
                      </a:r>
                      <a:endParaRPr lang="es-MX" sz="14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14</a:t>
                      </a:r>
                      <a:endParaRPr lang="es-MX" sz="14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  <a:tr h="241907">
                <a:tc>
                  <a:txBody>
                    <a:bodyPr/>
                    <a:lstStyle/>
                    <a:p>
                      <a:pPr algn="l" fontAlgn="ctr"/>
                      <a:r>
                        <a:rPr lang="es-MX" sz="1400" u="none" strike="noStrike" dirty="0" smtClean="0">
                          <a:effectLst/>
                        </a:rPr>
                        <a:t>Mucha gente y falto organización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 smtClean="0">
                          <a:effectLst/>
                        </a:rPr>
                        <a:t>3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  <a:tr h="483815">
                <a:tc>
                  <a:txBody>
                    <a:bodyPr/>
                    <a:lstStyle/>
                    <a:p>
                      <a:pPr algn="l" fontAlgn="ctr"/>
                      <a:r>
                        <a:rPr lang="es-MX" sz="1400" u="none" strike="noStrike" dirty="0" smtClean="0">
                          <a:effectLst/>
                        </a:rPr>
                        <a:t>No hay transporte para personas que viene por cuenta propia sin carro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 smtClean="0">
                          <a:effectLst/>
                        </a:rPr>
                        <a:t>3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  <a:tr h="241907">
                <a:tc>
                  <a:txBody>
                    <a:bodyPr/>
                    <a:lstStyle/>
                    <a:p>
                      <a:pPr algn="l" fontAlgn="ctr"/>
                      <a:r>
                        <a:rPr lang="es-MX" sz="1400" u="none" strike="noStrike" dirty="0" smtClean="0">
                          <a:effectLst/>
                        </a:rPr>
                        <a:t>Por el contrato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 smtClean="0">
                          <a:effectLst/>
                        </a:rPr>
                        <a:t>1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  <a:tr h="241907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u="none" strike="noStrike" dirty="0" smtClean="0">
                          <a:effectLst/>
                        </a:rPr>
                        <a:t>Por que hay mucho polvo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 smtClean="0">
                          <a:effectLst/>
                        </a:rPr>
                        <a:t>1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</a:tr>
              <a:tr h="241907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u="none" strike="noStrike" dirty="0" smtClean="0">
                          <a:effectLst/>
                        </a:rPr>
                        <a:t>Que haya transporte para turistas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 smtClean="0">
                          <a:effectLst/>
                        </a:rPr>
                        <a:t>1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</a:tr>
              <a:tr h="241907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u="none" strike="noStrike" dirty="0" smtClean="0">
                          <a:effectLst/>
                        </a:rPr>
                        <a:t>Ser mas eficientes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 smtClean="0">
                          <a:effectLst/>
                        </a:rPr>
                        <a:t>1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2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4302154"/>
              </p:ext>
            </p:extLst>
          </p:nvPr>
        </p:nvGraphicFramePr>
        <p:xfrm>
          <a:off x="5121804" y="3428999"/>
          <a:ext cx="3957836" cy="1715026"/>
        </p:xfrm>
        <a:graphic>
          <a:graphicData uri="http://schemas.openxmlformats.org/drawingml/2006/table">
            <a:tbl>
              <a:tblPr>
                <a:tableStyleId>{68D230F3-CF80-4859-8CE7-A43EE81993B5}</a:tableStyleId>
              </a:tblPr>
              <a:tblGrid>
                <a:gridCol w="3460441"/>
                <a:gridCol w="497395"/>
              </a:tblGrid>
              <a:tr h="21602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 smtClean="0">
                          <a:effectLst/>
                        </a:rPr>
                        <a:t>Información </a:t>
                      </a:r>
                      <a:r>
                        <a:rPr lang="es-MX" sz="1400" u="none" strike="noStrike" dirty="0">
                          <a:effectLst/>
                        </a:rPr>
                        <a:t>de los </a:t>
                      </a:r>
                      <a:r>
                        <a:rPr lang="es-MX" sz="1400" u="none" strike="noStrike" dirty="0" smtClean="0">
                          <a:effectLst/>
                        </a:rPr>
                        <a:t>Espectáculos : (37) Menciones</a:t>
                      </a:r>
                      <a:endParaRPr lang="es-MX" sz="1400" b="1" i="0" u="none" strike="noStrike" dirty="0"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pPr algn="l" fontAlgn="ctr"/>
                      <a:r>
                        <a:rPr lang="es-MX" sz="14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No había informacion,señalizacion,mapas,</a:t>
                      </a:r>
                      <a:endParaRPr lang="es-MX" sz="14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23</a:t>
                      </a:r>
                      <a:endParaRPr lang="es-MX" sz="14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60888">
                <a:tc>
                  <a:txBody>
                    <a:bodyPr/>
                    <a:lstStyle/>
                    <a:p>
                      <a:pPr algn="l" fontAlgn="ctr"/>
                      <a:r>
                        <a:rPr lang="es-MX" sz="14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La información era confusa, no se entendia,etc.</a:t>
                      </a:r>
                      <a:endParaRPr lang="es-MX" sz="14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10</a:t>
                      </a:r>
                      <a:endParaRPr lang="es-MX" sz="14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60888">
                <a:tc>
                  <a:txBody>
                    <a:bodyPr/>
                    <a:lstStyle/>
                    <a:p>
                      <a:pPr algn="l" fontAlgn="ctr"/>
                      <a:r>
                        <a:rPr lang="es-MX" sz="1400" u="none" strike="noStrike" dirty="0" smtClean="0">
                          <a:effectLst/>
                        </a:rPr>
                        <a:t>Horarios mas cordinados,el año pasado fue mejor </a:t>
                      </a:r>
                      <a:endParaRPr lang="es-MX" sz="1400" b="0" i="0" u="none" strike="noStrike" dirty="0"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effectLst/>
                        </a:rPr>
                        <a:t>2</a:t>
                      </a:r>
                      <a:endParaRPr lang="es-MX" sz="1400" b="0" i="0" u="none" strike="noStrike" dirty="0"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34968">
                <a:tc>
                  <a:txBody>
                    <a:bodyPr/>
                    <a:lstStyle/>
                    <a:p>
                      <a:pPr algn="l" fontAlgn="ctr"/>
                      <a:r>
                        <a:rPr lang="es-MX" sz="1400" u="none" strike="noStrike" dirty="0" smtClean="0">
                          <a:effectLst/>
                        </a:rPr>
                        <a:t>El personal del parque no fue amable </a:t>
                      </a:r>
                      <a:endParaRPr lang="es-MX" sz="1400" b="0" i="0" u="none" strike="noStrike" dirty="0"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effectLst/>
                        </a:rPr>
                        <a:t>2</a:t>
                      </a:r>
                      <a:endParaRPr lang="es-MX" sz="1400" b="0" i="0" u="none" strike="noStrike" dirty="0"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7611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Rectángulo"/>
          <p:cNvSpPr/>
          <p:nvPr/>
        </p:nvSpPr>
        <p:spPr>
          <a:xfrm>
            <a:off x="1403648" y="-13185"/>
            <a:ext cx="5832648" cy="5078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s-MX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Tabla de afluencia de  visitantes al festival:</a:t>
            </a:r>
            <a:endParaRPr lang="es-ES" sz="24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20" name="Picture 2" descr="C:\Documents and Settings\kpacheco\Mis documentos\Mis imágenes\Festival de Vida y Muerte 2012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652288" y="0"/>
            <a:ext cx="1491712" cy="1100137"/>
          </a:xfrm>
          <a:prstGeom prst="rect">
            <a:avLst/>
          </a:prstGeom>
          <a:noFill/>
        </p:spPr>
      </p:pic>
      <p:pic>
        <p:nvPicPr>
          <p:cNvPr id="21" name="Picture 2" descr="http://ts3.mm.bing.net/images/thumbnail.aspx?q=1281382552058&amp;id=88e4407c1ee0d76741b896d3acb99912&amp;url=http%3a%2f%2ffc08.deviantart.net%2ffs70%2ff%2f2010%2f251%2fd%2f9%2fdia_de_los_muertos_by_bypri-d2yarjp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030568" y="82757"/>
            <a:ext cx="327627" cy="509265"/>
          </a:xfrm>
          <a:prstGeom prst="rect">
            <a:avLst/>
          </a:prstGeom>
          <a:noFill/>
        </p:spPr>
      </p:pic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0822534"/>
              </p:ext>
            </p:extLst>
          </p:nvPr>
        </p:nvGraphicFramePr>
        <p:xfrm>
          <a:off x="436320" y="3573016"/>
          <a:ext cx="4423712" cy="1963401"/>
        </p:xfrm>
        <a:graphic>
          <a:graphicData uri="http://schemas.openxmlformats.org/drawingml/2006/table">
            <a:tbl>
              <a:tblPr>
                <a:tableStyleId>{68D230F3-CF80-4859-8CE7-A43EE81993B5}</a:tableStyleId>
              </a:tblPr>
              <a:tblGrid>
                <a:gridCol w="3991664"/>
                <a:gridCol w="432048"/>
              </a:tblGrid>
              <a:tr h="317808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 smtClean="0">
                          <a:effectLst/>
                        </a:rPr>
                        <a:t>Festival </a:t>
                      </a:r>
                      <a:r>
                        <a:rPr lang="es-MX" sz="1400" u="none" strike="noStrike" dirty="0">
                          <a:effectLst/>
                        </a:rPr>
                        <a:t>en General</a:t>
                      </a:r>
                      <a:r>
                        <a:rPr lang="es-MX" sz="1400" u="none" strike="noStrike" dirty="0" smtClean="0">
                          <a:effectLst/>
                        </a:rPr>
                        <a:t>: (19)  Menciones</a:t>
                      </a:r>
                      <a:endParaRPr lang="es-MX" sz="1400" b="1" i="0" u="none" strike="noStrike" dirty="0"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63293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itchFamily="34" charset="0"/>
                        <a:buChar char="•"/>
                      </a:pPr>
                      <a:r>
                        <a:rPr lang="es-MX" sz="1400" u="none" strike="noStrike" dirty="0" smtClean="0">
                          <a:effectLst/>
                        </a:rPr>
                        <a:t>Demasiada  gente</a:t>
                      </a:r>
                      <a:endParaRPr lang="es-MX" sz="1400" b="0" i="0" u="none" strike="noStrike" dirty="0"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u="none" strike="noStrike" dirty="0">
                          <a:effectLst/>
                        </a:rPr>
                        <a:t>5</a:t>
                      </a:r>
                      <a:endParaRPr lang="es-MX" sz="1200" b="0" i="0" u="none" strike="noStrike" dirty="0"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163293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itchFamily="34" charset="0"/>
                        <a:buChar char="•"/>
                      </a:pPr>
                      <a:r>
                        <a:rPr lang="es-MX" sz="1400" u="none" strike="noStrike" dirty="0" smtClean="0">
                          <a:effectLst/>
                        </a:rPr>
                        <a:t>Falta de organización</a:t>
                      </a:r>
                      <a:endParaRPr lang="es-MX" sz="1400" b="0" i="0" u="none" strike="noStrike" dirty="0"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u="none" strike="noStrike" dirty="0">
                          <a:effectLst/>
                        </a:rPr>
                        <a:t>5</a:t>
                      </a:r>
                      <a:endParaRPr lang="es-MX" sz="1200" b="0" i="0" u="none" strike="noStrike" dirty="0"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17808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itchFamily="34" charset="0"/>
                        <a:buChar char="•"/>
                      </a:pPr>
                      <a:r>
                        <a:rPr lang="es-MX" sz="1400" u="none" strike="noStrike" dirty="0" smtClean="0">
                          <a:effectLst/>
                        </a:rPr>
                        <a:t>Mejoras generales el año anterior estuvo mejor </a:t>
                      </a:r>
                      <a:endParaRPr lang="es-MX" sz="1400" b="0" i="0" u="none" strike="noStrike" dirty="0"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u="none" strike="noStrike" dirty="0">
                          <a:effectLst/>
                        </a:rPr>
                        <a:t>3</a:t>
                      </a:r>
                      <a:endParaRPr lang="es-MX" sz="1200" b="0" i="0" u="none" strike="noStrike" dirty="0"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163293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itchFamily="34" charset="0"/>
                        <a:buChar char="•"/>
                      </a:pPr>
                      <a:r>
                        <a:rPr lang="es-MX" sz="1400" u="none" strike="noStrike" dirty="0" smtClean="0">
                          <a:effectLst/>
                        </a:rPr>
                        <a:t>Señalización e información</a:t>
                      </a:r>
                      <a:endParaRPr lang="es-MX" sz="1400" b="0" i="0" u="none" strike="noStrike" dirty="0"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u="none" strike="noStrike" dirty="0">
                          <a:effectLst/>
                        </a:rPr>
                        <a:t>2</a:t>
                      </a:r>
                      <a:endParaRPr lang="es-MX" sz="1200" b="0" i="0" u="none" strike="noStrike" dirty="0"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163293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itchFamily="34" charset="0"/>
                        <a:buChar char="•"/>
                      </a:pPr>
                      <a:r>
                        <a:rPr lang="es-MX" sz="1400" u="none" strike="noStrike" dirty="0" smtClean="0">
                          <a:effectLst/>
                        </a:rPr>
                        <a:t>Precios  altos </a:t>
                      </a:r>
                      <a:endParaRPr lang="es-MX" sz="1400" b="0" i="0" u="none" strike="noStrike" dirty="0"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u="none" strike="noStrike" dirty="0">
                          <a:effectLst/>
                        </a:rPr>
                        <a:t>2</a:t>
                      </a:r>
                      <a:endParaRPr lang="es-MX" sz="1200" b="0" i="0" u="none" strike="noStrike" dirty="0"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163293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itchFamily="34" charset="0"/>
                        <a:buChar char="•"/>
                      </a:pPr>
                      <a:r>
                        <a:rPr lang="es-MX" sz="1400" u="none" strike="noStrike" dirty="0" smtClean="0">
                          <a:effectLst/>
                        </a:rPr>
                        <a:t>Hizo</a:t>
                      </a:r>
                      <a:r>
                        <a:rPr lang="es-MX" sz="1400" u="none" strike="noStrike" baseline="0" dirty="0" smtClean="0">
                          <a:effectLst/>
                        </a:rPr>
                        <a:t> falta música</a:t>
                      </a:r>
                      <a:r>
                        <a:rPr lang="es-MX" sz="1400" u="none" strike="noStrike" dirty="0" smtClean="0">
                          <a:effectLst/>
                        </a:rPr>
                        <a:t> </a:t>
                      </a:r>
                    </a:p>
                    <a:p>
                      <a:pPr marL="171450" indent="-171450" algn="l" fontAlgn="ctr">
                        <a:buFont typeface="Arial" pitchFamily="34" charset="0"/>
                        <a:buChar char="•"/>
                      </a:pPr>
                      <a:r>
                        <a:rPr lang="es-MX" sz="1400" u="none" strike="noStrike" dirty="0" smtClean="0">
                          <a:effectLst/>
                        </a:rPr>
                        <a:t>Existía influencia extranjera</a:t>
                      </a:r>
                      <a:endParaRPr lang="es-MX" sz="1400" b="0" i="0" u="none" strike="noStrike" dirty="0"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u="none" strike="noStrike" dirty="0" smtClean="0">
                          <a:effectLst/>
                        </a:rPr>
                        <a:t>1</a:t>
                      </a:r>
                    </a:p>
                    <a:p>
                      <a:pPr algn="ctr" fontAlgn="ctr"/>
                      <a:r>
                        <a:rPr lang="es-MX" sz="1200" u="none" strike="noStrike" dirty="0" smtClean="0">
                          <a:effectLst/>
                        </a:rPr>
                        <a:t>1</a:t>
                      </a:r>
                      <a:endParaRPr lang="es-MX" sz="1200" b="0" i="0" u="none" strike="noStrike" dirty="0"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9913598"/>
              </p:ext>
            </p:extLst>
          </p:nvPr>
        </p:nvGraphicFramePr>
        <p:xfrm>
          <a:off x="609600" y="1484784"/>
          <a:ext cx="4250432" cy="1915434"/>
        </p:xfrm>
        <a:graphic>
          <a:graphicData uri="http://schemas.openxmlformats.org/drawingml/2006/table">
            <a:tbl>
              <a:tblPr>
                <a:tableStyleId>{68D230F3-CF80-4859-8CE7-A43EE81993B5}</a:tableStyleId>
              </a:tblPr>
              <a:tblGrid>
                <a:gridCol w="3746376"/>
                <a:gridCol w="504056"/>
              </a:tblGrid>
              <a:tr h="289062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 smtClean="0">
                          <a:effectLst/>
                        </a:rPr>
                        <a:t>Organización:  ( 23 )  Menciones</a:t>
                      </a:r>
                      <a:endParaRPr lang="es-MX" sz="1400" b="1" i="0" u="none" strike="noStrike" dirty="0"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79677">
                <a:tc>
                  <a:txBody>
                    <a:bodyPr/>
                    <a:lstStyle/>
                    <a:p>
                      <a:pPr algn="l" fontAlgn="ctr"/>
                      <a:r>
                        <a:rPr lang="es-MX" sz="14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Organización(trasporte, entradas)</a:t>
                      </a:r>
                      <a:endParaRPr lang="es-MX" sz="14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10</a:t>
                      </a:r>
                      <a:endParaRPr lang="es-MX" sz="12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89062">
                <a:tc>
                  <a:txBody>
                    <a:bodyPr/>
                    <a:lstStyle/>
                    <a:p>
                      <a:pPr algn="l" fontAlgn="ctr"/>
                      <a:r>
                        <a:rPr lang="es-MX" sz="1400" u="none" strike="noStrike" dirty="0" smtClean="0">
                          <a:effectLst/>
                        </a:rPr>
                        <a:t>Organización en los caminos, se perdían</a:t>
                      </a:r>
                      <a:endParaRPr lang="es-MX" sz="1400" b="0" i="0" u="none" strike="noStrike" dirty="0"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u="none" strike="noStrike" dirty="0">
                          <a:effectLst/>
                        </a:rPr>
                        <a:t>5</a:t>
                      </a:r>
                      <a:endParaRPr lang="es-MX" sz="1200" b="0" i="0" u="none" strike="noStrike" dirty="0"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179677">
                <a:tc>
                  <a:txBody>
                    <a:bodyPr/>
                    <a:lstStyle/>
                    <a:p>
                      <a:pPr algn="l" fontAlgn="ctr"/>
                      <a:r>
                        <a:rPr lang="es-MX" sz="1400" u="none" strike="noStrike" dirty="0" smtClean="0">
                          <a:effectLst/>
                        </a:rPr>
                        <a:t>Mas actividades y artistas</a:t>
                      </a:r>
                      <a:endParaRPr lang="es-MX" sz="1400" b="0" i="0" u="none" strike="noStrike" dirty="0"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u="none" strike="noStrike" dirty="0">
                          <a:effectLst/>
                        </a:rPr>
                        <a:t>2</a:t>
                      </a:r>
                      <a:endParaRPr lang="es-MX" sz="1200" b="0" i="0" u="none" strike="noStrike" dirty="0"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179677">
                <a:tc>
                  <a:txBody>
                    <a:bodyPr/>
                    <a:lstStyle/>
                    <a:p>
                      <a:pPr algn="l" fontAlgn="ctr"/>
                      <a:r>
                        <a:rPr lang="es-MX" sz="1400" u="none" strike="noStrike" dirty="0" smtClean="0">
                          <a:effectLst/>
                        </a:rPr>
                        <a:t>Mucha gente, estaba muy lleno </a:t>
                      </a:r>
                      <a:endParaRPr lang="es-MX" sz="1400" b="0" i="0" u="none" strike="noStrike" dirty="0"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u="none" strike="noStrike" dirty="0">
                          <a:effectLst/>
                        </a:rPr>
                        <a:t>2</a:t>
                      </a:r>
                      <a:endParaRPr lang="es-MX" sz="1200" b="0" i="0" u="none" strike="noStrike" dirty="0"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179677">
                <a:tc>
                  <a:txBody>
                    <a:bodyPr/>
                    <a:lstStyle/>
                    <a:p>
                      <a:pPr algn="l" fontAlgn="ctr"/>
                      <a:r>
                        <a:rPr lang="es-MX" sz="1400" u="none" strike="noStrike" dirty="0" smtClean="0">
                          <a:effectLst/>
                        </a:rPr>
                        <a:t>Información </a:t>
                      </a:r>
                      <a:endParaRPr lang="es-MX" sz="1400" b="0" i="0" u="none" strike="noStrike" dirty="0"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u="none" strike="noStrike" dirty="0">
                          <a:effectLst/>
                        </a:rPr>
                        <a:t>2</a:t>
                      </a:r>
                      <a:endParaRPr lang="es-MX" sz="1200" b="0" i="0" u="none" strike="noStrike" dirty="0"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179677">
                <a:tc>
                  <a:txBody>
                    <a:bodyPr/>
                    <a:lstStyle/>
                    <a:p>
                      <a:pPr algn="l" fontAlgn="ctr"/>
                      <a:r>
                        <a:rPr lang="es-MX" sz="1400" u="none" strike="noStrike" dirty="0" smtClean="0">
                          <a:effectLst/>
                        </a:rPr>
                        <a:t>Horarios y sugerencias</a:t>
                      </a:r>
                      <a:endParaRPr lang="es-MX" sz="1400" b="0" i="0" u="none" strike="noStrike" dirty="0"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u="none" strike="noStrike" dirty="0">
                          <a:effectLst/>
                        </a:rPr>
                        <a:t>1</a:t>
                      </a:r>
                      <a:endParaRPr lang="es-MX" sz="1200" b="0" i="0" u="none" strike="noStrike" dirty="0"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179677">
                <a:tc>
                  <a:txBody>
                    <a:bodyPr/>
                    <a:lstStyle/>
                    <a:p>
                      <a:pPr algn="l" fontAlgn="ctr"/>
                      <a:r>
                        <a:rPr lang="es-MX" sz="1400" u="none" strike="noStrike" dirty="0" smtClean="0">
                          <a:effectLst/>
                        </a:rPr>
                        <a:t>Mucho tiempo</a:t>
                      </a:r>
                      <a:endParaRPr lang="es-MX" sz="1400" b="0" i="0" u="none" strike="noStrike" dirty="0"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u="none" strike="noStrike" dirty="0" smtClean="0">
                          <a:effectLst/>
                        </a:rPr>
                        <a:t>  1</a:t>
                      </a:r>
                      <a:r>
                        <a:rPr lang="es-MX" sz="1200" u="none" strike="noStrike" dirty="0">
                          <a:effectLst/>
                        </a:rPr>
                        <a:t> </a:t>
                      </a:r>
                      <a:endParaRPr lang="es-MX" sz="1200" b="0" i="0" u="none" strike="noStrike" dirty="0"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0741698"/>
              </p:ext>
            </p:extLst>
          </p:nvPr>
        </p:nvGraphicFramePr>
        <p:xfrm>
          <a:off x="5189008" y="1529496"/>
          <a:ext cx="3816424" cy="785346"/>
        </p:xfrm>
        <a:graphic>
          <a:graphicData uri="http://schemas.openxmlformats.org/drawingml/2006/table">
            <a:tbl>
              <a:tblPr>
                <a:tableStyleId>{68D230F3-CF80-4859-8CE7-A43EE81993B5}</a:tableStyleId>
              </a:tblPr>
              <a:tblGrid>
                <a:gridCol w="3222725"/>
                <a:gridCol w="593699"/>
              </a:tblGrid>
              <a:tr h="325788"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400" u="none" strike="noStrike" dirty="0" smtClean="0">
                          <a:effectLst/>
                        </a:rPr>
                        <a:t>Difusión : (19) </a:t>
                      </a:r>
                      <a:r>
                        <a:rPr lang="es-MX" sz="1400" u="none" strike="noStrike" kern="1200" dirty="0" smtClean="0">
                          <a:effectLst/>
                        </a:rPr>
                        <a:t>Menciones</a:t>
                      </a:r>
                      <a:endParaRPr lang="es-MX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459558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u="none" strike="noStrike" dirty="0" smtClean="0">
                          <a:solidFill>
                            <a:srgbClr val="C00000"/>
                          </a:solidFill>
                          <a:effectLst/>
                        </a:rPr>
                        <a:t>Hace falta difusion en otros estado,hoteles,television,etc.</a:t>
                      </a:r>
                      <a:endParaRPr lang="es-MX" sz="1400" b="0" i="0" u="none" strike="noStrike" dirty="0">
                        <a:solidFill>
                          <a:srgbClr val="C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u="none" strike="noStrike" dirty="0">
                          <a:solidFill>
                            <a:srgbClr val="C00000"/>
                          </a:solidFill>
                          <a:effectLst/>
                        </a:rPr>
                        <a:t>19</a:t>
                      </a:r>
                      <a:endParaRPr lang="es-MX" sz="1200" b="0" i="0" u="none" strike="noStrike" dirty="0">
                        <a:solidFill>
                          <a:srgbClr val="C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8" name="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3060145"/>
              </p:ext>
            </p:extLst>
          </p:nvPr>
        </p:nvGraphicFramePr>
        <p:xfrm>
          <a:off x="5206424" y="2555024"/>
          <a:ext cx="3866050" cy="1866216"/>
        </p:xfrm>
        <a:graphic>
          <a:graphicData uri="http://schemas.openxmlformats.org/drawingml/2006/table">
            <a:tbl>
              <a:tblPr>
                <a:tableStyleId>{68D230F3-CF80-4859-8CE7-A43EE81993B5}</a:tableStyleId>
              </a:tblPr>
              <a:tblGrid>
                <a:gridCol w="3459097"/>
                <a:gridCol w="406953"/>
              </a:tblGrid>
              <a:tr h="314732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 smtClean="0">
                          <a:effectLst/>
                        </a:rPr>
                        <a:t>Variedad </a:t>
                      </a:r>
                      <a:r>
                        <a:rPr lang="es-MX" sz="1400" u="none" strike="noStrike" dirty="0">
                          <a:effectLst/>
                        </a:rPr>
                        <a:t>del programa </a:t>
                      </a:r>
                      <a:r>
                        <a:rPr lang="es-MX" sz="1400" u="none" strike="noStrike" dirty="0" smtClean="0">
                          <a:effectLst/>
                        </a:rPr>
                        <a:t>: (17) Menciones</a:t>
                      </a:r>
                      <a:endParaRPr lang="es-MX" sz="1400" b="1" i="0" u="none" strike="noStrike" dirty="0"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61713">
                <a:tc>
                  <a:txBody>
                    <a:bodyPr/>
                    <a:lstStyle/>
                    <a:p>
                      <a:pPr algn="l" fontAlgn="ctr"/>
                      <a:r>
                        <a:rPr lang="es-MX" sz="1600" u="none" strike="noStrike" dirty="0" smtClean="0">
                          <a:solidFill>
                            <a:srgbClr val="C00000"/>
                          </a:solidFill>
                          <a:effectLst/>
                        </a:rPr>
                        <a:t>Mas variedad de actividades </a:t>
                      </a:r>
                      <a:endParaRPr lang="es-MX" sz="1600" b="0" i="0" u="none" strike="noStrike" dirty="0">
                        <a:solidFill>
                          <a:srgbClr val="C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solidFill>
                            <a:srgbClr val="C00000"/>
                          </a:solidFill>
                          <a:effectLst/>
                        </a:rPr>
                        <a:t>9</a:t>
                      </a:r>
                      <a:endParaRPr lang="es-MX" sz="1400" b="0" i="0" u="none" strike="noStrike" dirty="0">
                        <a:solidFill>
                          <a:srgbClr val="C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14732">
                <a:tc>
                  <a:txBody>
                    <a:bodyPr/>
                    <a:lstStyle/>
                    <a:p>
                      <a:pPr algn="l" fontAlgn="ctr"/>
                      <a:r>
                        <a:rPr lang="es-MX" sz="1400" u="none" strike="noStrike" dirty="0" smtClean="0">
                          <a:effectLst/>
                        </a:rPr>
                        <a:t>Organización (el evento es repetitivo,)</a:t>
                      </a:r>
                      <a:endParaRPr lang="es-MX" sz="1400" b="0" i="0" u="none" strike="noStrike" dirty="0"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u="none" strike="noStrike" dirty="0">
                          <a:effectLst/>
                        </a:rPr>
                        <a:t>3</a:t>
                      </a:r>
                      <a:endParaRPr lang="es-MX" sz="1200" b="0" i="0" u="none" strike="noStrike" dirty="0"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161713">
                <a:tc>
                  <a:txBody>
                    <a:bodyPr/>
                    <a:lstStyle/>
                    <a:p>
                      <a:pPr algn="l" fontAlgn="ctr"/>
                      <a:r>
                        <a:rPr lang="es-MX" sz="1400" u="none" strike="noStrike" dirty="0" smtClean="0">
                          <a:effectLst/>
                        </a:rPr>
                        <a:t>Mas tiempo y no tanta espera </a:t>
                      </a:r>
                      <a:endParaRPr lang="es-MX" sz="1400" b="0" i="0" u="none" strike="noStrike" dirty="0"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u="none" strike="noStrike" dirty="0">
                          <a:effectLst/>
                        </a:rPr>
                        <a:t>2</a:t>
                      </a:r>
                      <a:endParaRPr lang="es-MX" sz="1200" b="0" i="0" u="none" strike="noStrike" dirty="0"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14732">
                <a:tc>
                  <a:txBody>
                    <a:bodyPr/>
                    <a:lstStyle/>
                    <a:p>
                      <a:pPr algn="l" fontAlgn="ctr"/>
                      <a:r>
                        <a:rPr lang="es-MX" sz="1400" u="none" strike="noStrike" dirty="0" smtClean="0">
                          <a:effectLst/>
                        </a:rPr>
                        <a:t>Mucha gente, no se podia entrar a nada</a:t>
                      </a:r>
                      <a:endParaRPr lang="es-MX" sz="1400" b="0" i="0" u="none" strike="noStrike" dirty="0"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u="none" strike="noStrike" dirty="0">
                          <a:effectLst/>
                        </a:rPr>
                        <a:t>1</a:t>
                      </a:r>
                      <a:endParaRPr lang="es-MX" sz="1200" b="0" i="0" u="none" strike="noStrike" dirty="0"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161713">
                <a:tc>
                  <a:txBody>
                    <a:bodyPr/>
                    <a:lstStyle/>
                    <a:p>
                      <a:pPr algn="l" fontAlgn="ctr"/>
                      <a:r>
                        <a:rPr lang="es-MX" sz="1400" u="none" strike="noStrike" dirty="0" smtClean="0">
                          <a:effectLst/>
                        </a:rPr>
                        <a:t>Nadie aviso</a:t>
                      </a:r>
                      <a:endParaRPr lang="es-MX" sz="1400" b="0" i="0" u="none" strike="noStrike" dirty="0"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u="none" strike="noStrike" dirty="0">
                          <a:effectLst/>
                        </a:rPr>
                        <a:t>1</a:t>
                      </a:r>
                      <a:endParaRPr lang="es-MX" sz="1200" b="0" i="0" u="none" strike="noStrike" dirty="0"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161713">
                <a:tc>
                  <a:txBody>
                    <a:bodyPr/>
                    <a:lstStyle/>
                    <a:p>
                      <a:pPr algn="l" fontAlgn="ctr"/>
                      <a:r>
                        <a:rPr lang="es-MX" sz="1400" u="none" strike="noStrike" dirty="0" smtClean="0">
                          <a:effectLst/>
                        </a:rPr>
                        <a:t>No coincidio</a:t>
                      </a:r>
                      <a:endParaRPr lang="es-MX" sz="1400" b="0" i="0" u="none" strike="noStrike" dirty="0"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u="none" strike="noStrike" dirty="0">
                          <a:effectLst/>
                        </a:rPr>
                        <a:t>1</a:t>
                      </a:r>
                      <a:endParaRPr lang="es-MX" sz="1200" b="0" i="0" u="none" strike="noStrike" dirty="0"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9" name="8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9482291"/>
              </p:ext>
            </p:extLst>
          </p:nvPr>
        </p:nvGraphicFramePr>
        <p:xfrm>
          <a:off x="5206425" y="4725144"/>
          <a:ext cx="3855688" cy="731138"/>
        </p:xfrm>
        <a:graphic>
          <a:graphicData uri="http://schemas.openxmlformats.org/drawingml/2006/table">
            <a:tbl>
              <a:tblPr>
                <a:tableStyleId>{68D230F3-CF80-4859-8CE7-A43EE81993B5}</a:tableStyleId>
              </a:tblPr>
              <a:tblGrid>
                <a:gridCol w="3351632"/>
                <a:gridCol w="504056"/>
              </a:tblGrid>
              <a:tr h="247235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 smtClean="0">
                          <a:effectLst/>
                        </a:rPr>
                        <a:t>Sonorización: (17)  Menciones</a:t>
                      </a:r>
                      <a:endParaRPr lang="es-MX" sz="1400" b="1" i="0" u="none" strike="noStrike" dirty="0"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483903">
                <a:tc>
                  <a:txBody>
                    <a:bodyPr/>
                    <a:lstStyle/>
                    <a:p>
                      <a:pPr algn="l" fontAlgn="ctr"/>
                      <a:r>
                        <a:rPr lang="es-MX" sz="14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El sonido se distorsionaba y no se escuchaba bien</a:t>
                      </a:r>
                      <a:endParaRPr lang="es-MX" sz="14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17</a:t>
                      </a:r>
                      <a:endParaRPr lang="es-MX" sz="12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6638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8"/>
          <p:cNvSpPr/>
          <p:nvPr/>
        </p:nvSpPr>
        <p:spPr>
          <a:xfrm>
            <a:off x="1600200" y="0"/>
            <a:ext cx="5867400" cy="533400"/>
          </a:xfrm>
          <a:prstGeom prst="rect">
            <a:avLst/>
          </a:prstGeom>
          <a:gradFill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0"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b="1" spc="50" dirty="0">
              <a:ln w="12700" cmpd="sng">
                <a:solidFill>
                  <a:srgbClr val="F79646">
                    <a:satMod val="120000"/>
                    <a:shade val="80000"/>
                  </a:srgbClr>
                </a:solidFill>
                <a:prstDash val="solid"/>
              </a:ln>
              <a:solidFill>
                <a:srgbClr val="F79646">
                  <a:tint val="1000"/>
                </a:srgbClr>
              </a:solidFill>
              <a:effectLst>
                <a:glow rad="53100">
                  <a:srgbClr val="F79646">
                    <a:satMod val="180000"/>
                    <a:alpha val="3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s-ES" b="1" spc="50" dirty="0">
                <a:ln w="12700" cmpd="sng">
                  <a:solidFill>
                    <a:srgbClr val="F79646">
                      <a:satMod val="120000"/>
                      <a:shade val="80000"/>
                    </a:srgbClr>
                  </a:solidFill>
                  <a:prstDash val="solid"/>
                </a:ln>
                <a:solidFill>
                  <a:srgbClr val="F79646">
                    <a:tint val="1000"/>
                  </a:srgbClr>
                </a:solidFill>
                <a:effectLst>
                  <a:glow rad="53100">
                    <a:srgbClr val="F79646">
                      <a:satMod val="180000"/>
                      <a:alpha val="3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7mo. Festival de Tradiciones de Vida y Muerte 2012</a:t>
            </a:r>
          </a:p>
          <a:p>
            <a:pPr algn="ctr"/>
            <a:endParaRPr lang="es-MX" dirty="0">
              <a:solidFill>
                <a:prstClr val="white"/>
              </a:solidFill>
            </a:endParaRPr>
          </a:p>
        </p:txBody>
      </p:sp>
      <p:grpSp>
        <p:nvGrpSpPr>
          <p:cNvPr id="8" name="7 Grupo"/>
          <p:cNvGrpSpPr/>
          <p:nvPr/>
        </p:nvGrpSpPr>
        <p:grpSpPr>
          <a:xfrm>
            <a:off x="1600200" y="0"/>
            <a:ext cx="7543800" cy="1100137"/>
            <a:chOff x="1600200" y="0"/>
            <a:chExt cx="7543800" cy="1100137"/>
          </a:xfrm>
        </p:grpSpPr>
        <p:pic>
          <p:nvPicPr>
            <p:cNvPr id="9" name="Picture 2" descr="C:\Documents and Settings\kpacheco\Mis documentos\Mis imágenes\Festival de Vida y Muerte 2012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652288" y="0"/>
              <a:ext cx="1491712" cy="1100137"/>
            </a:xfrm>
            <a:prstGeom prst="rect">
              <a:avLst/>
            </a:prstGeom>
            <a:noFill/>
          </p:spPr>
        </p:pic>
        <p:sp>
          <p:nvSpPr>
            <p:cNvPr id="10" name="Rectangle 8"/>
            <p:cNvSpPr/>
            <p:nvPr/>
          </p:nvSpPr>
          <p:spPr>
            <a:xfrm>
              <a:off x="1600200" y="0"/>
              <a:ext cx="5867400" cy="533400"/>
            </a:xfrm>
            <a:prstGeom prst="rect">
              <a:avLst/>
            </a:prstGeom>
            <a:gradFill>
              <a:gsLst>
                <a:gs pos="0">
                  <a:srgbClr val="FFF2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</a:gra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b="1" spc="50" dirty="0">
                <a:ln w="12700" cmpd="sng">
                  <a:solidFill>
                    <a:srgbClr val="F79646">
                      <a:satMod val="120000"/>
                      <a:shade val="80000"/>
                    </a:srgbClr>
                  </a:solidFill>
                  <a:prstDash val="solid"/>
                </a:ln>
                <a:solidFill>
                  <a:srgbClr val="F79646">
                    <a:tint val="1000"/>
                  </a:srgbClr>
                </a:solidFill>
                <a:effectLst>
                  <a:glow rad="53100">
                    <a:srgbClr val="F79646">
                      <a:satMod val="180000"/>
                      <a:alpha val="3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/>
              <a:r>
                <a:rPr lang="es-ES" b="1" spc="50" dirty="0">
                  <a:ln w="12700" cmpd="sng">
                    <a:solidFill>
                      <a:srgbClr val="F79646">
                        <a:satMod val="120000"/>
                        <a:shade val="80000"/>
                      </a:srgbClr>
                    </a:solidFill>
                    <a:prstDash val="solid"/>
                  </a:ln>
                  <a:solidFill>
                    <a:srgbClr val="F79646">
                      <a:tint val="1000"/>
                    </a:srgbClr>
                  </a:solidFill>
                  <a:effectLst>
                    <a:glow rad="53100">
                      <a:srgbClr val="F79646">
                        <a:satMod val="180000"/>
                        <a:alpha val="3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7mo. Festival de Tradiciones de Vida y Muerte 2012</a:t>
              </a:r>
            </a:p>
            <a:p>
              <a:pPr algn="ctr"/>
              <a:endParaRPr lang="es-MX" dirty="0">
                <a:solidFill>
                  <a:prstClr val="white"/>
                </a:solidFill>
              </a:endParaRPr>
            </a:p>
          </p:txBody>
        </p:sp>
      </p:grpSp>
      <p:pic>
        <p:nvPicPr>
          <p:cNvPr id="18" name="Picture 2" descr="http://ts3.mm.bing.net/images/thumbnail.aspx?q=1281382552058&amp;id=88e4407c1ee0d76741b896d3acb99912&amp;url=http%3a%2f%2ffc08.deviantart.net%2ffs70%2ff%2f2010%2f251%2fd%2f9%2fdia_de_los_muertos_by_bypri-d2yarjp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187624" y="69198"/>
            <a:ext cx="278649" cy="433133"/>
          </a:xfrm>
          <a:prstGeom prst="rect">
            <a:avLst/>
          </a:prstGeom>
          <a:noFill/>
        </p:spPr>
      </p:pic>
      <p:sp>
        <p:nvSpPr>
          <p:cNvPr id="19" name="18 Rectángulo"/>
          <p:cNvSpPr/>
          <p:nvPr/>
        </p:nvSpPr>
        <p:spPr>
          <a:xfrm>
            <a:off x="1600200" y="1138"/>
            <a:ext cx="5867400" cy="532546"/>
          </a:xfrm>
          <a:prstGeom prst="rect">
            <a:avLst/>
          </a:prstGeom>
          <a:solidFill>
            <a:schemeClr val="bg1"/>
          </a:solidFill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es-MX" sz="20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Razones de calificaciones de menos de 7 en el Festival</a:t>
            </a:r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6783933"/>
              </p:ext>
            </p:extLst>
          </p:nvPr>
        </p:nvGraphicFramePr>
        <p:xfrm>
          <a:off x="251520" y="3573016"/>
          <a:ext cx="4282380" cy="1546809"/>
        </p:xfrm>
        <a:graphic>
          <a:graphicData uri="http://schemas.openxmlformats.org/drawingml/2006/table">
            <a:tbl>
              <a:tblPr>
                <a:tableStyleId>{68D230F3-CF80-4859-8CE7-A43EE81993B5}</a:tableStyleId>
              </a:tblPr>
              <a:tblGrid>
                <a:gridCol w="3816424"/>
                <a:gridCol w="465956"/>
              </a:tblGrid>
              <a:tr h="30875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effectLst/>
                        </a:rPr>
                        <a:t> Acceso al Festival  (11) Menciones</a:t>
                      </a:r>
                      <a:endParaRPr lang="es-MX" sz="1400" b="1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524099">
                <a:tc>
                  <a:txBody>
                    <a:bodyPr/>
                    <a:lstStyle/>
                    <a:p>
                      <a:pPr algn="l" fontAlgn="ctr"/>
                      <a:r>
                        <a:rPr lang="es-MX" sz="14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Había mucho trafico, mucha gente, y el estacionamiento muy complicado de entrar</a:t>
                      </a:r>
                      <a:endParaRPr lang="es-MX" sz="14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8</a:t>
                      </a:r>
                      <a:endParaRPr lang="es-MX" sz="14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  <a:tr h="287232">
                <a:tc>
                  <a:txBody>
                    <a:bodyPr/>
                    <a:lstStyle/>
                    <a:p>
                      <a:pPr algn="l" fontAlgn="ctr"/>
                      <a:r>
                        <a:rPr lang="es-MX" sz="1400" u="none" strike="noStrike" dirty="0" smtClean="0">
                          <a:effectLst/>
                        </a:rPr>
                        <a:t>No les dieron el programa</a:t>
                      </a:r>
                      <a:endParaRPr lang="es-MX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 smtClean="0">
                          <a:effectLst/>
                        </a:rPr>
                        <a:t>1</a:t>
                      </a:r>
                      <a:endParaRPr lang="es-MX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  <a:tr h="196040">
                <a:tc>
                  <a:txBody>
                    <a:bodyPr/>
                    <a:lstStyle/>
                    <a:p>
                      <a:pPr algn="l" fontAlgn="ctr"/>
                      <a:r>
                        <a:rPr lang="es-MX" sz="1400" u="none" strike="noStrike" dirty="0" smtClean="0">
                          <a:effectLst/>
                        </a:rPr>
                        <a:t>Se le hizo caro y le falto mas a lo altares</a:t>
                      </a:r>
                      <a:endParaRPr lang="es-MX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 smtClean="0">
                          <a:effectLst/>
                        </a:rPr>
                        <a:t>1</a:t>
                      </a:r>
                      <a:endParaRPr lang="es-MX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  <a:tr h="196040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u="none" strike="noStrike" dirty="0" smtClean="0">
                          <a:effectLst/>
                        </a:rPr>
                        <a:t>Es estresante</a:t>
                      </a:r>
                      <a:endParaRPr lang="es-MX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 smtClean="0">
                          <a:effectLst/>
                        </a:rPr>
                        <a:t>1</a:t>
                      </a:r>
                      <a:endParaRPr lang="es-MX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17" name="1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798845"/>
              </p:ext>
            </p:extLst>
          </p:nvPr>
        </p:nvGraphicFramePr>
        <p:xfrm>
          <a:off x="4932040" y="3573016"/>
          <a:ext cx="3888432" cy="1545414"/>
        </p:xfrm>
        <a:graphic>
          <a:graphicData uri="http://schemas.openxmlformats.org/drawingml/2006/table">
            <a:tbl>
              <a:tblPr>
                <a:tableStyleId>{68D230F3-CF80-4859-8CE7-A43EE81993B5}</a:tableStyleId>
              </a:tblPr>
              <a:tblGrid>
                <a:gridCol w="3075520"/>
                <a:gridCol w="812912"/>
              </a:tblGrid>
              <a:tr h="36902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effectLst/>
                        </a:rPr>
                        <a:t> Atención del Personal (8) Menciones</a:t>
                      </a:r>
                      <a:endParaRPr lang="es-MX" sz="1400" b="1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488130">
                <a:tc>
                  <a:txBody>
                    <a:bodyPr/>
                    <a:lstStyle/>
                    <a:p>
                      <a:pPr algn="l" fontAlgn="ctr"/>
                      <a:r>
                        <a:rPr lang="es-MX" sz="1400" u="none" strike="noStrike" dirty="0" smtClean="0">
                          <a:effectLst/>
                        </a:rPr>
                        <a:t>Mala actitud de personal del parque </a:t>
                      </a:r>
                      <a:endParaRPr lang="es-MX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50" u="none" strike="noStrike" dirty="0">
                          <a:effectLst/>
                        </a:rPr>
                        <a:t>4</a:t>
                      </a:r>
                      <a:endParaRPr lang="es-MX" sz="1050" b="0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  <a:tr h="414910">
                <a:tc>
                  <a:txBody>
                    <a:bodyPr/>
                    <a:lstStyle/>
                    <a:p>
                      <a:pPr algn="l" fontAlgn="ctr"/>
                      <a:r>
                        <a:rPr lang="es-MX" sz="1400" u="none" strike="noStrike" dirty="0" smtClean="0">
                          <a:effectLst/>
                        </a:rPr>
                        <a:t>Mas personal capacitado en el evento</a:t>
                      </a:r>
                      <a:endParaRPr lang="es-MX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50" u="none" strike="noStrike">
                          <a:effectLst/>
                        </a:rPr>
                        <a:t>3</a:t>
                      </a:r>
                      <a:endParaRPr lang="es-MX" sz="105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  <a:tr h="273353">
                <a:tc>
                  <a:txBody>
                    <a:bodyPr/>
                    <a:lstStyle/>
                    <a:p>
                      <a:pPr algn="l" fontAlgn="ctr"/>
                      <a:r>
                        <a:rPr lang="es-MX" sz="1400" u="none" strike="noStrike" dirty="0" smtClean="0">
                          <a:effectLst/>
                        </a:rPr>
                        <a:t> En artesanías y comida</a:t>
                      </a:r>
                      <a:endParaRPr lang="es-MX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50" u="none" strike="noStrike" dirty="0">
                          <a:effectLst/>
                        </a:rPr>
                        <a:t>1</a:t>
                      </a:r>
                      <a:endParaRPr lang="es-MX" sz="1050" b="0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15" name="1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4040059"/>
              </p:ext>
            </p:extLst>
          </p:nvPr>
        </p:nvGraphicFramePr>
        <p:xfrm>
          <a:off x="4932040" y="1196751"/>
          <a:ext cx="3888432" cy="865248"/>
        </p:xfrm>
        <a:graphic>
          <a:graphicData uri="http://schemas.openxmlformats.org/drawingml/2006/table">
            <a:tbl>
              <a:tblPr>
                <a:tableStyleId>{68D230F3-CF80-4859-8CE7-A43EE81993B5}</a:tableStyleId>
              </a:tblPr>
              <a:tblGrid>
                <a:gridCol w="3240360"/>
                <a:gridCol w="648072"/>
              </a:tblGrid>
              <a:tr h="288416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 smtClean="0">
                          <a:effectLst/>
                        </a:rPr>
                        <a:t>Ambientación: (11) Menciones</a:t>
                      </a:r>
                      <a:endParaRPr lang="es-MX" sz="1400" b="1" i="0" u="none" strike="noStrike" dirty="0"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288416">
                <a:tc>
                  <a:txBody>
                    <a:bodyPr/>
                    <a:lstStyle/>
                    <a:p>
                      <a:pPr algn="l" fontAlgn="ctr"/>
                      <a:r>
                        <a:rPr lang="es-MX" sz="1400" u="none" strike="noStrike" dirty="0" smtClean="0">
                          <a:effectLst/>
                        </a:rPr>
                        <a:t>Ambiente</a:t>
                      </a:r>
                      <a:r>
                        <a:rPr lang="es-MX" sz="1400" u="none" strike="noStrike" baseline="0" dirty="0" smtClean="0">
                          <a:effectLst/>
                        </a:rPr>
                        <a:t> </a:t>
                      </a:r>
                      <a:r>
                        <a:rPr lang="es-MX" sz="1400" u="none" strike="noStrike" dirty="0" smtClean="0">
                          <a:effectLst/>
                        </a:rPr>
                        <a:t>aburrido</a:t>
                      </a:r>
                      <a:endParaRPr lang="es-MX" sz="1400" b="0" i="0" u="none" strike="noStrike" dirty="0"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u="none" strike="noStrike" dirty="0">
                          <a:effectLst/>
                        </a:rPr>
                        <a:t>8</a:t>
                      </a:r>
                      <a:endParaRPr lang="es-MX" sz="1200" b="0" i="0" u="none" strike="noStrike" dirty="0"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88416">
                <a:tc>
                  <a:txBody>
                    <a:bodyPr/>
                    <a:lstStyle/>
                    <a:p>
                      <a:pPr algn="l" fontAlgn="ctr"/>
                      <a:r>
                        <a:rPr lang="es-MX" sz="1400" u="none" strike="noStrike" dirty="0" smtClean="0">
                          <a:effectLst/>
                        </a:rPr>
                        <a:t>Mucha gente </a:t>
                      </a:r>
                      <a:endParaRPr lang="es-MX" sz="1400" b="0" i="0" u="none" strike="noStrike" dirty="0"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u="none" strike="noStrike" dirty="0">
                          <a:effectLst/>
                        </a:rPr>
                        <a:t>3</a:t>
                      </a:r>
                      <a:endParaRPr lang="es-MX" sz="1200" b="0" i="0" u="none" strike="noStrike" dirty="0"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16" name="1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3531395"/>
              </p:ext>
            </p:extLst>
          </p:nvPr>
        </p:nvGraphicFramePr>
        <p:xfrm>
          <a:off x="4932040" y="2276872"/>
          <a:ext cx="3888432" cy="864096"/>
        </p:xfrm>
        <a:graphic>
          <a:graphicData uri="http://schemas.openxmlformats.org/drawingml/2006/table">
            <a:tbl>
              <a:tblPr>
                <a:tableStyleId>{68D230F3-CF80-4859-8CE7-A43EE81993B5}</a:tableStyleId>
              </a:tblPr>
              <a:tblGrid>
                <a:gridCol w="3507213"/>
                <a:gridCol w="381219"/>
              </a:tblGrid>
              <a:tr h="347559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 smtClean="0">
                          <a:effectLst/>
                        </a:rPr>
                        <a:t>Originalidad : (11) Menciones</a:t>
                      </a:r>
                      <a:endParaRPr lang="es-MX" sz="1400" b="1" i="0" u="none" strike="noStrike" dirty="0"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516537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u="none" strike="noStrike" dirty="0" smtClean="0">
                          <a:effectLst/>
                        </a:rPr>
                        <a:t>Más originalidad, falta mostrar más la cultura y renovarlo</a:t>
                      </a:r>
                      <a:endParaRPr lang="es-MX" sz="1400" b="0" i="0" u="none" strike="noStrike" dirty="0"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u="none" strike="noStrike" dirty="0">
                          <a:effectLst/>
                        </a:rPr>
                        <a:t>11</a:t>
                      </a:r>
                      <a:endParaRPr lang="es-MX" sz="1200" b="0" i="0" u="none" strike="noStrike" dirty="0"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20" name="1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8021738"/>
              </p:ext>
            </p:extLst>
          </p:nvPr>
        </p:nvGraphicFramePr>
        <p:xfrm>
          <a:off x="222278" y="1700808"/>
          <a:ext cx="4320480" cy="1556571"/>
        </p:xfrm>
        <a:graphic>
          <a:graphicData uri="http://schemas.openxmlformats.org/drawingml/2006/table">
            <a:tbl>
              <a:tblPr>
                <a:tableStyleId>{68D230F3-CF80-4859-8CE7-A43EE81993B5}</a:tableStyleId>
              </a:tblPr>
              <a:tblGrid>
                <a:gridCol w="3816424"/>
                <a:gridCol w="504056"/>
              </a:tblGrid>
              <a:tr h="38276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effectLst/>
                        </a:rPr>
                        <a:t>Seguridad  (12) Menciones</a:t>
                      </a:r>
                      <a:endParaRPr lang="es-MX" sz="1400" b="1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272185">
                <a:tc>
                  <a:txBody>
                    <a:bodyPr/>
                    <a:lstStyle/>
                    <a:p>
                      <a:pPr algn="l" fontAlgn="ctr"/>
                      <a:r>
                        <a:rPr lang="es-MX" sz="1400" u="none" strike="noStrike" dirty="0" smtClean="0">
                          <a:effectLst/>
                        </a:rPr>
                        <a:t>No vi que hubiera personal de seguridad</a:t>
                      </a:r>
                      <a:endParaRPr lang="es-MX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 smtClean="0">
                          <a:effectLst/>
                        </a:rPr>
                        <a:t>6</a:t>
                      </a:r>
                      <a:endParaRPr lang="es-MX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  <a:tr h="136092">
                <a:tc>
                  <a:txBody>
                    <a:bodyPr/>
                    <a:lstStyle/>
                    <a:p>
                      <a:pPr algn="l" fontAlgn="ctr"/>
                      <a:r>
                        <a:rPr lang="es-MX" sz="1400" u="none" strike="noStrike" dirty="0" smtClean="0">
                          <a:effectLst/>
                        </a:rPr>
                        <a:t>Mucha gente </a:t>
                      </a:r>
                      <a:endParaRPr lang="es-MX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 smtClean="0">
                          <a:effectLst/>
                        </a:rPr>
                        <a:t>3</a:t>
                      </a:r>
                      <a:endParaRPr lang="es-MX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  <a:tr h="136092">
                <a:tc>
                  <a:txBody>
                    <a:bodyPr/>
                    <a:lstStyle/>
                    <a:p>
                      <a:pPr algn="l" fontAlgn="ctr"/>
                      <a:r>
                        <a:rPr lang="es-MX" sz="1400" u="none" strike="noStrike" dirty="0" smtClean="0">
                          <a:effectLst/>
                        </a:rPr>
                        <a:t>No cuidan a los niños</a:t>
                      </a:r>
                      <a:endParaRPr lang="es-MX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 smtClean="0">
                          <a:effectLst/>
                        </a:rPr>
                        <a:t>1</a:t>
                      </a:r>
                      <a:endParaRPr lang="es-MX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  <a:tr h="240997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u="none" strike="noStrike" dirty="0" smtClean="0">
                          <a:effectLst/>
                        </a:rPr>
                        <a:t>Por que nos trajeron paradas</a:t>
                      </a:r>
                      <a:endParaRPr lang="es-MX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 smtClean="0">
                          <a:effectLst/>
                        </a:rPr>
                        <a:t>1</a:t>
                      </a:r>
                      <a:endParaRPr lang="es-MX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</a:tr>
              <a:tr h="233909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u="none" strike="noStrike" dirty="0" smtClean="0">
                          <a:effectLst/>
                        </a:rPr>
                        <a:t>Tiempo en entrar</a:t>
                      </a:r>
                      <a:endParaRPr lang="es-MX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 smtClean="0">
                          <a:effectLst/>
                        </a:rPr>
                        <a:t>1</a:t>
                      </a:r>
                      <a:endParaRPr lang="es-MX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graphicFrame>
        <p:nvGraphicFramePr>
          <p:cNvPr id="21" name="2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8375565"/>
              </p:ext>
            </p:extLst>
          </p:nvPr>
        </p:nvGraphicFramePr>
        <p:xfrm>
          <a:off x="239680" y="764704"/>
          <a:ext cx="4294220" cy="612068"/>
        </p:xfrm>
        <a:graphic>
          <a:graphicData uri="http://schemas.openxmlformats.org/drawingml/2006/table">
            <a:tbl>
              <a:tblPr>
                <a:tableStyleId>{68D230F3-CF80-4859-8CE7-A43EE81993B5}</a:tableStyleId>
              </a:tblPr>
              <a:tblGrid>
                <a:gridCol w="3633571"/>
                <a:gridCol w="660649"/>
              </a:tblGrid>
              <a:tr h="288032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 smtClean="0">
                          <a:effectLst/>
                        </a:rPr>
                        <a:t>Iluminación: (15)</a:t>
                      </a:r>
                      <a:r>
                        <a:rPr lang="es-MX" sz="1400" u="none" strike="noStrike" baseline="0" dirty="0" smtClean="0">
                          <a:effectLst/>
                        </a:rPr>
                        <a:t> Menciones</a:t>
                      </a:r>
                      <a:endParaRPr lang="es-MX" sz="1400" b="1" i="0" u="none" strike="noStrike" dirty="0"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324036">
                <a:tc>
                  <a:txBody>
                    <a:bodyPr/>
                    <a:lstStyle/>
                    <a:p>
                      <a:pPr algn="l" fontAlgn="ctr"/>
                      <a:r>
                        <a:rPr lang="es-MX" sz="14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Falto iluminación, estaba muy obscuro </a:t>
                      </a:r>
                      <a:endParaRPr lang="es-MX" sz="14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15</a:t>
                      </a:r>
                      <a:endParaRPr lang="es-MX" sz="12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711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1517635" y="-17589"/>
            <a:ext cx="5616624" cy="5755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s-ES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Estado Invitado:</a:t>
            </a:r>
          </a:p>
        </p:txBody>
      </p:sp>
      <p:pic>
        <p:nvPicPr>
          <p:cNvPr id="4" name="Picture 2" descr="http://ts3.mm.bing.net/images/thumbnail.aspx?q=1281382552058&amp;id=88e4407c1ee0d76741b896d3acb99912&amp;url=http%3a%2f%2ffc08.deviantart.net%2ffs70%2ff%2f2010%2f251%2fd%2f9%2fdia_de_los_muertos_by_bypri-d2yarjp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341055" y="0"/>
            <a:ext cx="327627" cy="509265"/>
          </a:xfrm>
          <a:prstGeom prst="rect">
            <a:avLst/>
          </a:prstGeom>
          <a:noFill/>
        </p:spPr>
      </p:pic>
      <p:sp>
        <p:nvSpPr>
          <p:cNvPr id="5" name="9 CuadroTexto"/>
          <p:cNvSpPr txBox="1">
            <a:spLocks noChangeArrowheads="1"/>
          </p:cNvSpPr>
          <p:nvPr/>
        </p:nvSpPr>
        <p:spPr bwMode="auto">
          <a:xfrm>
            <a:off x="13648" y="3232889"/>
            <a:ext cx="9097938" cy="430887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  <a:prstDash val="sys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Arial" charset="0"/>
              <a:buChar char="•"/>
            </a:pPr>
            <a:r>
              <a:rPr lang="es-MX" sz="1100" b="1" i="1" dirty="0" smtClean="0">
                <a:solidFill>
                  <a:schemeClr val="accent6">
                    <a:lumMod val="50000"/>
                  </a:schemeClr>
                </a:solidFill>
              </a:rPr>
              <a:t>2011  92% identifico al estado Invitado </a:t>
            </a:r>
            <a:r>
              <a:rPr lang="es-MX" sz="1100" i="1" dirty="0" smtClean="0"/>
              <a:t>(Tabasco),  90% correctamente y 10% mencionó otros estados..</a:t>
            </a:r>
            <a:endParaRPr lang="es-MX" sz="1100" i="1" dirty="0" smtClean="0">
              <a:solidFill>
                <a:srgbClr val="0070C0"/>
              </a:solidFill>
            </a:endParaRPr>
          </a:p>
          <a:p>
            <a:pPr>
              <a:buFont typeface="Arial" charset="0"/>
              <a:buChar char="•"/>
            </a:pPr>
            <a:r>
              <a:rPr lang="es-MX" sz="1100" i="1" dirty="0" smtClean="0">
                <a:solidFill>
                  <a:schemeClr val="accent6">
                    <a:lumMod val="50000"/>
                  </a:schemeClr>
                </a:solidFill>
              </a:rPr>
              <a:t>2010, </a:t>
            </a:r>
            <a:r>
              <a:rPr lang="es-MX" sz="1100" b="1" dirty="0" smtClean="0">
                <a:solidFill>
                  <a:schemeClr val="accent6">
                    <a:lumMod val="50000"/>
                  </a:schemeClr>
                </a:solidFill>
              </a:rPr>
              <a:t>83% Identificó un estado Invitado</a:t>
            </a:r>
            <a:r>
              <a:rPr lang="es-MX" sz="1100" i="1" dirty="0" smtClean="0"/>
              <a:t>:  De ese segmento, 67.6% reconoció a Chiapas como invitado, Otro 32.4% mencionó otros estados.</a:t>
            </a:r>
          </a:p>
        </p:txBody>
      </p:sp>
      <p:sp>
        <p:nvSpPr>
          <p:cNvPr id="8" name="7 CuadroTexto"/>
          <p:cNvSpPr txBox="1">
            <a:spLocks noChangeArrowheads="1"/>
          </p:cNvSpPr>
          <p:nvPr/>
        </p:nvSpPr>
        <p:spPr bwMode="auto">
          <a:xfrm>
            <a:off x="6473306" y="1340768"/>
            <a:ext cx="2520280" cy="1492716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defRPr/>
            </a:pPr>
            <a:r>
              <a:rPr lang="es-ES" sz="1100" dirty="0" smtClean="0">
                <a:latin typeface="Trebuchet MS" pitchFamily="34" charset="0"/>
              </a:rPr>
              <a:t>Del 72% de  visitantes que identificaron  un estado invitado </a:t>
            </a:r>
            <a:r>
              <a:rPr lang="es-ES" sz="1200" u="sng" dirty="0">
                <a:solidFill>
                  <a:srgbClr val="0070C0"/>
                </a:solidFill>
                <a:latin typeface="Trebuchet MS" pitchFamily="34" charset="0"/>
              </a:rPr>
              <a:t>el </a:t>
            </a:r>
            <a:r>
              <a:rPr lang="es-ES" sz="1200" u="sng" dirty="0" smtClean="0">
                <a:solidFill>
                  <a:srgbClr val="0070C0"/>
                </a:solidFill>
                <a:latin typeface="Trebuchet MS" pitchFamily="34" charset="0"/>
              </a:rPr>
              <a:t>39% ubicó a Yucatán, el 22% a Campeche, un 8.6% a Tabasco,</a:t>
            </a:r>
            <a:r>
              <a:rPr lang="es-ES" sz="1200" dirty="0" smtClean="0">
                <a:solidFill>
                  <a:srgbClr val="CC0066"/>
                </a:solidFill>
                <a:latin typeface="Trebuchet MS" pitchFamily="34" charset="0"/>
              </a:rPr>
              <a:t> </a:t>
            </a:r>
            <a:r>
              <a:rPr lang="es-ES" sz="1100" dirty="0" smtClean="0">
                <a:latin typeface="Trebuchet MS" pitchFamily="34" charset="0"/>
              </a:rPr>
              <a:t>mientras los demás mencionaron diversos estados como: Quintana Roo, Veracruz, Oaxaca y Puebla    entre otros.</a:t>
            </a:r>
            <a:endParaRPr lang="es-MX" sz="1100" dirty="0">
              <a:latin typeface="Trebuchet MS" pitchFamily="34" charset="0"/>
            </a:endParaRPr>
          </a:p>
        </p:txBody>
      </p:sp>
      <p:graphicFrame>
        <p:nvGraphicFramePr>
          <p:cNvPr id="9" name="8 Gráfico"/>
          <p:cNvGraphicFramePr/>
          <p:nvPr>
            <p:extLst>
              <p:ext uri="{D42A27DB-BD31-4B8C-83A1-F6EECF244321}">
                <p14:modId xmlns:p14="http://schemas.microsoft.com/office/powerpoint/2010/main" val="3580597519"/>
              </p:ext>
            </p:extLst>
          </p:nvPr>
        </p:nvGraphicFramePr>
        <p:xfrm>
          <a:off x="1907704" y="3861048"/>
          <a:ext cx="6128698" cy="28002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" name="1 Gráfico"/>
          <p:cNvGraphicFramePr/>
          <p:nvPr>
            <p:extLst>
              <p:ext uri="{D42A27DB-BD31-4B8C-83A1-F6EECF244321}">
                <p14:modId xmlns:p14="http://schemas.microsoft.com/office/powerpoint/2010/main" val="4103643127"/>
              </p:ext>
            </p:extLst>
          </p:nvPr>
        </p:nvGraphicFramePr>
        <p:xfrm>
          <a:off x="0" y="544453"/>
          <a:ext cx="6336704" cy="26601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682077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1259632" y="618699"/>
            <a:ext cx="6048672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s-ES" sz="2000" b="1" i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¿Qué fue lo que más disfrutó del festival?</a:t>
            </a:r>
          </a:p>
        </p:txBody>
      </p:sp>
      <p:sp>
        <p:nvSpPr>
          <p:cNvPr id="4" name="9 CuadroTexto"/>
          <p:cNvSpPr txBox="1">
            <a:spLocks noChangeArrowheads="1"/>
          </p:cNvSpPr>
          <p:nvPr/>
        </p:nvSpPr>
        <p:spPr bwMode="auto">
          <a:xfrm>
            <a:off x="2601131" y="5842337"/>
            <a:ext cx="5040560" cy="1015663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6">
                <a:lumMod val="75000"/>
              </a:schemeClr>
            </a:solidFill>
            <a:prstDash val="sys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200" i="1" dirty="0" smtClean="0"/>
              <a:t>En 2011 , mencionaron que disfrutaron de todo (21.7%) , seguido las obras de teatro.(15.8%) , las danzas 9.1% y </a:t>
            </a:r>
            <a:r>
              <a:rPr lang="es-MX" sz="1200" i="1" dirty="0" smtClean="0"/>
              <a:t>Ambiente, decoración, adornos, etc.</a:t>
            </a:r>
            <a:r>
              <a:rPr lang="es-ES" sz="1200" i="1" dirty="0" smtClean="0"/>
              <a:t>. 5.6%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200" i="1" dirty="0" smtClean="0"/>
              <a:t>En el 2010, mencionaron que disfrutaron de todo (11.9%) , seguido de recordar las tradiciones.(11.5%) y el ambiente (10.2% escenario, colores, iluminación, etc.)</a:t>
            </a:r>
          </a:p>
        </p:txBody>
      </p:sp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1388281"/>
              </p:ext>
            </p:extLst>
          </p:nvPr>
        </p:nvGraphicFramePr>
        <p:xfrm>
          <a:off x="251520" y="1412776"/>
          <a:ext cx="4320479" cy="3816425"/>
        </p:xfrm>
        <a:graphic>
          <a:graphicData uri="http://schemas.openxmlformats.org/drawingml/2006/table">
            <a:tbl>
              <a:tblPr bandRow="1">
                <a:tableStyleId>{E8B1032C-EA38-4F05-BA0D-38AFFFC7BED3}</a:tableStyleId>
              </a:tblPr>
              <a:tblGrid>
                <a:gridCol w="3128623"/>
                <a:gridCol w="446946"/>
                <a:gridCol w="744910"/>
              </a:tblGrid>
              <a:tr h="524981">
                <a:tc>
                  <a:txBody>
                    <a:bodyPr/>
                    <a:lstStyle/>
                    <a:p>
                      <a:pPr algn="l" fontAlgn="ctr"/>
                      <a:r>
                        <a:rPr lang="es-MX" sz="1600" b="0" dirty="0" smtClean="0"/>
                        <a:t>Conservación y fomento de las tradiciones </a:t>
                      </a:r>
                      <a:endParaRPr lang="es-MX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i="1" u="none" strike="noStrike" dirty="0">
                          <a:effectLst/>
                        </a:rPr>
                        <a:t>131</a:t>
                      </a:r>
                      <a:endParaRPr lang="es-MX" sz="1400" b="0" i="1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 dirty="0">
                          <a:effectLst/>
                        </a:rPr>
                        <a:t>22.6%</a:t>
                      </a:r>
                      <a:endParaRPr lang="es-MX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  <a:tr h="274287">
                <a:tc>
                  <a:txBody>
                    <a:bodyPr/>
                    <a:lstStyle/>
                    <a:p>
                      <a:pPr algn="l" fontAlgn="ctr"/>
                      <a:r>
                        <a:rPr lang="es-MX" sz="1600" b="0" u="none" strike="noStrike" dirty="0">
                          <a:effectLst/>
                        </a:rPr>
                        <a:t>Todo</a:t>
                      </a:r>
                      <a:endParaRPr lang="es-MX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i="1" u="none" strike="noStrike">
                          <a:effectLst/>
                        </a:rPr>
                        <a:t>111</a:t>
                      </a:r>
                      <a:endParaRPr lang="es-MX" sz="1400" b="0" i="1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>
                          <a:effectLst/>
                        </a:rPr>
                        <a:t>19.1%</a:t>
                      </a:r>
                      <a:endParaRPr lang="es-MX" sz="1600" b="1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  <a:tr h="274287">
                <a:tc>
                  <a:txBody>
                    <a:bodyPr/>
                    <a:lstStyle/>
                    <a:p>
                      <a:pPr algn="l" fontAlgn="ctr"/>
                      <a:r>
                        <a:rPr lang="es-MX" sz="1600" b="0" u="none" strike="noStrike" dirty="0">
                          <a:effectLst/>
                        </a:rPr>
                        <a:t>Muestra Gastronómica</a:t>
                      </a:r>
                      <a:endParaRPr lang="es-MX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i="1" u="none" strike="noStrike">
                          <a:effectLst/>
                        </a:rPr>
                        <a:t>51</a:t>
                      </a:r>
                      <a:endParaRPr lang="es-MX" sz="1400" b="0" i="1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>
                          <a:effectLst/>
                        </a:rPr>
                        <a:t>8.8%</a:t>
                      </a:r>
                      <a:endParaRPr lang="es-MX" sz="1600" b="1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  <a:tr h="274287">
                <a:tc>
                  <a:txBody>
                    <a:bodyPr/>
                    <a:lstStyle/>
                    <a:p>
                      <a:pPr algn="l" fontAlgn="ctr"/>
                      <a:r>
                        <a:rPr lang="es-MX" sz="1600" b="0" u="none" strike="noStrike">
                          <a:effectLst/>
                        </a:rPr>
                        <a:t>Cultura</a:t>
                      </a:r>
                      <a:endParaRPr lang="es-MX" sz="16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i="1" u="none" strike="noStrike" dirty="0">
                          <a:effectLst/>
                        </a:rPr>
                        <a:t>49</a:t>
                      </a:r>
                      <a:endParaRPr lang="es-MX" sz="1400" b="0" i="1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>
                          <a:effectLst/>
                        </a:rPr>
                        <a:t>8.4%</a:t>
                      </a:r>
                      <a:endParaRPr lang="es-MX" sz="1600" b="1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  <a:tr h="274287">
                <a:tc>
                  <a:txBody>
                    <a:bodyPr/>
                    <a:lstStyle/>
                    <a:p>
                      <a:pPr algn="l" fontAlgn="ctr"/>
                      <a:r>
                        <a:rPr lang="es-MX" sz="1600" b="0" u="none" strike="noStrike">
                          <a:effectLst/>
                        </a:rPr>
                        <a:t>Altares</a:t>
                      </a:r>
                      <a:endParaRPr lang="es-MX" sz="16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i="1" u="none" strike="noStrike">
                          <a:effectLst/>
                        </a:rPr>
                        <a:t>31</a:t>
                      </a:r>
                      <a:endParaRPr lang="es-MX" sz="1400" b="0" i="1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>
                          <a:effectLst/>
                        </a:rPr>
                        <a:t>5.3%</a:t>
                      </a:r>
                      <a:endParaRPr lang="es-MX" sz="1600" b="1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  <a:tr h="274287">
                <a:tc>
                  <a:txBody>
                    <a:bodyPr/>
                    <a:lstStyle/>
                    <a:p>
                      <a:pPr algn="l" fontAlgn="ctr"/>
                      <a:r>
                        <a:rPr lang="es-MX" sz="1600" b="0" u="none" strike="noStrike" dirty="0" smtClean="0">
                          <a:effectLst/>
                        </a:rPr>
                        <a:t>Evento </a:t>
                      </a:r>
                      <a:r>
                        <a:rPr lang="es-MX" sz="1600" b="0" u="none" strike="noStrike" dirty="0">
                          <a:effectLst/>
                        </a:rPr>
                        <a:t>Familiar </a:t>
                      </a:r>
                      <a:endParaRPr lang="es-MX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i="1" u="none" strike="noStrike">
                          <a:effectLst/>
                        </a:rPr>
                        <a:t>31</a:t>
                      </a:r>
                      <a:endParaRPr lang="es-MX" sz="1400" b="0" i="1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>
                          <a:effectLst/>
                        </a:rPr>
                        <a:t>5.3%</a:t>
                      </a:r>
                      <a:endParaRPr lang="es-MX" sz="1600" b="1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  <a:tr h="274287">
                <a:tc>
                  <a:txBody>
                    <a:bodyPr/>
                    <a:lstStyle/>
                    <a:p>
                      <a:pPr algn="l" fontAlgn="ctr"/>
                      <a:r>
                        <a:rPr lang="es-MX" sz="1600" b="0" u="none" strike="noStrike">
                          <a:effectLst/>
                        </a:rPr>
                        <a:t>Teatro</a:t>
                      </a:r>
                      <a:endParaRPr lang="es-MX" sz="16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i="1" u="none" strike="noStrike" dirty="0">
                          <a:effectLst/>
                        </a:rPr>
                        <a:t>28</a:t>
                      </a:r>
                      <a:endParaRPr lang="es-MX" sz="1400" b="0" i="1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>
                          <a:effectLst/>
                        </a:rPr>
                        <a:t>4.8%</a:t>
                      </a:r>
                      <a:endParaRPr lang="es-MX" sz="1600" b="1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  <a:tr h="274287">
                <a:tc>
                  <a:txBody>
                    <a:bodyPr/>
                    <a:lstStyle/>
                    <a:p>
                      <a:pPr algn="l" fontAlgn="ctr"/>
                      <a:r>
                        <a:rPr lang="es-MX" sz="1600" b="0" u="none" strike="noStrike" dirty="0">
                          <a:effectLst/>
                        </a:rPr>
                        <a:t>Ambiente festivo de Día de Muertos</a:t>
                      </a:r>
                      <a:endParaRPr lang="es-MX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i="1" u="none" strike="noStrike">
                          <a:effectLst/>
                        </a:rPr>
                        <a:t>25</a:t>
                      </a:r>
                      <a:endParaRPr lang="es-MX" sz="1400" b="0" i="1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>
                          <a:effectLst/>
                        </a:rPr>
                        <a:t>4.3%</a:t>
                      </a:r>
                      <a:endParaRPr lang="es-MX" sz="1600" b="1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  <a:tr h="274287">
                <a:tc>
                  <a:txBody>
                    <a:bodyPr/>
                    <a:lstStyle/>
                    <a:p>
                      <a:pPr algn="l" fontAlgn="ctr"/>
                      <a:r>
                        <a:rPr lang="es-MX" sz="1600" b="0" u="none" strike="noStrike">
                          <a:effectLst/>
                        </a:rPr>
                        <a:t>Espectáculos</a:t>
                      </a:r>
                      <a:endParaRPr lang="es-MX" sz="16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i="1" u="none" strike="noStrike">
                          <a:effectLst/>
                        </a:rPr>
                        <a:t>21</a:t>
                      </a:r>
                      <a:endParaRPr lang="es-MX" sz="1400" b="0" i="1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>
                          <a:effectLst/>
                        </a:rPr>
                        <a:t>3.6%</a:t>
                      </a:r>
                      <a:endParaRPr lang="es-MX" sz="1600" b="1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  <a:tr h="274287">
                <a:tc>
                  <a:txBody>
                    <a:bodyPr/>
                    <a:lstStyle/>
                    <a:p>
                      <a:pPr algn="l" fontAlgn="ctr"/>
                      <a:r>
                        <a:rPr lang="es-MX" sz="1600" b="0" u="none" strike="noStrike">
                          <a:effectLst/>
                        </a:rPr>
                        <a:t>Cementerio</a:t>
                      </a:r>
                      <a:endParaRPr lang="es-MX" sz="16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i="1" u="none" strike="noStrike" dirty="0">
                          <a:effectLst/>
                        </a:rPr>
                        <a:t>18</a:t>
                      </a:r>
                      <a:endParaRPr lang="es-MX" sz="1400" b="0" i="1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>
                          <a:effectLst/>
                        </a:rPr>
                        <a:t>3.1%</a:t>
                      </a:r>
                      <a:endParaRPr lang="es-MX" sz="1600" b="1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  <a:tr h="274287">
                <a:tc>
                  <a:txBody>
                    <a:bodyPr/>
                    <a:lstStyle/>
                    <a:p>
                      <a:pPr algn="l" fontAlgn="ctr"/>
                      <a:r>
                        <a:rPr lang="es-MX" sz="1600" b="0" u="none" strike="noStrike" dirty="0">
                          <a:effectLst/>
                        </a:rPr>
                        <a:t>Conciertos</a:t>
                      </a:r>
                      <a:endParaRPr lang="es-MX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i="1" u="none" strike="noStrike" dirty="0">
                          <a:effectLst/>
                        </a:rPr>
                        <a:t>17</a:t>
                      </a:r>
                      <a:endParaRPr lang="es-MX" sz="1400" b="0" i="1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>
                          <a:effectLst/>
                        </a:rPr>
                        <a:t>2.9%</a:t>
                      </a:r>
                      <a:endParaRPr lang="es-MX" sz="1600" b="1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  <a:tr h="274287">
                <a:tc>
                  <a:txBody>
                    <a:bodyPr/>
                    <a:lstStyle/>
                    <a:p>
                      <a:pPr algn="l" fontAlgn="ctr"/>
                      <a:r>
                        <a:rPr lang="es-MX" sz="1600" b="0" u="none" strike="noStrike" dirty="0">
                          <a:effectLst/>
                        </a:rPr>
                        <a:t>Danzas</a:t>
                      </a:r>
                      <a:endParaRPr lang="es-MX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i="1" u="none" strike="noStrike" dirty="0">
                          <a:effectLst/>
                        </a:rPr>
                        <a:t>16</a:t>
                      </a:r>
                      <a:endParaRPr lang="es-MX" sz="1400" b="0" i="1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>
                          <a:effectLst/>
                        </a:rPr>
                        <a:t>2.8%</a:t>
                      </a:r>
                      <a:endParaRPr lang="es-MX" sz="1600" b="1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  <a:tr h="274287">
                <a:tc>
                  <a:txBody>
                    <a:bodyPr/>
                    <a:lstStyle/>
                    <a:p>
                      <a:pPr algn="l" fontAlgn="ctr"/>
                      <a:r>
                        <a:rPr lang="es-MX" sz="1600" b="0" u="none" strike="noStrike" dirty="0">
                          <a:effectLst/>
                        </a:rPr>
                        <a:t>Originalidad y Variedad</a:t>
                      </a:r>
                      <a:endParaRPr lang="es-MX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i="1" u="none" strike="noStrike" dirty="0">
                          <a:effectLst/>
                        </a:rPr>
                        <a:t>14</a:t>
                      </a:r>
                      <a:endParaRPr lang="es-MX" sz="1400" b="0" i="1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 dirty="0">
                          <a:effectLst/>
                        </a:rPr>
                        <a:t>2.4%</a:t>
                      </a:r>
                      <a:endParaRPr lang="es-MX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8" name="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8442942"/>
              </p:ext>
            </p:extLst>
          </p:nvPr>
        </p:nvGraphicFramePr>
        <p:xfrm>
          <a:off x="4688719" y="1412769"/>
          <a:ext cx="3960440" cy="3816429"/>
        </p:xfrm>
        <a:graphic>
          <a:graphicData uri="http://schemas.openxmlformats.org/drawingml/2006/table">
            <a:tbl>
              <a:tblPr lastRow="1" lastCol="1" bandRow="1">
                <a:tableStyleId>{E8B1032C-EA38-4F05-BA0D-38AFFFC7BED3}</a:tableStyleId>
              </a:tblPr>
              <a:tblGrid>
                <a:gridCol w="2691593"/>
                <a:gridCol w="502839"/>
                <a:gridCol w="766008"/>
              </a:tblGrid>
              <a:tr h="29250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s-MX" sz="1600" u="none" strike="noStrike" kern="1200" dirty="0">
                          <a:effectLst/>
                        </a:rPr>
                        <a:t>Gama de Eventos</a:t>
                      </a:r>
                      <a:endParaRPr lang="es-MX" sz="16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400" i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600" u="none" strike="noStrike" kern="1200">
                          <a:effectLst/>
                        </a:rPr>
                        <a:t>1.6%</a:t>
                      </a:r>
                      <a:endParaRPr lang="es-MX" sz="16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  <a:tr h="29250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s-MX" sz="1600" u="none" strike="noStrike" kern="1200" dirty="0">
                          <a:effectLst/>
                        </a:rPr>
                        <a:t>Muestras Gastronómicas</a:t>
                      </a:r>
                      <a:endParaRPr lang="es-MX" sz="16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400" i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600" u="none" strike="noStrike" kern="1200">
                          <a:effectLst/>
                        </a:rPr>
                        <a:t>1.4%</a:t>
                      </a:r>
                      <a:endParaRPr lang="es-MX" sz="16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  <a:tr h="29250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s-MX" sz="1600" u="none" strike="noStrike" kern="1200" dirty="0">
                          <a:effectLst/>
                        </a:rPr>
                        <a:t>Decoración</a:t>
                      </a:r>
                      <a:endParaRPr lang="es-MX" sz="16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400" i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600" u="none" strike="noStrike" kern="1200">
                          <a:effectLst/>
                        </a:rPr>
                        <a:t>1.4%</a:t>
                      </a:r>
                      <a:endParaRPr lang="es-MX" sz="16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  <a:tr h="29250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s-MX" sz="1600" u="none" strike="noStrike" kern="1200" dirty="0">
                          <a:effectLst/>
                        </a:rPr>
                        <a:t>Juego de pelota</a:t>
                      </a:r>
                      <a:endParaRPr lang="es-MX" sz="16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400" i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600" u="none" strike="noStrike" kern="1200">
                          <a:effectLst/>
                        </a:rPr>
                        <a:t>0.9%</a:t>
                      </a:r>
                      <a:endParaRPr lang="es-MX" sz="16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  <a:tr h="29250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s-MX" sz="1600" u="none" strike="noStrike" kern="1200" dirty="0">
                          <a:effectLst/>
                        </a:rPr>
                        <a:t>Auto pintado</a:t>
                      </a:r>
                      <a:endParaRPr lang="es-MX" sz="16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400" i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600" u="none" strike="noStrike" kern="1200">
                          <a:effectLst/>
                        </a:rPr>
                        <a:t>0.7%</a:t>
                      </a:r>
                      <a:endParaRPr lang="es-MX" sz="16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  <a:tr h="29250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s-MX" sz="1600" u="none" strike="noStrike" kern="1200" dirty="0">
                          <a:effectLst/>
                        </a:rPr>
                        <a:t>Música</a:t>
                      </a:r>
                      <a:endParaRPr lang="es-MX" sz="16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400" i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600" u="none" strike="noStrike" kern="1200">
                          <a:effectLst/>
                        </a:rPr>
                        <a:t>0.7%</a:t>
                      </a:r>
                      <a:endParaRPr lang="es-MX" sz="16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  <a:tr h="29250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s-MX" sz="1600" u="none" strike="noStrike" kern="1200" dirty="0">
                          <a:effectLst/>
                        </a:rPr>
                        <a:t>Personal</a:t>
                      </a:r>
                      <a:endParaRPr lang="es-MX" sz="16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400" i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600" u="none" strike="noStrike" kern="1200">
                          <a:effectLst/>
                        </a:rPr>
                        <a:t>0.5%</a:t>
                      </a:r>
                      <a:endParaRPr lang="es-MX" sz="16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  <a:tr h="29250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s-MX" sz="1600" u="none" strike="noStrike" kern="1200">
                          <a:effectLst/>
                        </a:rPr>
                        <a:t>Pabellón Infantil</a:t>
                      </a:r>
                      <a:endParaRPr lang="es-MX" sz="16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400" i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600" u="none" strike="noStrike" kern="1200">
                          <a:effectLst/>
                        </a:rPr>
                        <a:t>0.5%</a:t>
                      </a:r>
                      <a:endParaRPr lang="es-MX" sz="16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  <a:tr h="29250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s-MX" sz="1600" u="none" strike="noStrike" kern="1200" dirty="0">
                          <a:effectLst/>
                        </a:rPr>
                        <a:t>Grutas</a:t>
                      </a:r>
                      <a:endParaRPr lang="es-MX" sz="16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400" i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600" u="none" strike="noStrike" kern="1200">
                          <a:effectLst/>
                        </a:rPr>
                        <a:t>0.5%</a:t>
                      </a:r>
                      <a:endParaRPr lang="es-MX" sz="16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  <a:tr h="29250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s-MX" sz="1600" u="none" strike="noStrike" kern="1200">
                          <a:effectLst/>
                        </a:rPr>
                        <a:t>Artesanías</a:t>
                      </a:r>
                      <a:endParaRPr lang="es-MX" sz="16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400" i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600" u="none" strike="noStrike" kern="1200">
                          <a:effectLst/>
                        </a:rPr>
                        <a:t>0.3%</a:t>
                      </a:r>
                      <a:endParaRPr lang="es-MX" sz="16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  <a:tr h="29250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s-MX" sz="1600" u="none" strike="noStrike" kern="1200" dirty="0">
                          <a:effectLst/>
                        </a:rPr>
                        <a:t>Expresiones Prehispánicas</a:t>
                      </a:r>
                      <a:endParaRPr lang="es-MX" sz="16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400" i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600" u="none" strike="noStrike" kern="1200" dirty="0">
                          <a:effectLst/>
                        </a:rPr>
                        <a:t>0.3%</a:t>
                      </a:r>
                      <a:endParaRPr lang="es-MX" sz="16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  <a:tr h="29250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s-MX" sz="1600" u="none" strike="noStrike" kern="1200" dirty="0">
                          <a:effectLst/>
                        </a:rPr>
                        <a:t>Otros</a:t>
                      </a:r>
                      <a:endParaRPr lang="es-MX" sz="16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400" i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600" u="none" strike="noStrike" kern="1200" dirty="0">
                          <a:effectLst/>
                        </a:rPr>
                        <a:t>6.4%</a:t>
                      </a:r>
                      <a:endParaRPr lang="es-MX" sz="16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  <a:tr h="306429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s-MX" sz="1600" u="none" strike="noStrike" kern="1200" dirty="0">
                          <a:effectLst/>
                        </a:rPr>
                        <a:t>Sin Respuesta</a:t>
                      </a:r>
                      <a:endParaRPr lang="es-MX" sz="16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400" i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600" u="none" strike="noStrike" kern="1200" dirty="0">
                          <a:effectLst/>
                        </a:rPr>
                        <a:t>3.4%</a:t>
                      </a:r>
                      <a:endParaRPr lang="es-MX" sz="16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4800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1475656" y="3412"/>
            <a:ext cx="5976664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s-ES" sz="2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Principales frases con las que el visitante describe su experiencia</a:t>
            </a:r>
          </a:p>
        </p:txBody>
      </p:sp>
      <p:pic>
        <p:nvPicPr>
          <p:cNvPr id="4" name="Picture 2" descr="http://ts3.mm.bing.net/images/thumbnail.aspx?q=1281382552058&amp;id=88e4407c1ee0d76741b896d3acb99912&amp;url=http%3a%2f%2ffc08.deviantart.net%2ffs70%2ff%2f2010%2f251%2fd%2f9%2fdia_de_los_muertos_by_bypri-d2yarjp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11842" y="176535"/>
            <a:ext cx="327627" cy="509265"/>
          </a:xfrm>
          <a:prstGeom prst="rect">
            <a:avLst/>
          </a:prstGeom>
          <a:noFill/>
        </p:spPr>
      </p:pic>
      <p:sp>
        <p:nvSpPr>
          <p:cNvPr id="5" name="9 CuadroTexto"/>
          <p:cNvSpPr txBox="1">
            <a:spLocks noChangeArrowheads="1"/>
          </p:cNvSpPr>
          <p:nvPr/>
        </p:nvSpPr>
        <p:spPr bwMode="auto">
          <a:xfrm>
            <a:off x="1907704" y="5517232"/>
            <a:ext cx="5976664" cy="600164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  <a:prstDash val="sys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MX" sz="1100" dirty="0" smtClean="0"/>
              <a:t>El año pasado las principales frases fueron: Frases positivas, muy bien, excelente, etc., rescatar las tradiciones, (24.3%)  con 14.2%  Revivir y preservar las tradiciones (22.6%) y Disfrutar y conocer la cultura del país (8.6%)</a:t>
            </a:r>
          </a:p>
        </p:txBody>
      </p:sp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1471715"/>
              </p:ext>
            </p:extLst>
          </p:nvPr>
        </p:nvGraphicFramePr>
        <p:xfrm>
          <a:off x="1311842" y="980734"/>
          <a:ext cx="6572525" cy="4248461"/>
        </p:xfrm>
        <a:graphic>
          <a:graphicData uri="http://schemas.openxmlformats.org/drawingml/2006/table">
            <a:tbl>
              <a:tblPr lastRow="1" lastCol="1" bandRow="1" bandCol="1">
                <a:tableStyleId>{10A1B5D5-9B99-4C35-A422-299274C87663}</a:tableStyleId>
              </a:tblPr>
              <a:tblGrid>
                <a:gridCol w="4988350"/>
                <a:gridCol w="720080"/>
                <a:gridCol w="864095"/>
              </a:tblGrid>
              <a:tr h="337692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MX" sz="1000" u="none" strike="noStrike" dirty="0">
                          <a:effectLst/>
                        </a:rPr>
                        <a:t>FRASE CON LA QUE EXPLIQUE EL SIGNIFICADO DE ASISTIR AL FESTIVAL</a:t>
                      </a:r>
                      <a:endParaRPr lang="es-MX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27623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itchFamily="34" charset="0"/>
                        <a:buChar char="•"/>
                      </a:pPr>
                      <a:r>
                        <a:rPr lang="es-MX" sz="1500" u="none" strike="noStrike" dirty="0" smtClean="0">
                          <a:effectLst/>
                        </a:rPr>
                        <a:t>Conservar las tradiciones</a:t>
                      </a:r>
                      <a:endParaRPr lang="es-MX" sz="15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i="1" u="none" strike="noStrike" dirty="0">
                          <a:effectLst/>
                        </a:rPr>
                        <a:t>258</a:t>
                      </a:r>
                      <a:endParaRPr lang="es-MX" sz="1050" b="0" i="1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u="none" strike="noStrike" dirty="0">
                          <a:effectLst/>
                        </a:rPr>
                        <a:t>44.5%</a:t>
                      </a:r>
                      <a:endParaRPr lang="es-MX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27623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itchFamily="34" charset="0"/>
                        <a:buChar char="•"/>
                      </a:pPr>
                      <a:r>
                        <a:rPr lang="es-MX" sz="1500" u="none" strike="noStrike" dirty="0" smtClean="0">
                          <a:effectLst/>
                        </a:rPr>
                        <a:t>Aprender  más acerca de nuestra cultura </a:t>
                      </a:r>
                      <a:endParaRPr lang="es-MX" sz="15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i="1" u="none" strike="noStrike" dirty="0">
                          <a:effectLst/>
                        </a:rPr>
                        <a:t>155</a:t>
                      </a:r>
                      <a:endParaRPr lang="es-MX" sz="1050" b="0" i="1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u="none" strike="noStrike" dirty="0">
                          <a:effectLst/>
                        </a:rPr>
                        <a:t>26.7%</a:t>
                      </a:r>
                      <a:endParaRPr lang="es-MX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06916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itchFamily="34" charset="0"/>
                        <a:buChar char="•"/>
                      </a:pPr>
                      <a:r>
                        <a:rPr lang="es-MX" sz="1500" u="none" strike="noStrike" dirty="0" smtClean="0">
                          <a:effectLst/>
                        </a:rPr>
                        <a:t>Recordar a nuestros antepasados y a los muertos</a:t>
                      </a:r>
                      <a:endParaRPr lang="es-MX" sz="15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i="1" u="none" strike="noStrike" dirty="0">
                          <a:effectLst/>
                        </a:rPr>
                        <a:t>42</a:t>
                      </a:r>
                      <a:endParaRPr lang="es-MX" sz="1050" b="0" i="1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u="none" strike="noStrike">
                          <a:effectLst/>
                        </a:rPr>
                        <a:t>7.2%</a:t>
                      </a:r>
                      <a:endParaRPr lang="es-MX" sz="16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27623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itchFamily="34" charset="0"/>
                        <a:buChar char="•"/>
                      </a:pPr>
                      <a:r>
                        <a:rPr lang="es-MX" sz="1500" u="none" strike="noStrike" dirty="0" smtClean="0">
                          <a:effectLst/>
                        </a:rPr>
                        <a:t>Convivir en familia, festejar en familia e inculcar la tradición</a:t>
                      </a:r>
                      <a:endParaRPr lang="es-MX" sz="15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i="1" u="none" strike="noStrike" dirty="0">
                          <a:effectLst/>
                        </a:rPr>
                        <a:t>40</a:t>
                      </a:r>
                      <a:endParaRPr lang="es-MX" sz="1050" b="0" i="1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u="none" strike="noStrike">
                          <a:effectLst/>
                        </a:rPr>
                        <a:t>6.9%</a:t>
                      </a:r>
                      <a:endParaRPr lang="es-MX" sz="16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27623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itchFamily="34" charset="0"/>
                        <a:buChar char="•"/>
                      </a:pPr>
                      <a:r>
                        <a:rPr lang="pt-BR" sz="1500" u="none" strike="noStrike" dirty="0" smtClean="0">
                          <a:effectLst/>
                        </a:rPr>
                        <a:t>Frases positivas (alegria,  bonito, etc.)</a:t>
                      </a:r>
                      <a:endParaRPr lang="pt-BR" sz="15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i="1" u="none" strike="noStrike">
                          <a:effectLst/>
                        </a:rPr>
                        <a:t>31</a:t>
                      </a:r>
                      <a:endParaRPr lang="es-MX" sz="1050" b="0" i="1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u="none" strike="noStrike" dirty="0">
                          <a:effectLst/>
                        </a:rPr>
                        <a:t>5.3%</a:t>
                      </a:r>
                      <a:endParaRPr lang="es-MX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27623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itchFamily="34" charset="0"/>
                        <a:buChar char="•"/>
                      </a:pPr>
                      <a:r>
                        <a:rPr lang="es-MX" sz="1500" u="none" strike="noStrike" dirty="0" smtClean="0">
                          <a:effectLst/>
                        </a:rPr>
                        <a:t>Vivir una experiencia nueva (maravillosa)</a:t>
                      </a:r>
                      <a:endParaRPr lang="es-MX" sz="15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i="1" u="none" strike="noStrike" dirty="0">
                          <a:effectLst/>
                        </a:rPr>
                        <a:t>74</a:t>
                      </a:r>
                      <a:endParaRPr lang="es-MX" sz="1050" b="0" i="1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u="none" strike="noStrike">
                          <a:effectLst/>
                        </a:rPr>
                        <a:t>4.7%</a:t>
                      </a:r>
                      <a:endParaRPr lang="es-MX" sz="16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27623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itchFamily="34" charset="0"/>
                        <a:buChar char="•"/>
                      </a:pPr>
                      <a:r>
                        <a:rPr lang="es-MX" sz="1500" u="none" strike="noStrike" dirty="0" smtClean="0">
                          <a:effectLst/>
                        </a:rPr>
                        <a:t>Diversión  y entretenimiento</a:t>
                      </a:r>
                      <a:endParaRPr lang="es-MX" sz="15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i="1" u="none" strike="noStrike" dirty="0">
                          <a:effectLst/>
                        </a:rPr>
                        <a:t>27</a:t>
                      </a:r>
                      <a:endParaRPr lang="es-MX" sz="1050" b="0" i="1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u="none" strike="noStrike" dirty="0">
                          <a:effectLst/>
                        </a:rPr>
                        <a:t>4.7%</a:t>
                      </a:r>
                      <a:endParaRPr lang="es-MX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27623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itchFamily="34" charset="0"/>
                        <a:buChar char="•"/>
                      </a:pPr>
                      <a:r>
                        <a:rPr lang="es-MX" sz="1500" u="none" strike="noStrike" dirty="0" smtClean="0">
                          <a:effectLst/>
                        </a:rPr>
                        <a:t>Orgullo por nuestras raíces y tradiciones</a:t>
                      </a:r>
                      <a:endParaRPr lang="es-MX" sz="15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i="1" u="none" strike="noStrike" dirty="0">
                          <a:effectLst/>
                        </a:rPr>
                        <a:t>23</a:t>
                      </a:r>
                      <a:endParaRPr lang="es-MX" sz="1050" b="0" i="1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u="none" strike="noStrike" dirty="0">
                          <a:effectLst/>
                        </a:rPr>
                        <a:t>4.0%</a:t>
                      </a:r>
                      <a:endParaRPr lang="es-MX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27623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itchFamily="34" charset="0"/>
                        <a:buChar char="•"/>
                      </a:pPr>
                      <a:r>
                        <a:rPr lang="es-MX" sz="1500" u="none" strike="noStrike" dirty="0" smtClean="0">
                          <a:effectLst/>
                        </a:rPr>
                        <a:t>Emoción y alegría</a:t>
                      </a:r>
                      <a:endParaRPr lang="es-MX" sz="15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i="1" u="none" strike="noStrike" dirty="0">
                          <a:effectLst/>
                        </a:rPr>
                        <a:t>7</a:t>
                      </a:r>
                      <a:endParaRPr lang="es-MX" sz="1050" b="0" i="1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u="none" strike="noStrike">
                          <a:effectLst/>
                        </a:rPr>
                        <a:t>1.2%</a:t>
                      </a:r>
                      <a:endParaRPr lang="es-MX" sz="16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27623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itchFamily="34" charset="0"/>
                        <a:buChar char="•"/>
                      </a:pPr>
                      <a:r>
                        <a:rPr lang="es-MX" sz="1500" u="none" strike="noStrike" dirty="0" smtClean="0">
                          <a:effectLst/>
                        </a:rPr>
                        <a:t>No le gusto, se desilusionó</a:t>
                      </a:r>
                      <a:endParaRPr lang="es-MX" sz="15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i="1" u="none" strike="noStrike" dirty="0">
                          <a:effectLst/>
                        </a:rPr>
                        <a:t>3</a:t>
                      </a:r>
                      <a:endParaRPr lang="es-MX" sz="1050" b="0" i="1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u="none" strike="noStrike" dirty="0">
                          <a:effectLst/>
                        </a:rPr>
                        <a:t>0.5%</a:t>
                      </a:r>
                      <a:endParaRPr lang="es-MX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27623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u="none" strike="noStrike" dirty="0" smtClean="0">
                          <a:effectLst/>
                        </a:rPr>
                        <a:t>Otros menos representativos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i="1" u="none" strike="noStrike" dirty="0">
                          <a:effectLst/>
                        </a:rPr>
                        <a:t>11</a:t>
                      </a:r>
                      <a:endParaRPr lang="es-MX" sz="1050" b="0" i="1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u="none" strike="noStrike" dirty="0">
                          <a:effectLst/>
                        </a:rPr>
                        <a:t>1.9%</a:t>
                      </a:r>
                      <a:endParaRPr lang="es-MX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27623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u="none" strike="noStrike" dirty="0" smtClean="0">
                          <a:effectLst/>
                        </a:rPr>
                        <a:t>Sin respuesta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i="1" u="none" strike="noStrike" dirty="0">
                          <a:effectLst/>
                        </a:rPr>
                        <a:t>12</a:t>
                      </a:r>
                      <a:endParaRPr lang="es-MX" sz="1050" b="0" i="1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u="none" strike="noStrike" dirty="0">
                          <a:effectLst/>
                        </a:rPr>
                        <a:t>2.1%</a:t>
                      </a:r>
                      <a:endParaRPr lang="es-MX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5491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1440947" y="0"/>
            <a:ext cx="5867694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s-ES" sz="2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En una próxima edición del festival ¿Regresaría?</a:t>
            </a:r>
          </a:p>
        </p:txBody>
      </p:sp>
      <p:pic>
        <p:nvPicPr>
          <p:cNvPr id="4" name="Picture 2" descr="http://ts3.mm.bing.net/images/thumbnail.aspx?q=1281382552058&amp;id=88e4407c1ee0d76741b896d3acb99912&amp;url=http%3a%2f%2ffc08.deviantart.net%2ffs70%2ff%2f2010%2f251%2fd%2f9%2fdia_de_los_muertos_by_bypri-d2yarjp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547664" y="26032"/>
            <a:ext cx="471643" cy="733124"/>
          </a:xfrm>
          <a:prstGeom prst="rect">
            <a:avLst/>
          </a:prstGeom>
          <a:noFill/>
        </p:spPr>
      </p:pic>
      <p:graphicFrame>
        <p:nvGraphicFramePr>
          <p:cNvPr id="5" name="4 Gráfico"/>
          <p:cNvGraphicFramePr/>
          <p:nvPr>
            <p:extLst>
              <p:ext uri="{D42A27DB-BD31-4B8C-83A1-F6EECF244321}">
                <p14:modId xmlns:p14="http://schemas.microsoft.com/office/powerpoint/2010/main" val="1691249880"/>
              </p:ext>
            </p:extLst>
          </p:nvPr>
        </p:nvGraphicFramePr>
        <p:xfrm>
          <a:off x="228600" y="1124744"/>
          <a:ext cx="6431632" cy="45140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7" name="6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543" y="3429000"/>
            <a:ext cx="2200586" cy="16483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1 CuadroTexto"/>
          <p:cNvSpPr txBox="1"/>
          <p:nvPr/>
        </p:nvSpPr>
        <p:spPr>
          <a:xfrm>
            <a:off x="6152408" y="4993407"/>
            <a:ext cx="28463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200" dirty="0" smtClean="0"/>
              <a:t>Base de respuesta 2012: 571 casos</a:t>
            </a:r>
            <a:endParaRPr lang="es-MX" sz="1200" dirty="0"/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9325360"/>
              </p:ext>
            </p:extLst>
          </p:nvPr>
        </p:nvGraphicFramePr>
        <p:xfrm>
          <a:off x="3433519" y="5537998"/>
          <a:ext cx="2952328" cy="85115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92289"/>
                <a:gridCol w="360039"/>
              </a:tblGrid>
              <a:tr h="185928">
                <a:tc>
                  <a:txBody>
                    <a:bodyPr/>
                    <a:lstStyle/>
                    <a:p>
                      <a:pPr algn="l" fontAlgn="t"/>
                      <a:r>
                        <a:rPr lang="es-MX" sz="900" b="0" i="1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**Me costo trabajo entrar</a:t>
                      </a:r>
                      <a:endParaRPr lang="es-MX" sz="900" b="0" i="1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1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es-MX" sz="900" b="0" i="1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185928">
                <a:tc>
                  <a:txBody>
                    <a:bodyPr/>
                    <a:lstStyle/>
                    <a:p>
                      <a:pPr algn="l" fontAlgn="t"/>
                      <a:r>
                        <a:rPr lang="es-MX" sz="900" b="0" i="1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**Muchas horas para algo que no me sorprendió</a:t>
                      </a:r>
                      <a:endParaRPr lang="es-MX" sz="900" b="0" i="1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1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es-MX" sz="900" b="0" i="1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142498">
                <a:tc>
                  <a:txBody>
                    <a:bodyPr/>
                    <a:lstStyle/>
                    <a:p>
                      <a:pPr algn="l" fontAlgn="t"/>
                      <a:r>
                        <a:rPr lang="es-MX" sz="900" b="0" i="1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**Sólo regresa si le regalan el boleto</a:t>
                      </a:r>
                      <a:endParaRPr lang="es-MX" sz="900" b="0" i="1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1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185928">
                <a:tc>
                  <a:txBody>
                    <a:bodyPr/>
                    <a:lstStyle/>
                    <a:p>
                      <a:pPr algn="l" fontAlgn="t"/>
                      <a:r>
                        <a:rPr lang="es-MX" sz="900" b="0" i="1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**Había mucha gente</a:t>
                      </a:r>
                      <a:endParaRPr lang="es-MX" sz="900" b="0" i="1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1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es-MX" sz="900" b="0" i="1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64379">
                <a:tc>
                  <a:txBody>
                    <a:bodyPr/>
                    <a:lstStyle/>
                    <a:p>
                      <a:pPr algn="l" fontAlgn="t"/>
                      <a:r>
                        <a:rPr lang="es-MX" sz="900" b="0" i="1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** Porque trabaja</a:t>
                      </a:r>
                      <a:endParaRPr lang="es-MX" sz="900" b="0" i="1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1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es-MX" sz="900" b="0" i="1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7 CuadroTexto"/>
          <p:cNvSpPr txBox="1"/>
          <p:nvPr/>
        </p:nvSpPr>
        <p:spPr>
          <a:xfrm>
            <a:off x="630715" y="4068491"/>
            <a:ext cx="14797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i="1" dirty="0" smtClean="0"/>
              <a:t>* Razones </a:t>
            </a:r>
            <a:endParaRPr lang="es-MX" sz="1200" i="1" dirty="0"/>
          </a:p>
        </p:txBody>
      </p:sp>
      <p:sp>
        <p:nvSpPr>
          <p:cNvPr id="9" name="8 CuadroTexto"/>
          <p:cNvSpPr txBox="1"/>
          <p:nvPr/>
        </p:nvSpPr>
        <p:spPr>
          <a:xfrm>
            <a:off x="701069" y="3331444"/>
            <a:ext cx="14797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i="1" dirty="0" smtClean="0"/>
              <a:t>* Razones </a:t>
            </a:r>
            <a:endParaRPr lang="es-MX" sz="1200" i="1" dirty="0"/>
          </a:p>
        </p:txBody>
      </p:sp>
    </p:spTree>
    <p:extLst>
      <p:ext uri="{BB962C8B-B14F-4D97-AF65-F5344CB8AC3E}">
        <p14:creationId xmlns:p14="http://schemas.microsoft.com/office/powerpoint/2010/main" val="2407127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475656" y="0"/>
            <a:ext cx="5688632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s-MX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SUGERENCIAS PARA MEJORAR</a:t>
            </a:r>
          </a:p>
        </p:txBody>
      </p:sp>
      <p:sp>
        <p:nvSpPr>
          <p:cNvPr id="3" name="9 CuadroTexto"/>
          <p:cNvSpPr txBox="1">
            <a:spLocks noChangeArrowheads="1"/>
          </p:cNvSpPr>
          <p:nvPr/>
        </p:nvSpPr>
        <p:spPr bwMode="auto">
          <a:xfrm>
            <a:off x="0" y="6453336"/>
            <a:ext cx="9144000" cy="26161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6">
                <a:lumMod val="75000"/>
              </a:schemeClr>
            </a:solidFill>
            <a:prstDash val="sys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 sz="1100" dirty="0" smtClean="0"/>
              <a:t>En 2011, el aspecto de todo bien obtuvo 52%, después que hubiese durado mas días 6.3%, mejor señalización 2.9% y mas eventos diferentes a realizar 2.3%</a:t>
            </a: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946416"/>
              </p:ext>
            </p:extLst>
          </p:nvPr>
        </p:nvGraphicFramePr>
        <p:xfrm>
          <a:off x="179512" y="1011784"/>
          <a:ext cx="4392488" cy="4433439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3600400"/>
                <a:gridCol w="352839"/>
                <a:gridCol w="439249"/>
              </a:tblGrid>
              <a:tr h="298988">
                <a:tc>
                  <a:txBody>
                    <a:bodyPr/>
                    <a:lstStyle/>
                    <a:p>
                      <a:pPr algn="l" fontAlgn="b"/>
                      <a:r>
                        <a:rPr lang="es-MX" sz="1300" u="none" strike="noStrike" dirty="0" smtClean="0">
                          <a:effectLst/>
                        </a:rPr>
                        <a:t>Nada todo bien</a:t>
                      </a:r>
                      <a:endParaRPr lang="es-MX" sz="1300" b="0" i="0" u="none" strike="noStrike" dirty="0">
                        <a:effectLst/>
                        <a:latin typeface="Arial"/>
                      </a:endParaRPr>
                    </a:p>
                  </a:txBody>
                  <a:tcPr marL="7469" marR="7469" marT="746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u="none" strike="noStrike" dirty="0" smtClean="0">
                          <a:effectLst/>
                        </a:rPr>
                        <a:t>205</a:t>
                      </a:r>
                      <a:endParaRPr lang="es-MX" sz="1100" b="0" i="1" u="none" strike="noStrike" dirty="0">
                        <a:effectLst/>
                        <a:latin typeface="Arial"/>
                      </a:endParaRPr>
                    </a:p>
                  </a:txBody>
                  <a:tcPr marL="7469" marR="7469" marT="746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 smtClean="0">
                          <a:effectLst/>
                        </a:rPr>
                        <a:t>35%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7469" marR="7469" marT="7469" marB="0" anchor="ctr"/>
                </a:tc>
              </a:tr>
              <a:tr h="546595">
                <a:tc>
                  <a:txBody>
                    <a:bodyPr/>
                    <a:lstStyle/>
                    <a:p>
                      <a:pPr algn="l" fontAlgn="b"/>
                      <a:r>
                        <a:rPr lang="es-MX" sz="1300" u="none" strike="noStrike" dirty="0" smtClean="0">
                          <a:effectLst/>
                        </a:rPr>
                        <a:t>Horarios (ampliar el horario, empezar mas temprano, horarios entre actividades </a:t>
                      </a:r>
                      <a:r>
                        <a:rPr lang="es-MX" sz="1300" u="none" strike="noStrike" baseline="0" dirty="0" smtClean="0">
                          <a:effectLst/>
                        </a:rPr>
                        <a:t> s</a:t>
                      </a:r>
                      <a:r>
                        <a:rPr lang="es-MX" sz="1300" u="none" strike="noStrike" dirty="0" smtClean="0">
                          <a:effectLst/>
                        </a:rPr>
                        <a:t>e empatan)</a:t>
                      </a:r>
                      <a:endParaRPr lang="es-MX" sz="1300" b="0" i="0" u="none" strike="noStrike" dirty="0">
                        <a:effectLst/>
                        <a:latin typeface="Arial"/>
                      </a:endParaRPr>
                    </a:p>
                  </a:txBody>
                  <a:tcPr marL="7469" marR="7469" marT="746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u="none" strike="noStrike" dirty="0" smtClean="0">
                          <a:effectLst/>
                        </a:rPr>
                        <a:t>52</a:t>
                      </a:r>
                      <a:endParaRPr lang="es-MX" sz="1100" b="0" i="1" u="none" strike="noStrike" dirty="0">
                        <a:effectLst/>
                        <a:latin typeface="Arial"/>
                      </a:endParaRPr>
                    </a:p>
                  </a:txBody>
                  <a:tcPr marL="7469" marR="7469" marT="746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 smtClean="0">
                          <a:effectLst/>
                        </a:rPr>
                        <a:t>9%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7469" marR="7469" marT="7469" marB="0" anchor="ctr"/>
                </a:tc>
              </a:tr>
              <a:tr h="298988"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u="none" strike="noStrike" dirty="0" smtClean="0">
                          <a:effectLst/>
                        </a:rPr>
                        <a:t>Más espetáculos, (teatro, mas bailables, etc.)</a:t>
                      </a:r>
                      <a:endParaRPr lang="pt-BR" sz="1300" b="0" i="0" u="none" strike="noStrike" dirty="0">
                        <a:effectLst/>
                        <a:latin typeface="Arial"/>
                      </a:endParaRPr>
                    </a:p>
                  </a:txBody>
                  <a:tcPr marL="7469" marR="7469" marT="746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u="none" strike="noStrike" dirty="0" smtClean="0">
                          <a:effectLst/>
                        </a:rPr>
                        <a:t>35</a:t>
                      </a:r>
                      <a:endParaRPr lang="es-MX" sz="1100" b="0" i="1" u="none" strike="noStrike" dirty="0">
                        <a:effectLst/>
                        <a:latin typeface="Arial"/>
                      </a:endParaRPr>
                    </a:p>
                  </a:txBody>
                  <a:tcPr marL="7469" marR="7469" marT="746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 smtClean="0">
                          <a:effectLst/>
                        </a:rPr>
                        <a:t>6%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7469" marR="7469" marT="7469" marB="0" anchor="ctr"/>
                </a:tc>
              </a:tr>
              <a:tr h="298988">
                <a:tc>
                  <a:txBody>
                    <a:bodyPr/>
                    <a:lstStyle/>
                    <a:p>
                      <a:pPr algn="l" fontAlgn="b"/>
                      <a:r>
                        <a:rPr lang="es-MX" sz="1300" u="none" strike="noStrike" dirty="0" smtClean="0">
                          <a:effectLst/>
                        </a:rPr>
                        <a:t>Mejorar señalización de los eventos</a:t>
                      </a:r>
                      <a:endParaRPr lang="es-MX" sz="1300" b="0" i="0" u="none" strike="noStrike" dirty="0">
                        <a:effectLst/>
                        <a:latin typeface="Arial"/>
                      </a:endParaRPr>
                    </a:p>
                  </a:txBody>
                  <a:tcPr marL="7469" marR="7469" marT="746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u="none" strike="noStrike" dirty="0" smtClean="0">
                          <a:effectLst/>
                        </a:rPr>
                        <a:t>28</a:t>
                      </a:r>
                      <a:endParaRPr lang="es-MX" sz="1100" b="0" i="1" u="none" strike="noStrike" dirty="0">
                        <a:effectLst/>
                        <a:latin typeface="Arial"/>
                      </a:endParaRPr>
                    </a:p>
                  </a:txBody>
                  <a:tcPr marL="7469" marR="7469" marT="746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 smtClean="0">
                          <a:effectLst/>
                        </a:rPr>
                        <a:t>5%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7469" marR="7469" marT="7469" marB="0" anchor="ctr"/>
                </a:tc>
              </a:tr>
              <a:tr h="298988">
                <a:tc>
                  <a:txBody>
                    <a:bodyPr/>
                    <a:lstStyle/>
                    <a:p>
                      <a:pPr algn="l" fontAlgn="b"/>
                      <a:r>
                        <a:rPr lang="es-MX" sz="1300" u="none" strike="noStrike" dirty="0" smtClean="0">
                          <a:effectLst/>
                        </a:rPr>
                        <a:t>Mayor difusión del evento</a:t>
                      </a:r>
                      <a:endParaRPr lang="es-MX" sz="1300" b="0" i="0" u="none" strike="noStrike" dirty="0">
                        <a:effectLst/>
                        <a:latin typeface="Arial"/>
                      </a:endParaRPr>
                    </a:p>
                  </a:txBody>
                  <a:tcPr marL="7469" marR="7469" marT="746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u="none" strike="noStrike" dirty="0" smtClean="0">
                          <a:effectLst/>
                        </a:rPr>
                        <a:t>26</a:t>
                      </a:r>
                      <a:endParaRPr lang="es-MX" sz="1100" b="0" i="1" u="none" strike="noStrike" dirty="0">
                        <a:effectLst/>
                        <a:latin typeface="Arial"/>
                      </a:endParaRPr>
                    </a:p>
                  </a:txBody>
                  <a:tcPr marL="7469" marR="7469" marT="746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 smtClean="0">
                          <a:effectLst/>
                        </a:rPr>
                        <a:t>4%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7469" marR="7469" marT="7469" marB="0" anchor="ctr"/>
                </a:tc>
              </a:tr>
              <a:tr h="298988">
                <a:tc>
                  <a:txBody>
                    <a:bodyPr/>
                    <a:lstStyle/>
                    <a:p>
                      <a:pPr algn="l" fontAlgn="b"/>
                      <a:r>
                        <a:rPr lang="es-MX" sz="1300" u="none" strike="noStrike" dirty="0" smtClean="0">
                          <a:effectLst/>
                        </a:rPr>
                        <a:t>Más organización</a:t>
                      </a:r>
                      <a:endParaRPr lang="es-MX" sz="1300" b="0" i="0" u="none" strike="noStrike" dirty="0">
                        <a:effectLst/>
                        <a:latin typeface="Arial"/>
                      </a:endParaRPr>
                    </a:p>
                  </a:txBody>
                  <a:tcPr marL="7469" marR="7469" marT="746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u="none" strike="noStrike" dirty="0" smtClean="0">
                          <a:effectLst/>
                        </a:rPr>
                        <a:t>25</a:t>
                      </a:r>
                      <a:endParaRPr lang="es-MX" sz="1100" b="0" i="1" u="none" strike="noStrike" dirty="0">
                        <a:effectLst/>
                        <a:latin typeface="Arial"/>
                      </a:endParaRPr>
                    </a:p>
                  </a:txBody>
                  <a:tcPr marL="7469" marR="7469" marT="746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 smtClean="0">
                          <a:effectLst/>
                        </a:rPr>
                        <a:t>4%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7469" marR="7469" marT="7469" marB="0" anchor="ctr"/>
                </a:tc>
              </a:tr>
              <a:tr h="298988">
                <a:tc>
                  <a:txBody>
                    <a:bodyPr/>
                    <a:lstStyle/>
                    <a:p>
                      <a:pPr algn="l" fontAlgn="b"/>
                      <a:r>
                        <a:rPr lang="es-MX" sz="1300" u="none" strike="noStrike" dirty="0" smtClean="0">
                          <a:effectLst/>
                        </a:rPr>
                        <a:t>Mejor accesibilidad,  (facilitar el acceso de entrada)</a:t>
                      </a:r>
                      <a:endParaRPr lang="es-MX" sz="1300" b="0" i="0" u="none" strike="noStrike" dirty="0">
                        <a:effectLst/>
                        <a:latin typeface="Arial"/>
                      </a:endParaRPr>
                    </a:p>
                  </a:txBody>
                  <a:tcPr marL="7469" marR="7469" marT="746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u="none" strike="noStrike" dirty="0" smtClean="0">
                          <a:effectLst/>
                        </a:rPr>
                        <a:t>23</a:t>
                      </a:r>
                      <a:endParaRPr lang="es-MX" sz="1100" b="0" i="1" u="none" strike="noStrike" dirty="0">
                        <a:effectLst/>
                        <a:latin typeface="Arial"/>
                      </a:endParaRPr>
                    </a:p>
                  </a:txBody>
                  <a:tcPr marL="7469" marR="7469" marT="746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 smtClean="0">
                          <a:effectLst/>
                        </a:rPr>
                        <a:t>4%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7469" marR="7469" marT="7469" marB="0" anchor="ctr"/>
                </a:tc>
              </a:tr>
              <a:tr h="298988">
                <a:tc>
                  <a:txBody>
                    <a:bodyPr/>
                    <a:lstStyle/>
                    <a:p>
                      <a:pPr algn="l" fontAlgn="b"/>
                      <a:r>
                        <a:rPr lang="es-MX" sz="1300" u="none" strike="noStrike" dirty="0" smtClean="0">
                          <a:effectLst/>
                        </a:rPr>
                        <a:t>Más estados invitados (mayor participación)</a:t>
                      </a:r>
                      <a:endParaRPr lang="es-MX" sz="1300" b="0" i="0" u="none" strike="noStrike" dirty="0">
                        <a:effectLst/>
                        <a:latin typeface="Arial"/>
                      </a:endParaRPr>
                    </a:p>
                  </a:txBody>
                  <a:tcPr marL="7469" marR="7469" marT="746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u="none" strike="noStrike" dirty="0" smtClean="0">
                          <a:effectLst/>
                        </a:rPr>
                        <a:t>22</a:t>
                      </a:r>
                      <a:endParaRPr lang="es-MX" sz="1100" b="0" i="1" u="none" strike="noStrike" dirty="0">
                        <a:effectLst/>
                        <a:latin typeface="Arial"/>
                      </a:endParaRPr>
                    </a:p>
                  </a:txBody>
                  <a:tcPr marL="7469" marR="7469" marT="746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 smtClean="0">
                          <a:effectLst/>
                        </a:rPr>
                        <a:t>4%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7469" marR="7469" marT="7469" marB="0" anchor="ctr"/>
                </a:tc>
              </a:tr>
              <a:tr h="298988">
                <a:tc>
                  <a:txBody>
                    <a:bodyPr/>
                    <a:lstStyle/>
                    <a:p>
                      <a:pPr algn="l" fontAlgn="b"/>
                      <a:r>
                        <a:rPr lang="es-MX" sz="1300" u="none" strike="noStrike" dirty="0" smtClean="0">
                          <a:effectLst/>
                        </a:rPr>
                        <a:t>Mejorar comida  (más variedad)</a:t>
                      </a:r>
                      <a:endParaRPr lang="es-MX" sz="1300" b="0" i="0" u="none" strike="noStrike" dirty="0">
                        <a:effectLst/>
                        <a:latin typeface="Arial"/>
                      </a:endParaRPr>
                    </a:p>
                  </a:txBody>
                  <a:tcPr marL="7469" marR="7469" marT="746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u="none" strike="noStrike" dirty="0" smtClean="0">
                          <a:effectLst/>
                        </a:rPr>
                        <a:t>20</a:t>
                      </a:r>
                      <a:endParaRPr lang="es-MX" sz="1100" b="0" i="1" u="none" strike="noStrike" dirty="0">
                        <a:effectLst/>
                        <a:latin typeface="Arial"/>
                      </a:endParaRPr>
                    </a:p>
                  </a:txBody>
                  <a:tcPr marL="7469" marR="7469" marT="746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 smtClean="0">
                          <a:effectLst/>
                        </a:rPr>
                        <a:t>3%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7469" marR="7469" marT="7469" marB="0" anchor="ctr"/>
                </a:tc>
              </a:tr>
              <a:tr h="298988">
                <a:tc>
                  <a:txBody>
                    <a:bodyPr/>
                    <a:lstStyle/>
                    <a:p>
                      <a:pPr algn="l" fontAlgn="b"/>
                      <a:r>
                        <a:rPr lang="es-MX" sz="1300" u="none" strike="noStrike" dirty="0" smtClean="0">
                          <a:effectLst/>
                        </a:rPr>
                        <a:t>Dar un programa o mapa </a:t>
                      </a:r>
                      <a:r>
                        <a:rPr lang="es-MX" sz="1300" u="none" strike="noStrike" baseline="0" dirty="0" smtClean="0">
                          <a:effectLst/>
                        </a:rPr>
                        <a:t> con actividades</a:t>
                      </a:r>
                      <a:endParaRPr lang="es-MX" sz="1300" b="0" i="0" u="none" strike="noStrike" dirty="0">
                        <a:effectLst/>
                        <a:latin typeface="Arial"/>
                      </a:endParaRPr>
                    </a:p>
                  </a:txBody>
                  <a:tcPr marL="7469" marR="7469" marT="746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u="none" strike="noStrike" dirty="0" smtClean="0">
                          <a:effectLst/>
                        </a:rPr>
                        <a:t>18</a:t>
                      </a:r>
                      <a:endParaRPr lang="es-MX" sz="1100" b="0" i="1" u="none" strike="noStrike" dirty="0">
                        <a:effectLst/>
                        <a:latin typeface="Arial"/>
                      </a:endParaRPr>
                    </a:p>
                  </a:txBody>
                  <a:tcPr marL="7469" marR="7469" marT="746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 smtClean="0">
                          <a:effectLst/>
                        </a:rPr>
                        <a:t>3%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7469" marR="7469" marT="7469" marB="0" anchor="ctr"/>
                </a:tc>
              </a:tr>
              <a:tr h="298988">
                <a:tc>
                  <a:txBody>
                    <a:bodyPr/>
                    <a:lstStyle/>
                    <a:p>
                      <a:pPr algn="l" fontAlgn="b"/>
                      <a:r>
                        <a:rPr lang="es-MX" sz="1300" u="none" strike="noStrike" dirty="0" smtClean="0">
                          <a:effectLst/>
                        </a:rPr>
                        <a:t>Más información sobre los espectáculos</a:t>
                      </a:r>
                      <a:endParaRPr lang="es-MX" sz="1300" b="0" i="0" u="none" strike="noStrike" dirty="0">
                        <a:effectLst/>
                        <a:latin typeface="Arial"/>
                      </a:endParaRPr>
                    </a:p>
                  </a:txBody>
                  <a:tcPr marL="7469" marR="7469" marT="746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u="none" strike="noStrike" dirty="0" smtClean="0">
                          <a:effectLst/>
                        </a:rPr>
                        <a:t>18</a:t>
                      </a:r>
                      <a:endParaRPr lang="es-MX" sz="1100" b="0" i="1" u="none" strike="noStrike" dirty="0">
                        <a:effectLst/>
                        <a:latin typeface="Arial"/>
                      </a:endParaRPr>
                    </a:p>
                  </a:txBody>
                  <a:tcPr marL="7469" marR="7469" marT="746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 smtClean="0">
                          <a:effectLst/>
                        </a:rPr>
                        <a:t>3%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7469" marR="7469" marT="7469" marB="0" anchor="ctr"/>
                </a:tc>
              </a:tr>
              <a:tr h="298988">
                <a:tc>
                  <a:txBody>
                    <a:bodyPr/>
                    <a:lstStyle/>
                    <a:p>
                      <a:pPr algn="l" fontAlgn="b"/>
                      <a:r>
                        <a:rPr lang="es-MX" sz="1300" u="none" strike="noStrike" dirty="0" smtClean="0">
                          <a:effectLst/>
                        </a:rPr>
                        <a:t>Más asientos</a:t>
                      </a:r>
                      <a:endParaRPr lang="es-MX" sz="1300" b="0" i="0" u="none" strike="noStrike" dirty="0">
                        <a:effectLst/>
                        <a:latin typeface="Arial"/>
                      </a:endParaRPr>
                    </a:p>
                  </a:txBody>
                  <a:tcPr marL="7469" marR="7469" marT="746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u="none" strike="noStrike" dirty="0" smtClean="0">
                          <a:effectLst/>
                        </a:rPr>
                        <a:t>14</a:t>
                      </a:r>
                      <a:endParaRPr lang="es-MX" sz="1100" b="0" i="1" u="none" strike="noStrike" dirty="0">
                        <a:effectLst/>
                        <a:latin typeface="Arial"/>
                      </a:endParaRPr>
                    </a:p>
                  </a:txBody>
                  <a:tcPr marL="7469" marR="7469" marT="746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 smtClean="0">
                          <a:effectLst/>
                        </a:rPr>
                        <a:t>2%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7469" marR="7469" marT="7469" marB="0" anchor="ctr"/>
                </a:tc>
              </a:tr>
              <a:tr h="298988">
                <a:tc>
                  <a:txBody>
                    <a:bodyPr/>
                    <a:lstStyle/>
                    <a:p>
                      <a:pPr algn="l" fontAlgn="b"/>
                      <a:r>
                        <a:rPr lang="es-MX" sz="1300" u="none" strike="noStrike" dirty="0" smtClean="0">
                          <a:effectLst/>
                        </a:rPr>
                        <a:t>Mejorar </a:t>
                      </a:r>
                      <a:r>
                        <a:rPr lang="es-MX" sz="1300" u="none" strike="noStrike" baseline="0" dirty="0" smtClean="0">
                          <a:effectLst/>
                        </a:rPr>
                        <a:t> </a:t>
                      </a:r>
                      <a:r>
                        <a:rPr lang="es-MX" sz="1300" u="none" strike="noStrike" dirty="0" smtClean="0">
                          <a:effectLst/>
                        </a:rPr>
                        <a:t>Transportación, mas rápido y accesible</a:t>
                      </a:r>
                      <a:endParaRPr lang="es-MX" sz="1300" b="0" i="0" u="none" strike="noStrike" dirty="0">
                        <a:effectLst/>
                        <a:latin typeface="Arial"/>
                      </a:endParaRPr>
                    </a:p>
                  </a:txBody>
                  <a:tcPr marL="7469" marR="7469" marT="746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u="none" strike="noStrike" dirty="0" smtClean="0">
                          <a:effectLst/>
                        </a:rPr>
                        <a:t>13</a:t>
                      </a:r>
                      <a:endParaRPr lang="es-MX" sz="1100" b="0" i="1" u="none" strike="noStrike" dirty="0">
                        <a:effectLst/>
                        <a:latin typeface="Arial"/>
                      </a:endParaRPr>
                    </a:p>
                  </a:txBody>
                  <a:tcPr marL="7469" marR="7469" marT="746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 smtClean="0">
                          <a:effectLst/>
                        </a:rPr>
                        <a:t>2%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7469" marR="7469" marT="7469" marB="0" anchor="ctr"/>
                </a:tc>
              </a:tr>
              <a:tr h="298988">
                <a:tc>
                  <a:txBody>
                    <a:bodyPr/>
                    <a:lstStyle/>
                    <a:p>
                      <a:pPr algn="l" fontAlgn="b"/>
                      <a:r>
                        <a:rPr lang="es-MX" sz="1300" u="none" strike="noStrike" dirty="0" smtClean="0">
                          <a:effectLst/>
                        </a:rPr>
                        <a:t>Más variedad, (ver cosas nuevas y diferentes)</a:t>
                      </a:r>
                      <a:endParaRPr lang="es-MX" sz="1300" b="0" i="0" u="none" strike="noStrike" dirty="0">
                        <a:effectLst/>
                        <a:latin typeface="Arial"/>
                      </a:endParaRPr>
                    </a:p>
                  </a:txBody>
                  <a:tcPr marL="7469" marR="7469" marT="746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u="none" strike="noStrike" dirty="0" smtClean="0">
                          <a:effectLst/>
                        </a:rPr>
                        <a:t>13</a:t>
                      </a:r>
                      <a:endParaRPr lang="es-MX" sz="1100" b="0" i="1" u="none" strike="noStrike" dirty="0">
                        <a:effectLst/>
                        <a:latin typeface="Arial"/>
                      </a:endParaRPr>
                    </a:p>
                  </a:txBody>
                  <a:tcPr marL="7469" marR="7469" marT="746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 smtClean="0">
                          <a:effectLst/>
                        </a:rPr>
                        <a:t>2%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7469" marR="7469" marT="7469" marB="0" anchor="ctr"/>
                </a:tc>
              </a:tr>
            </a:tbl>
          </a:graphicData>
        </a:graphic>
      </p:graphicFrame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017675"/>
              </p:ext>
            </p:extLst>
          </p:nvPr>
        </p:nvGraphicFramePr>
        <p:xfrm>
          <a:off x="4653888" y="1008018"/>
          <a:ext cx="4320481" cy="4509218"/>
        </p:xfrm>
        <a:graphic>
          <a:graphicData uri="http://schemas.openxmlformats.org/drawingml/2006/table">
            <a:tbl>
              <a:tblPr>
                <a:tableStyleId>{10A1B5D5-9B99-4C35-A422-299274C87663}</a:tableStyleId>
              </a:tblPr>
              <a:tblGrid>
                <a:gridCol w="3426588"/>
                <a:gridCol w="436430"/>
                <a:gridCol w="457463"/>
              </a:tblGrid>
              <a:tr h="322087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u="none" strike="noStrike" dirty="0" smtClean="0">
                          <a:effectLst/>
                        </a:rPr>
                        <a:t>Mas y mejor estacionamiento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7469" marR="7469" marT="746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u="none" strike="noStrike" dirty="0" smtClean="0">
                          <a:effectLst/>
                        </a:rPr>
                        <a:t>10</a:t>
                      </a:r>
                      <a:endParaRPr lang="es-MX" sz="1200" b="0" i="1" u="none" strike="noStrike" dirty="0">
                        <a:effectLst/>
                        <a:latin typeface="Arial"/>
                      </a:endParaRPr>
                    </a:p>
                  </a:txBody>
                  <a:tcPr marL="7469" marR="7469" marT="746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 smtClean="0">
                          <a:effectLst/>
                        </a:rPr>
                        <a:t>2%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7469" marR="7469" marT="7469" marB="0" anchor="ctr"/>
                </a:tc>
              </a:tr>
              <a:tr h="322087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u="none" strike="noStrike" dirty="0" smtClean="0">
                          <a:effectLst/>
                        </a:rPr>
                        <a:t>Precio mas accesible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7469" marR="7469" marT="746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u="none" strike="noStrike" dirty="0" smtClean="0">
                          <a:effectLst/>
                        </a:rPr>
                        <a:t>10</a:t>
                      </a:r>
                      <a:endParaRPr lang="es-MX" sz="1200" b="0" i="1" u="none" strike="noStrike" dirty="0">
                        <a:effectLst/>
                        <a:latin typeface="Arial"/>
                      </a:endParaRPr>
                    </a:p>
                  </a:txBody>
                  <a:tcPr marL="7469" marR="7469" marT="746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 smtClean="0">
                          <a:effectLst/>
                        </a:rPr>
                        <a:t>2%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7469" marR="7469" marT="7469" marB="0" anchor="ctr"/>
                </a:tc>
              </a:tr>
              <a:tr h="322087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u="none" strike="noStrike" dirty="0" smtClean="0">
                          <a:effectLst/>
                        </a:rPr>
                        <a:t>Mas días del festival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7469" marR="7469" marT="746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u="none" strike="noStrike" dirty="0" smtClean="0">
                          <a:effectLst/>
                        </a:rPr>
                        <a:t>8</a:t>
                      </a:r>
                      <a:endParaRPr lang="es-MX" sz="1200" b="0" i="1" u="none" strike="noStrike" dirty="0">
                        <a:effectLst/>
                        <a:latin typeface="Arial"/>
                      </a:endParaRPr>
                    </a:p>
                  </a:txBody>
                  <a:tcPr marL="7469" marR="7469" marT="746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 smtClean="0">
                          <a:effectLst/>
                        </a:rPr>
                        <a:t>1%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7469" marR="7469" marT="7469" marB="0" anchor="ctr"/>
                </a:tc>
              </a:tr>
              <a:tr h="322087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u="none" strike="noStrike" dirty="0" smtClean="0">
                          <a:effectLst/>
                        </a:rPr>
                        <a:t>Más áreas de niños o shows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7469" marR="7469" marT="746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u="none" strike="noStrike" dirty="0" smtClean="0">
                          <a:effectLst/>
                        </a:rPr>
                        <a:t>8</a:t>
                      </a:r>
                      <a:endParaRPr lang="es-MX" sz="1200" b="0" i="1" u="none" strike="noStrike" dirty="0">
                        <a:effectLst/>
                        <a:latin typeface="Arial"/>
                      </a:endParaRPr>
                    </a:p>
                  </a:txBody>
                  <a:tcPr marL="7469" marR="7469" marT="746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 smtClean="0">
                          <a:effectLst/>
                        </a:rPr>
                        <a:t>1%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7469" marR="7469" marT="7469" marB="0" anchor="ctr"/>
                </a:tc>
              </a:tr>
              <a:tr h="322087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u="none" strike="noStrike" dirty="0" smtClean="0">
                          <a:effectLst/>
                        </a:rPr>
                        <a:t>Mas iluminación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7469" marR="7469" marT="746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u="none" strike="noStrike" dirty="0" smtClean="0">
                          <a:effectLst/>
                        </a:rPr>
                        <a:t>6</a:t>
                      </a:r>
                      <a:endParaRPr lang="es-MX" sz="1200" b="0" i="1" u="none" strike="noStrike" dirty="0">
                        <a:effectLst/>
                        <a:latin typeface="Arial"/>
                      </a:endParaRPr>
                    </a:p>
                  </a:txBody>
                  <a:tcPr marL="7469" marR="7469" marT="746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 smtClean="0">
                          <a:effectLst/>
                        </a:rPr>
                        <a:t>1%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7469" marR="7469" marT="7469" marB="0" anchor="ctr"/>
                </a:tc>
              </a:tr>
              <a:tr h="322087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u="none" strike="noStrike" dirty="0" smtClean="0">
                          <a:effectLst/>
                        </a:rPr>
                        <a:t>Mas ambientación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7469" marR="7469" marT="746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u="none" strike="noStrike" dirty="0" smtClean="0">
                          <a:effectLst/>
                        </a:rPr>
                        <a:t>6</a:t>
                      </a:r>
                      <a:endParaRPr lang="es-MX" sz="1200" b="0" i="1" u="none" strike="noStrike" dirty="0">
                        <a:effectLst/>
                        <a:latin typeface="Arial"/>
                      </a:endParaRPr>
                    </a:p>
                  </a:txBody>
                  <a:tcPr marL="7469" marR="7469" marT="746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 smtClean="0">
                          <a:effectLst/>
                        </a:rPr>
                        <a:t>1%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7469" marR="7469" marT="7469" marB="0" anchor="ctr"/>
                </a:tc>
              </a:tr>
              <a:tr h="322087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u="none" strike="noStrike" dirty="0" smtClean="0">
                          <a:effectLst/>
                        </a:rPr>
                        <a:t>Control de la cantidad de gente que asiste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7469" marR="7469" marT="746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u="none" strike="noStrike" dirty="0" smtClean="0">
                          <a:effectLst/>
                        </a:rPr>
                        <a:t>6</a:t>
                      </a:r>
                      <a:endParaRPr lang="es-MX" sz="1200" b="0" i="1" u="none" strike="noStrike" dirty="0">
                        <a:effectLst/>
                        <a:latin typeface="Arial"/>
                      </a:endParaRPr>
                    </a:p>
                  </a:txBody>
                  <a:tcPr marL="7469" marR="7469" marT="746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 smtClean="0">
                          <a:effectLst/>
                        </a:rPr>
                        <a:t>1%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7469" marR="7469" marT="7469" marB="0" anchor="ctr"/>
                </a:tc>
              </a:tr>
              <a:tr h="322087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u="none" strike="noStrike" dirty="0" smtClean="0">
                          <a:effectLst/>
                        </a:rPr>
                        <a:t>Más espacio en foros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7469" marR="7469" marT="746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u="none" strike="noStrike" dirty="0" smtClean="0">
                          <a:effectLst/>
                        </a:rPr>
                        <a:t>5</a:t>
                      </a:r>
                      <a:endParaRPr lang="es-MX" sz="1200" b="0" i="1" u="none" strike="noStrike" dirty="0">
                        <a:effectLst/>
                        <a:latin typeface="Arial"/>
                      </a:endParaRPr>
                    </a:p>
                  </a:txBody>
                  <a:tcPr marL="7469" marR="7469" marT="746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 smtClean="0">
                          <a:effectLst/>
                        </a:rPr>
                        <a:t>1%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7469" marR="7469" marT="7469" marB="0" anchor="ctr"/>
                </a:tc>
              </a:tr>
              <a:tr h="322087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u="none" strike="noStrike" dirty="0" smtClean="0">
                          <a:effectLst/>
                        </a:rPr>
                        <a:t>Más y mejores los altares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7469" marR="7469" marT="746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u="none" strike="noStrike" dirty="0" smtClean="0">
                          <a:effectLst/>
                        </a:rPr>
                        <a:t>5</a:t>
                      </a:r>
                      <a:endParaRPr lang="es-MX" sz="1200" b="0" i="1" u="none" strike="noStrike" dirty="0">
                        <a:effectLst/>
                        <a:latin typeface="Arial"/>
                      </a:endParaRPr>
                    </a:p>
                  </a:txBody>
                  <a:tcPr marL="7469" marR="7469" marT="746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 smtClean="0">
                          <a:effectLst/>
                        </a:rPr>
                        <a:t>1%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7469" marR="7469" marT="7469" marB="0" anchor="ctr"/>
                </a:tc>
              </a:tr>
              <a:tr h="322087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u="none" strike="noStrike" dirty="0" smtClean="0">
                          <a:effectLst/>
                        </a:rPr>
                        <a:t>Más actores o artistas  (conocidos)</a:t>
                      </a:r>
                      <a:endParaRPr lang="pt-BR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7469" marR="7469" marT="746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u="none" strike="noStrike" dirty="0" smtClean="0">
                          <a:effectLst/>
                        </a:rPr>
                        <a:t>5</a:t>
                      </a:r>
                      <a:endParaRPr lang="es-MX" sz="1200" b="0" i="1" u="none" strike="noStrike" dirty="0">
                        <a:effectLst/>
                        <a:latin typeface="Arial"/>
                      </a:endParaRPr>
                    </a:p>
                  </a:txBody>
                  <a:tcPr marL="7469" marR="7469" marT="746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 smtClean="0">
                          <a:effectLst/>
                        </a:rPr>
                        <a:t>1%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7469" marR="7469" marT="7469" marB="0" anchor="ctr"/>
                </a:tc>
              </a:tr>
              <a:tr h="322087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u="none" strike="noStrike" dirty="0" smtClean="0">
                          <a:effectLst/>
                        </a:rPr>
                        <a:t>Mas personal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7469" marR="7469" marT="746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u="none" strike="noStrike" dirty="0" smtClean="0">
                          <a:effectLst/>
                        </a:rPr>
                        <a:t>5</a:t>
                      </a:r>
                      <a:endParaRPr lang="es-MX" sz="1200" b="0" i="1" u="none" strike="noStrike" dirty="0">
                        <a:effectLst/>
                        <a:latin typeface="Arial"/>
                      </a:endParaRPr>
                    </a:p>
                  </a:txBody>
                  <a:tcPr marL="7469" marR="7469" marT="746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 smtClean="0">
                          <a:effectLst/>
                        </a:rPr>
                        <a:t>1%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7469" marR="7469" marT="7469" marB="0" anchor="ctr"/>
                </a:tc>
              </a:tr>
              <a:tr h="322087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u="none" strike="noStrike" dirty="0" smtClean="0">
                          <a:effectLst/>
                        </a:rPr>
                        <a:t>Le gusto años anteriores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7469" marR="7469" marT="746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u="none" strike="noStrike" dirty="0" smtClean="0">
                          <a:effectLst/>
                        </a:rPr>
                        <a:t>4</a:t>
                      </a:r>
                      <a:endParaRPr lang="es-MX" sz="1200" b="0" i="1" u="none" strike="noStrike" dirty="0">
                        <a:effectLst/>
                        <a:latin typeface="Arial"/>
                      </a:endParaRPr>
                    </a:p>
                  </a:txBody>
                  <a:tcPr marL="7469" marR="7469" marT="746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 smtClean="0">
                          <a:effectLst/>
                        </a:rPr>
                        <a:t>1%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7469" marR="7469" marT="7469" marB="0" anchor="ctr"/>
                </a:tc>
              </a:tr>
              <a:tr h="322087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u="none" strike="noStrike" dirty="0" smtClean="0">
                          <a:effectLst/>
                        </a:rPr>
                        <a:t>Mas explicación de los shows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7469" marR="7469" marT="746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u="none" strike="noStrike" dirty="0" smtClean="0">
                          <a:effectLst/>
                        </a:rPr>
                        <a:t>3</a:t>
                      </a:r>
                      <a:endParaRPr lang="es-MX" sz="1200" b="0" i="1" u="none" strike="noStrike" dirty="0">
                        <a:effectLst/>
                        <a:latin typeface="Arial"/>
                      </a:endParaRPr>
                    </a:p>
                  </a:txBody>
                  <a:tcPr marL="7469" marR="7469" marT="746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 smtClean="0">
                          <a:effectLst/>
                        </a:rPr>
                        <a:t>1%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7469" marR="7469" marT="7469" marB="0" anchor="ctr"/>
                </a:tc>
              </a:tr>
              <a:tr h="322087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u="none" strike="noStrike" dirty="0" smtClean="0">
                          <a:effectLst/>
                        </a:rPr>
                        <a:t>Otros menos representativos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7469" marR="7469" marT="746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u="none" strike="noStrike" dirty="0" smtClean="0">
                          <a:effectLst/>
                        </a:rPr>
                        <a:t>129</a:t>
                      </a:r>
                      <a:endParaRPr lang="es-MX" sz="1200" b="0" i="1" u="none" strike="noStrike" dirty="0">
                        <a:effectLst/>
                        <a:latin typeface="Arial"/>
                      </a:endParaRPr>
                    </a:p>
                  </a:txBody>
                  <a:tcPr marL="7469" marR="7469" marT="746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 smtClean="0">
                          <a:effectLst/>
                        </a:rPr>
                        <a:t>22%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7469" marR="7469" marT="7469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9589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1506720" y="0"/>
            <a:ext cx="5767536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s-ES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Perfil del visitante</a:t>
            </a:r>
          </a:p>
        </p:txBody>
      </p:sp>
      <p:sp>
        <p:nvSpPr>
          <p:cNvPr id="5" name="9 CuadroTexto"/>
          <p:cNvSpPr txBox="1">
            <a:spLocks noChangeArrowheads="1"/>
          </p:cNvSpPr>
          <p:nvPr/>
        </p:nvSpPr>
        <p:spPr bwMode="auto">
          <a:xfrm>
            <a:off x="5004048" y="2018164"/>
            <a:ext cx="4032448" cy="1692771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  <a:prstDash val="sys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s-MX" sz="1200" b="1" i="1" dirty="0" smtClean="0">
                <a:latin typeface="Trebuchet MS" pitchFamily="34" charset="0"/>
              </a:rPr>
              <a:t>En el 2011</a:t>
            </a:r>
            <a:r>
              <a:rPr lang="es-MX" sz="1200" i="1" dirty="0" smtClean="0">
                <a:latin typeface="Trebuchet MS" pitchFamily="34" charset="0"/>
              </a:rPr>
              <a:t>, el tamaño de grupo fue de 3.5 personas; de los cuales, </a:t>
            </a:r>
            <a:r>
              <a:rPr lang="es-MX" sz="1400" i="1" dirty="0" smtClean="0">
                <a:solidFill>
                  <a:srgbClr val="CC0066"/>
                </a:solidFill>
                <a:latin typeface="Trebuchet MS" pitchFamily="34" charset="0"/>
              </a:rPr>
              <a:t>65.7% vino en familia</a:t>
            </a:r>
            <a:r>
              <a:rPr lang="es-MX" sz="1200" i="1" dirty="0" smtClean="0">
                <a:latin typeface="Trebuchet MS" pitchFamily="34" charset="0"/>
              </a:rPr>
              <a:t>, 21.4% con amigos, 15.4% en pareja</a:t>
            </a:r>
            <a:r>
              <a:rPr lang="es-MX" sz="1200" i="1" dirty="0" smtClean="0">
                <a:solidFill>
                  <a:srgbClr val="FFC000"/>
                </a:solidFill>
                <a:latin typeface="Trebuchet MS" pitchFamily="34" charset="0"/>
              </a:rPr>
              <a:t>.</a:t>
            </a:r>
            <a:endParaRPr lang="es-MX" sz="1200" b="1" i="1" dirty="0" smtClean="0">
              <a:latin typeface="Trebuchet MS" pitchFamily="34" charset="0"/>
            </a:endParaRPr>
          </a:p>
          <a:p>
            <a:pPr algn="just"/>
            <a:r>
              <a:rPr lang="es-MX" sz="1200" b="1" i="1" dirty="0" smtClean="0">
                <a:latin typeface="Trebuchet MS" pitchFamily="34" charset="0"/>
              </a:rPr>
              <a:t>En el 2010</a:t>
            </a:r>
            <a:r>
              <a:rPr lang="es-MX" sz="1200" i="1" dirty="0" smtClean="0">
                <a:latin typeface="Trebuchet MS" pitchFamily="34" charset="0"/>
              </a:rPr>
              <a:t>, el tamaño de grupo fue de 3.1 personas; de los cuales, </a:t>
            </a:r>
            <a:r>
              <a:rPr lang="es-MX" sz="1400" i="1" dirty="0" smtClean="0">
                <a:solidFill>
                  <a:srgbClr val="CC0066"/>
                </a:solidFill>
                <a:latin typeface="Trebuchet MS" pitchFamily="34" charset="0"/>
              </a:rPr>
              <a:t>64.5% vino en familia</a:t>
            </a:r>
            <a:r>
              <a:rPr lang="es-MX" sz="1200" i="1" dirty="0" smtClean="0">
                <a:latin typeface="Trebuchet MS" pitchFamily="34" charset="0"/>
              </a:rPr>
              <a:t>, 25.2% con amigos, 17.9% en pareja</a:t>
            </a:r>
            <a:r>
              <a:rPr lang="es-MX" sz="1200" i="1" dirty="0" smtClean="0">
                <a:solidFill>
                  <a:srgbClr val="FFC000"/>
                </a:solidFill>
                <a:latin typeface="Trebuchet MS" pitchFamily="34" charset="0"/>
              </a:rPr>
              <a:t>.</a:t>
            </a:r>
          </a:p>
          <a:p>
            <a:r>
              <a:rPr lang="es-MX" sz="1200" b="1" i="1" dirty="0" smtClean="0">
                <a:latin typeface="Trebuchet MS" pitchFamily="34" charset="0"/>
              </a:rPr>
              <a:t>En 2009, </a:t>
            </a:r>
            <a:r>
              <a:rPr lang="es-MX" sz="1200" i="1" dirty="0" smtClean="0">
                <a:latin typeface="Trebuchet MS" pitchFamily="34" charset="0"/>
              </a:rPr>
              <a:t>el tamaño de grupo fue de 3.2; </a:t>
            </a:r>
            <a:r>
              <a:rPr lang="es-MX" sz="1400" i="1" dirty="0" smtClean="0">
                <a:solidFill>
                  <a:srgbClr val="CC0066"/>
                </a:solidFill>
                <a:latin typeface="Trebuchet MS" pitchFamily="34" charset="0"/>
              </a:rPr>
              <a:t>65.5% vino </a:t>
            </a:r>
            <a:r>
              <a:rPr lang="es-MX" sz="1200" i="1" dirty="0" smtClean="0">
                <a:solidFill>
                  <a:srgbClr val="CC0066"/>
                </a:solidFill>
                <a:latin typeface="Trebuchet MS" pitchFamily="34" charset="0"/>
              </a:rPr>
              <a:t>en familia</a:t>
            </a:r>
            <a:r>
              <a:rPr lang="es-MX" sz="1200" i="1" dirty="0" smtClean="0">
                <a:latin typeface="Trebuchet MS" pitchFamily="34" charset="0"/>
              </a:rPr>
              <a:t>, 20.5% con amigos, 12.5% en pareja.</a:t>
            </a:r>
          </a:p>
        </p:txBody>
      </p:sp>
      <p:sp>
        <p:nvSpPr>
          <p:cNvPr id="6" name="9 CuadroTexto"/>
          <p:cNvSpPr txBox="1">
            <a:spLocks noChangeArrowheads="1"/>
          </p:cNvSpPr>
          <p:nvPr/>
        </p:nvSpPr>
        <p:spPr bwMode="auto">
          <a:xfrm>
            <a:off x="5076056" y="4352989"/>
            <a:ext cx="3960440" cy="1169551"/>
          </a:xfrm>
          <a:prstGeom prst="rect">
            <a:avLst/>
          </a:prstGeom>
          <a:noFill/>
          <a:ln w="28575">
            <a:solidFill>
              <a:schemeClr val="tx1">
                <a:lumMod val="50000"/>
                <a:lumOff val="50000"/>
              </a:schemeClr>
            </a:solidFill>
            <a:prstDash val="sys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buFont typeface="Arial" charset="0"/>
              <a:buChar char="•"/>
            </a:pPr>
            <a:r>
              <a:rPr lang="es-MX" sz="1600" b="1" i="1" dirty="0">
                <a:latin typeface="Trebuchet MS" pitchFamily="34" charset="0"/>
              </a:rPr>
              <a:t>En </a:t>
            </a:r>
            <a:r>
              <a:rPr lang="es-MX" sz="1600" b="1" i="1" dirty="0" smtClean="0">
                <a:latin typeface="Trebuchet MS" pitchFamily="34" charset="0"/>
              </a:rPr>
              <a:t>2012 </a:t>
            </a:r>
            <a:r>
              <a:rPr lang="es-MX" b="1" i="1" dirty="0" smtClean="0">
                <a:solidFill>
                  <a:schemeClr val="accent6">
                    <a:lumMod val="50000"/>
                  </a:schemeClr>
                </a:solidFill>
                <a:latin typeface="Trebuchet MS" pitchFamily="34" charset="0"/>
              </a:rPr>
              <a:t>50.5%</a:t>
            </a:r>
            <a:r>
              <a:rPr lang="es-MX" sz="1600" b="1" i="1" dirty="0" smtClean="0">
                <a:latin typeface="Trebuchet MS" pitchFamily="34" charset="0"/>
              </a:rPr>
              <a:t> </a:t>
            </a:r>
            <a:r>
              <a:rPr lang="es-MX" sz="1600" b="1" i="1" dirty="0">
                <a:latin typeface="Trebuchet MS" pitchFamily="34" charset="0"/>
              </a:rPr>
              <a:t>trajo </a:t>
            </a:r>
            <a:r>
              <a:rPr lang="es-MX" sz="1600" b="1" i="1" dirty="0" smtClean="0">
                <a:latin typeface="Trebuchet MS" pitchFamily="34" charset="0"/>
              </a:rPr>
              <a:t>niños</a:t>
            </a:r>
          </a:p>
          <a:p>
            <a:pPr algn="just">
              <a:buFont typeface="Arial" charset="0"/>
              <a:buChar char="•"/>
            </a:pPr>
            <a:r>
              <a:rPr lang="es-MX" sz="1600" b="1" i="1" dirty="0" smtClean="0">
                <a:latin typeface="Trebuchet MS" pitchFamily="34" charset="0"/>
              </a:rPr>
              <a:t>En 2011 </a:t>
            </a:r>
            <a:r>
              <a:rPr lang="es-MX" b="1" i="1" dirty="0" smtClean="0">
                <a:solidFill>
                  <a:schemeClr val="accent6">
                    <a:lumMod val="50000"/>
                  </a:schemeClr>
                </a:solidFill>
                <a:latin typeface="Trebuchet MS" pitchFamily="34" charset="0"/>
              </a:rPr>
              <a:t>50.6%</a:t>
            </a:r>
            <a:r>
              <a:rPr lang="es-MX" sz="1600" b="1" i="1" dirty="0" smtClean="0">
                <a:latin typeface="Trebuchet MS" pitchFamily="34" charset="0"/>
              </a:rPr>
              <a:t> trajo niños</a:t>
            </a:r>
          </a:p>
          <a:p>
            <a:pPr algn="just">
              <a:buFont typeface="Arial" charset="0"/>
              <a:buChar char="•"/>
            </a:pPr>
            <a:r>
              <a:rPr lang="es-MX" sz="1600" b="1" i="1" dirty="0" smtClean="0">
                <a:latin typeface="Trebuchet MS" pitchFamily="34" charset="0"/>
              </a:rPr>
              <a:t>En 2010, </a:t>
            </a:r>
            <a:r>
              <a:rPr lang="es-MX" b="1" i="1" dirty="0" smtClean="0">
                <a:solidFill>
                  <a:srgbClr val="CC0066"/>
                </a:solidFill>
                <a:latin typeface="Trebuchet MS" pitchFamily="34" charset="0"/>
              </a:rPr>
              <a:t>50.5% </a:t>
            </a:r>
            <a:r>
              <a:rPr lang="es-MX" i="1" dirty="0" smtClean="0">
                <a:latin typeface="Trebuchet MS" pitchFamily="34" charset="0"/>
              </a:rPr>
              <a:t>y</a:t>
            </a:r>
            <a:r>
              <a:rPr lang="es-MX" b="1" i="1" dirty="0" smtClean="0">
                <a:solidFill>
                  <a:srgbClr val="CC0066"/>
                </a:solidFill>
                <a:latin typeface="Trebuchet MS" pitchFamily="34" charset="0"/>
              </a:rPr>
              <a:t> </a:t>
            </a:r>
            <a:endParaRPr lang="es-MX" sz="1600" b="1" i="1" dirty="0" smtClean="0">
              <a:latin typeface="Trebuchet MS" pitchFamily="34" charset="0"/>
            </a:endParaRPr>
          </a:p>
          <a:p>
            <a:pPr algn="just">
              <a:buFont typeface="Arial" charset="0"/>
              <a:buChar char="•"/>
            </a:pPr>
            <a:r>
              <a:rPr lang="es-MX" sz="1600" b="1" i="1" dirty="0" smtClean="0">
                <a:latin typeface="Trebuchet MS" pitchFamily="34" charset="0"/>
              </a:rPr>
              <a:t> En el 2009 un </a:t>
            </a:r>
            <a:r>
              <a:rPr lang="es-MX" sz="1600" b="1" i="1" dirty="0" smtClean="0">
                <a:solidFill>
                  <a:srgbClr val="CC0066"/>
                </a:solidFill>
                <a:latin typeface="Trebuchet MS" pitchFamily="34" charset="0"/>
              </a:rPr>
              <a:t>52.9%</a:t>
            </a:r>
            <a:r>
              <a:rPr lang="es-MX" sz="1600" b="1" i="1" dirty="0" smtClean="0">
                <a:latin typeface="Trebuchet MS" pitchFamily="34" charset="0"/>
              </a:rPr>
              <a:t>  </a:t>
            </a:r>
          </a:p>
        </p:txBody>
      </p:sp>
      <p:graphicFrame>
        <p:nvGraphicFramePr>
          <p:cNvPr id="9" name="8 Gráfico"/>
          <p:cNvGraphicFramePr/>
          <p:nvPr>
            <p:extLst>
              <p:ext uri="{D42A27DB-BD31-4B8C-83A1-F6EECF244321}">
                <p14:modId xmlns:p14="http://schemas.microsoft.com/office/powerpoint/2010/main" val="3777205398"/>
              </p:ext>
            </p:extLst>
          </p:nvPr>
        </p:nvGraphicFramePr>
        <p:xfrm>
          <a:off x="103895" y="672700"/>
          <a:ext cx="5411354" cy="32717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10 CuadroTexto"/>
          <p:cNvSpPr txBox="1"/>
          <p:nvPr/>
        </p:nvSpPr>
        <p:spPr>
          <a:xfrm>
            <a:off x="971600" y="3633991"/>
            <a:ext cx="1371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Base: </a:t>
            </a:r>
            <a:r>
              <a:rPr lang="es-MX" sz="1200" b="1" i="1" dirty="0" smtClean="0"/>
              <a:t>580</a:t>
            </a:r>
            <a:r>
              <a:rPr lang="es-MX" sz="1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MX" sz="1200" b="1" i="1" dirty="0" smtClean="0"/>
              <a:t>casos</a:t>
            </a:r>
            <a:endParaRPr lang="es-MX" sz="1200" b="1" i="1" dirty="0"/>
          </a:p>
        </p:txBody>
      </p:sp>
      <p:sp>
        <p:nvSpPr>
          <p:cNvPr id="13" name="12 CuadroTexto"/>
          <p:cNvSpPr txBox="1"/>
          <p:nvPr/>
        </p:nvSpPr>
        <p:spPr>
          <a:xfrm>
            <a:off x="5943600" y="5929418"/>
            <a:ext cx="1371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Base: </a:t>
            </a:r>
            <a:r>
              <a:rPr lang="es-MX" sz="1200" b="1" i="1" dirty="0" smtClean="0"/>
              <a:t>580</a:t>
            </a:r>
            <a:r>
              <a:rPr lang="es-MX" sz="1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MX" sz="1200" b="1" i="1" dirty="0" smtClean="0"/>
              <a:t>casos</a:t>
            </a:r>
            <a:endParaRPr lang="es-MX" sz="1200" b="1" i="1" dirty="0"/>
          </a:p>
        </p:txBody>
      </p:sp>
      <p:sp>
        <p:nvSpPr>
          <p:cNvPr id="15" name="14 CuadroTexto"/>
          <p:cNvSpPr txBox="1"/>
          <p:nvPr/>
        </p:nvSpPr>
        <p:spPr>
          <a:xfrm>
            <a:off x="611560" y="4352989"/>
            <a:ext cx="4219117" cy="369332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b="1" i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Tamaño de grupo:  3.3   adultos</a:t>
            </a:r>
            <a:endParaRPr lang="es-MX" b="1" i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Picture 2" descr="http://ts3.mm.bing.net/images/thumbnail.aspx?q=1281382552058&amp;id=88e4407c1ee0d76741b896d3acb99912&amp;url=http%3a%2f%2ffc08.deviantart.net%2ffs70%2ff%2f2010%2f251%2fd%2f9%2fdia_de_los_muertos_by_bypri-d2yarjp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015573" y="49916"/>
            <a:ext cx="327627" cy="5092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58092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1409700" y="-5995"/>
            <a:ext cx="5826596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s-ES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Perfil del visitante</a:t>
            </a:r>
          </a:p>
        </p:txBody>
      </p:sp>
      <p:pic>
        <p:nvPicPr>
          <p:cNvPr id="4" name="Picture 2" descr="http://ts3.mm.bing.net/images/thumbnail.aspx?q=1281382552058&amp;id=88e4407c1ee0d76741b896d3acb99912&amp;url=http%3a%2f%2ffc08.deviantart.net%2ffs70%2ff%2f2010%2f251%2fd%2f9%2fdia_de_los_muertos_by_bypri-d2yarjp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91773" y="65838"/>
            <a:ext cx="327627" cy="509265"/>
          </a:xfrm>
          <a:prstGeom prst="rect">
            <a:avLst/>
          </a:prstGeom>
          <a:noFill/>
        </p:spPr>
      </p:pic>
      <p:sp>
        <p:nvSpPr>
          <p:cNvPr id="5" name="9 CuadroTexto"/>
          <p:cNvSpPr txBox="1">
            <a:spLocks noChangeArrowheads="1"/>
          </p:cNvSpPr>
          <p:nvPr/>
        </p:nvSpPr>
        <p:spPr bwMode="auto">
          <a:xfrm>
            <a:off x="2655586" y="6262586"/>
            <a:ext cx="6380910" cy="430887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6">
                <a:lumMod val="75000"/>
              </a:schemeClr>
            </a:solidFill>
            <a:prstDash val="sysDash"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MX" sz="1100" i="1" dirty="0" smtClean="0"/>
              <a:t>En 2011, la lista de estados la encabeza, Yucatán con  25.3%, seguido por  D.F. Con  14.9% y Jalisco con  7.4%,</a:t>
            </a:r>
          </a:p>
          <a:p>
            <a:pPr algn="ctr"/>
            <a:r>
              <a:rPr lang="es-MX" sz="1100" i="1" dirty="0" smtClean="0"/>
              <a:t>Chiapas  y Tabasco comparte 5.9% cada uno.</a:t>
            </a:r>
            <a:endParaRPr lang="es-MX" sz="1100" i="1" dirty="0"/>
          </a:p>
        </p:txBody>
      </p:sp>
      <p:graphicFrame>
        <p:nvGraphicFramePr>
          <p:cNvPr id="8" name="7 Gráfico"/>
          <p:cNvGraphicFramePr/>
          <p:nvPr>
            <p:extLst>
              <p:ext uri="{D42A27DB-BD31-4B8C-83A1-F6EECF244321}">
                <p14:modId xmlns:p14="http://schemas.microsoft.com/office/powerpoint/2010/main" val="4045769589"/>
              </p:ext>
            </p:extLst>
          </p:nvPr>
        </p:nvGraphicFramePr>
        <p:xfrm>
          <a:off x="46630" y="523220"/>
          <a:ext cx="5486400" cy="28435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11 CuadroTexto"/>
          <p:cNvSpPr txBox="1"/>
          <p:nvPr/>
        </p:nvSpPr>
        <p:spPr>
          <a:xfrm>
            <a:off x="2221179" y="2865037"/>
            <a:ext cx="16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i="1" dirty="0" smtClean="0"/>
              <a:t>Base:580 casos</a:t>
            </a:r>
            <a:endParaRPr lang="es-MX" sz="1200" i="1" dirty="0"/>
          </a:p>
        </p:txBody>
      </p:sp>
      <p:sp>
        <p:nvSpPr>
          <p:cNvPr id="13" name="12 CuadroTexto"/>
          <p:cNvSpPr txBox="1"/>
          <p:nvPr/>
        </p:nvSpPr>
        <p:spPr>
          <a:xfrm>
            <a:off x="0" y="2204825"/>
            <a:ext cx="1872208" cy="523220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s-MX" sz="1400" i="1" dirty="0" smtClean="0"/>
              <a:t>En el 2011:  Local 79% y Turistas 21%</a:t>
            </a:r>
            <a:endParaRPr lang="es-MX" sz="1400" i="1" dirty="0"/>
          </a:p>
        </p:txBody>
      </p:sp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801652"/>
              </p:ext>
            </p:extLst>
          </p:nvPr>
        </p:nvGraphicFramePr>
        <p:xfrm>
          <a:off x="6067911" y="1337093"/>
          <a:ext cx="2952328" cy="2258684"/>
        </p:xfrm>
        <a:graphic>
          <a:graphicData uri="http://schemas.openxmlformats.org/drawingml/2006/table">
            <a:tbl>
              <a:tblPr firstCol="1">
                <a:tableStyleId>{00A15C55-8517-42AA-B614-E9B94910E393}</a:tableStyleId>
              </a:tblPr>
              <a:tblGrid>
                <a:gridCol w="2320513"/>
                <a:gridCol w="631815"/>
              </a:tblGrid>
              <a:tr h="235789">
                <a:tc>
                  <a:txBody>
                    <a:bodyPr/>
                    <a:lstStyle/>
                    <a:p>
                      <a:pPr algn="r" fontAlgn="t"/>
                      <a:r>
                        <a:rPr lang="es-MX" sz="1500" u="none" strike="noStrike" dirty="0">
                          <a:solidFill>
                            <a:srgbClr val="7030A0"/>
                          </a:solidFill>
                          <a:effectLst/>
                        </a:rPr>
                        <a:t>Solidaridad</a:t>
                      </a:r>
                      <a:endParaRPr lang="es-MX" sz="1500" b="0" i="0" u="none" strike="noStrike" dirty="0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500" u="none" strike="noStrike" dirty="0" smtClean="0">
                          <a:effectLst/>
                        </a:rPr>
                        <a:t>47.1%</a:t>
                      </a:r>
                      <a:endParaRPr lang="es-MX" sz="15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35789">
                <a:tc>
                  <a:txBody>
                    <a:bodyPr/>
                    <a:lstStyle/>
                    <a:p>
                      <a:pPr algn="r" fontAlgn="t"/>
                      <a:r>
                        <a:rPr lang="es-MX" sz="1500" u="none" strike="noStrike" dirty="0">
                          <a:solidFill>
                            <a:srgbClr val="7030A0"/>
                          </a:solidFill>
                          <a:effectLst/>
                        </a:rPr>
                        <a:t>Benito Juárez</a:t>
                      </a:r>
                      <a:endParaRPr lang="es-MX" sz="1500" b="0" i="0" u="none" strike="noStrike" dirty="0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500" u="none" strike="noStrike" dirty="0" smtClean="0">
                          <a:effectLst/>
                        </a:rPr>
                        <a:t>42.8%</a:t>
                      </a:r>
                      <a:endParaRPr lang="es-MX" sz="15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18850">
                <a:tc>
                  <a:txBody>
                    <a:bodyPr/>
                    <a:lstStyle/>
                    <a:p>
                      <a:pPr algn="r" fontAlgn="t"/>
                      <a:r>
                        <a:rPr lang="es-MX" sz="1500" u="none" strike="noStrike" dirty="0">
                          <a:solidFill>
                            <a:srgbClr val="7030A0"/>
                          </a:solidFill>
                          <a:effectLst/>
                        </a:rPr>
                        <a:t>Othón P. Blanco</a:t>
                      </a:r>
                      <a:endParaRPr lang="es-MX" sz="1500" b="0" i="0" u="none" strike="noStrike" dirty="0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500" u="none" strike="noStrike" dirty="0" smtClean="0">
                          <a:effectLst/>
                        </a:rPr>
                        <a:t>2.4%</a:t>
                      </a:r>
                      <a:endParaRPr lang="es-MX" sz="15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18850">
                <a:tc>
                  <a:txBody>
                    <a:bodyPr/>
                    <a:lstStyle/>
                    <a:p>
                      <a:pPr algn="r" fontAlgn="t"/>
                      <a:r>
                        <a:rPr lang="es-MX" sz="1500" u="none" strike="noStrike" dirty="0">
                          <a:solidFill>
                            <a:srgbClr val="7030A0"/>
                          </a:solidFill>
                          <a:effectLst/>
                        </a:rPr>
                        <a:t>Tulúm</a:t>
                      </a:r>
                      <a:endParaRPr lang="es-MX" sz="1500" b="0" i="0" u="none" strike="noStrike" dirty="0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500" u="none" strike="noStrike" dirty="0" smtClean="0">
                          <a:effectLst/>
                        </a:rPr>
                        <a:t>2.4%</a:t>
                      </a:r>
                      <a:endParaRPr lang="es-MX" sz="15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18850">
                <a:tc>
                  <a:txBody>
                    <a:bodyPr/>
                    <a:lstStyle/>
                    <a:p>
                      <a:pPr algn="r" fontAlgn="t"/>
                      <a:r>
                        <a:rPr lang="es-MX" sz="1500" u="none" strike="noStrike" dirty="0">
                          <a:solidFill>
                            <a:srgbClr val="7030A0"/>
                          </a:solidFill>
                          <a:effectLst/>
                        </a:rPr>
                        <a:t>Cozumel</a:t>
                      </a:r>
                      <a:endParaRPr lang="es-MX" sz="1500" b="0" i="0" u="none" strike="noStrike" dirty="0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500" u="none" strike="noStrike" dirty="0" smtClean="0">
                          <a:effectLst/>
                        </a:rPr>
                        <a:t>1.9%</a:t>
                      </a:r>
                      <a:endParaRPr lang="es-MX" sz="15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353684">
                <a:tc>
                  <a:txBody>
                    <a:bodyPr/>
                    <a:lstStyle/>
                    <a:p>
                      <a:pPr algn="r" fontAlgn="t"/>
                      <a:r>
                        <a:rPr lang="es-MX" sz="1500" u="none" strike="noStrike" dirty="0">
                          <a:solidFill>
                            <a:srgbClr val="7030A0"/>
                          </a:solidFill>
                          <a:effectLst/>
                        </a:rPr>
                        <a:t>Felipe Carrillo Puerto</a:t>
                      </a:r>
                      <a:endParaRPr lang="es-MX" sz="1500" b="0" i="0" u="none" strike="noStrike" dirty="0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500" u="none" strike="noStrike" dirty="0" smtClean="0">
                          <a:effectLst/>
                        </a:rPr>
                        <a:t>1.3%</a:t>
                      </a:r>
                      <a:endParaRPr lang="es-MX" sz="15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18850">
                <a:tc>
                  <a:txBody>
                    <a:bodyPr/>
                    <a:lstStyle/>
                    <a:p>
                      <a:pPr algn="r" fontAlgn="t"/>
                      <a:r>
                        <a:rPr lang="es-MX" sz="1500" u="none" strike="noStrike" dirty="0">
                          <a:solidFill>
                            <a:srgbClr val="7030A0"/>
                          </a:solidFill>
                          <a:effectLst/>
                        </a:rPr>
                        <a:t>Isla Mujeres</a:t>
                      </a:r>
                      <a:endParaRPr lang="es-MX" sz="1500" b="0" i="0" u="none" strike="noStrike" dirty="0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500" u="none" strike="noStrike" dirty="0" smtClean="0">
                          <a:effectLst/>
                        </a:rPr>
                        <a:t>0.4%</a:t>
                      </a:r>
                      <a:endParaRPr lang="es-MX" sz="15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35789">
                <a:tc>
                  <a:txBody>
                    <a:bodyPr/>
                    <a:lstStyle/>
                    <a:p>
                      <a:pPr algn="r" fontAlgn="t"/>
                      <a:r>
                        <a:rPr lang="es-MX" sz="1500" u="none" strike="noStrike" dirty="0">
                          <a:solidFill>
                            <a:srgbClr val="7030A0"/>
                          </a:solidFill>
                          <a:effectLst/>
                        </a:rPr>
                        <a:t>José María Morelos</a:t>
                      </a:r>
                      <a:endParaRPr lang="es-MX" sz="1500" b="0" i="0" u="none" strike="noStrike" dirty="0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500" u="none" strike="noStrike" dirty="0" smtClean="0">
                          <a:effectLst/>
                        </a:rPr>
                        <a:t>1.7%</a:t>
                      </a:r>
                      <a:endParaRPr lang="es-MX" sz="15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18850">
                <a:tc>
                  <a:txBody>
                    <a:bodyPr/>
                    <a:lstStyle/>
                    <a:p>
                      <a:pPr algn="r" fontAlgn="t"/>
                      <a:r>
                        <a:rPr lang="es-MX" sz="1500" u="none" strike="noStrike" dirty="0">
                          <a:solidFill>
                            <a:srgbClr val="7030A0"/>
                          </a:solidFill>
                          <a:effectLst/>
                        </a:rPr>
                        <a:t>Total</a:t>
                      </a:r>
                      <a:endParaRPr lang="es-MX" sz="1500" b="0" i="0" u="none" strike="noStrike" dirty="0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500" u="none" strike="noStrike" dirty="0" smtClean="0">
                          <a:effectLst/>
                        </a:rPr>
                        <a:t>100.0%</a:t>
                      </a:r>
                      <a:endParaRPr lang="es-MX" sz="15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19" name="18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1778225"/>
              </p:ext>
            </p:extLst>
          </p:nvPr>
        </p:nvGraphicFramePr>
        <p:xfrm>
          <a:off x="251519" y="3301407"/>
          <a:ext cx="2088233" cy="1999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02385"/>
                <a:gridCol w="685848"/>
              </a:tblGrid>
              <a:tr h="39996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Turistas</a:t>
                      </a:r>
                      <a:endParaRPr lang="es-MX" sz="14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399960">
                <a:tc>
                  <a:txBody>
                    <a:bodyPr/>
                    <a:lstStyle/>
                    <a:p>
                      <a:pPr algn="l" fontAlgn="t"/>
                      <a:r>
                        <a:rPr lang="es-MX" sz="14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Nacionales </a:t>
                      </a:r>
                      <a:endParaRPr lang="es-MX" sz="14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96%</a:t>
                      </a:r>
                      <a:endParaRPr lang="es-MX" sz="14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399960">
                <a:tc>
                  <a:txBody>
                    <a:bodyPr/>
                    <a:lstStyle/>
                    <a:p>
                      <a:pPr algn="l" fontAlgn="t"/>
                      <a:r>
                        <a:rPr lang="es-MX" sz="1200" u="none" strike="noStrike" dirty="0">
                          <a:effectLst/>
                        </a:rPr>
                        <a:t>ARGENTINA</a:t>
                      </a:r>
                      <a:endParaRPr lang="es-MX" sz="12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1%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99960">
                <a:tc>
                  <a:txBody>
                    <a:bodyPr/>
                    <a:lstStyle/>
                    <a:p>
                      <a:pPr algn="l" fontAlgn="t"/>
                      <a:r>
                        <a:rPr lang="es-MX" sz="1200" u="none" strike="noStrike">
                          <a:effectLst/>
                        </a:rPr>
                        <a:t>ESPAÑA</a:t>
                      </a:r>
                      <a:endParaRPr lang="es-MX" sz="12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1%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99960">
                <a:tc>
                  <a:txBody>
                    <a:bodyPr/>
                    <a:lstStyle/>
                    <a:p>
                      <a:pPr algn="l" fontAlgn="t"/>
                      <a:r>
                        <a:rPr lang="es-MX" sz="1200" u="none" strike="noStrike">
                          <a:effectLst/>
                        </a:rPr>
                        <a:t>ESTADOS UNIDOS</a:t>
                      </a:r>
                      <a:endParaRPr lang="es-MX" sz="12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1%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1" name="20 Flecha derecha"/>
          <p:cNvSpPr/>
          <p:nvPr/>
        </p:nvSpPr>
        <p:spPr>
          <a:xfrm>
            <a:off x="2289892" y="3790469"/>
            <a:ext cx="731387" cy="313184"/>
          </a:xfrm>
          <a:prstGeom prst="rightArrow">
            <a:avLst/>
          </a:prstGeom>
          <a:solidFill>
            <a:srgbClr val="FFFF6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graphicFrame>
        <p:nvGraphicFramePr>
          <p:cNvPr id="20" name="1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1905463"/>
              </p:ext>
            </p:extLst>
          </p:nvPr>
        </p:nvGraphicFramePr>
        <p:xfrm>
          <a:off x="3131841" y="3284991"/>
          <a:ext cx="2952326" cy="29295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66459"/>
                <a:gridCol w="572051"/>
                <a:gridCol w="913816"/>
              </a:tblGrid>
              <a:tr h="173817"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u="none" strike="noStrike" dirty="0">
                          <a:effectLst/>
                        </a:rPr>
                        <a:t>Estados de Procedencia</a:t>
                      </a:r>
                      <a:endParaRPr lang="es-MX" sz="105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u="none" strike="noStrike" dirty="0">
                          <a:effectLst/>
                        </a:rPr>
                        <a:t>casos</a:t>
                      </a:r>
                      <a:endParaRPr lang="es-MX" sz="105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u="none" strike="noStrike" dirty="0">
                          <a:effectLst/>
                        </a:rPr>
                        <a:t>Porcentaje</a:t>
                      </a:r>
                      <a:endParaRPr lang="es-MX" sz="105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66"/>
                    </a:solidFill>
                  </a:tcPr>
                </a:tc>
              </a:tr>
              <a:tr h="189441">
                <a:tc>
                  <a:txBody>
                    <a:bodyPr/>
                    <a:lstStyle/>
                    <a:p>
                      <a:pPr algn="l" fontAlgn="t"/>
                      <a:r>
                        <a:rPr lang="es-MX" sz="1150" b="1" u="none" strike="noStrike" dirty="0" smtClean="0">
                          <a:effectLst/>
                        </a:rPr>
                        <a:t>Distrito federal</a:t>
                      </a:r>
                      <a:endParaRPr lang="es-MX" sz="115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50" u="none" strike="noStrike">
                          <a:effectLst/>
                        </a:rPr>
                        <a:t>21</a:t>
                      </a:r>
                      <a:endParaRPr lang="es-MX" sz="115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50" u="none" strike="noStrike" dirty="0">
                          <a:effectLst/>
                        </a:rPr>
                        <a:t>19%</a:t>
                      </a:r>
                      <a:endParaRPr lang="es-MX" sz="115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</a:tr>
              <a:tr h="189441">
                <a:tc>
                  <a:txBody>
                    <a:bodyPr/>
                    <a:lstStyle/>
                    <a:p>
                      <a:pPr algn="l" fontAlgn="t"/>
                      <a:r>
                        <a:rPr lang="es-MX" sz="1150" b="1" u="none" strike="noStrike" dirty="0" smtClean="0">
                          <a:effectLst/>
                        </a:rPr>
                        <a:t>Yucatán</a:t>
                      </a:r>
                      <a:endParaRPr lang="es-MX" sz="115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50" u="none" strike="noStrike" dirty="0">
                          <a:effectLst/>
                        </a:rPr>
                        <a:t>21</a:t>
                      </a:r>
                      <a:endParaRPr lang="es-MX" sz="115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50" u="none" strike="noStrike" dirty="0">
                          <a:effectLst/>
                        </a:rPr>
                        <a:t>19%</a:t>
                      </a:r>
                      <a:endParaRPr lang="es-MX" sz="115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</a:tr>
              <a:tr h="189441">
                <a:tc>
                  <a:txBody>
                    <a:bodyPr/>
                    <a:lstStyle/>
                    <a:p>
                      <a:pPr algn="l" fontAlgn="t"/>
                      <a:r>
                        <a:rPr lang="es-MX" sz="1150" b="1" u="none" strike="noStrike" dirty="0" smtClean="0">
                          <a:effectLst/>
                        </a:rPr>
                        <a:t>Tabasco</a:t>
                      </a:r>
                      <a:endParaRPr lang="es-MX" sz="115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50" u="none" strike="noStrike" dirty="0">
                          <a:effectLst/>
                        </a:rPr>
                        <a:t>11</a:t>
                      </a:r>
                      <a:endParaRPr lang="es-MX" sz="115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50" u="none" strike="noStrike" dirty="0">
                          <a:effectLst/>
                        </a:rPr>
                        <a:t>10%</a:t>
                      </a:r>
                      <a:endParaRPr lang="es-MX" sz="115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</a:tr>
              <a:tr h="189441">
                <a:tc>
                  <a:txBody>
                    <a:bodyPr/>
                    <a:lstStyle/>
                    <a:p>
                      <a:pPr algn="l" fontAlgn="t"/>
                      <a:r>
                        <a:rPr lang="es-MX" sz="1150" b="1" u="none" strike="noStrike" dirty="0" smtClean="0">
                          <a:effectLst/>
                        </a:rPr>
                        <a:t>Veracruz</a:t>
                      </a:r>
                      <a:endParaRPr lang="es-MX" sz="115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50" u="none" strike="noStrike" dirty="0">
                          <a:effectLst/>
                        </a:rPr>
                        <a:t>10</a:t>
                      </a:r>
                      <a:endParaRPr lang="es-MX" sz="115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50" u="none" strike="noStrike" dirty="0">
                          <a:effectLst/>
                        </a:rPr>
                        <a:t>9%</a:t>
                      </a:r>
                      <a:endParaRPr lang="es-MX" sz="115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</a:tr>
              <a:tr h="181629">
                <a:tc>
                  <a:txBody>
                    <a:bodyPr/>
                    <a:lstStyle/>
                    <a:p>
                      <a:pPr algn="l" fontAlgn="t"/>
                      <a:r>
                        <a:rPr lang="es-MX" sz="1100" u="none" strike="noStrike" dirty="0" smtClean="0">
                          <a:effectLst/>
                        </a:rPr>
                        <a:t>Puebla</a:t>
                      </a:r>
                      <a:endParaRPr lang="es-MX" sz="11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50" u="none" strike="noStrike">
                          <a:effectLst/>
                        </a:rPr>
                        <a:t>7</a:t>
                      </a:r>
                      <a:endParaRPr lang="es-MX" sz="105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u="none" strike="noStrike" dirty="0">
                          <a:effectLst/>
                        </a:rPr>
                        <a:t>6%</a:t>
                      </a:r>
                      <a:endParaRPr lang="es-MX" sz="11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</a:tr>
              <a:tr h="181629">
                <a:tc>
                  <a:txBody>
                    <a:bodyPr/>
                    <a:lstStyle/>
                    <a:p>
                      <a:pPr algn="l" fontAlgn="t"/>
                      <a:r>
                        <a:rPr lang="es-MX" sz="1100" u="none" strike="noStrike" dirty="0" smtClean="0">
                          <a:effectLst/>
                        </a:rPr>
                        <a:t>Jalisco</a:t>
                      </a:r>
                      <a:endParaRPr lang="es-MX" sz="11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50" u="none" strike="noStrike" dirty="0">
                          <a:effectLst/>
                        </a:rPr>
                        <a:t>5</a:t>
                      </a:r>
                      <a:endParaRPr lang="es-MX" sz="105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u="none" strike="noStrike">
                          <a:effectLst/>
                        </a:rPr>
                        <a:t>5%</a:t>
                      </a:r>
                      <a:endParaRPr lang="es-MX" sz="11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</a:tr>
              <a:tr h="181629">
                <a:tc>
                  <a:txBody>
                    <a:bodyPr/>
                    <a:lstStyle/>
                    <a:p>
                      <a:pPr algn="l" fontAlgn="t"/>
                      <a:r>
                        <a:rPr lang="es-MX" sz="1100" u="none" strike="noStrike" dirty="0" smtClean="0">
                          <a:effectLst/>
                        </a:rPr>
                        <a:t>Chiapas</a:t>
                      </a:r>
                      <a:endParaRPr lang="es-MX" sz="11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50" u="none" strike="noStrike">
                          <a:effectLst/>
                        </a:rPr>
                        <a:t>4</a:t>
                      </a:r>
                      <a:endParaRPr lang="es-MX" sz="105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u="none" strike="noStrike" dirty="0">
                          <a:effectLst/>
                        </a:rPr>
                        <a:t>4%</a:t>
                      </a:r>
                      <a:endParaRPr lang="es-MX" sz="11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</a:tr>
              <a:tr h="181629">
                <a:tc>
                  <a:txBody>
                    <a:bodyPr/>
                    <a:lstStyle/>
                    <a:p>
                      <a:pPr algn="l" fontAlgn="t"/>
                      <a:r>
                        <a:rPr lang="es-MX" sz="1100" u="none" strike="noStrike" dirty="0" smtClean="0">
                          <a:effectLst/>
                        </a:rPr>
                        <a:t>Guerrero</a:t>
                      </a:r>
                      <a:endParaRPr lang="es-MX" sz="11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50" u="none" strike="noStrike">
                          <a:effectLst/>
                        </a:rPr>
                        <a:t>4</a:t>
                      </a:r>
                      <a:endParaRPr lang="es-MX" sz="105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u="none" strike="noStrike">
                          <a:effectLst/>
                        </a:rPr>
                        <a:t>4%</a:t>
                      </a:r>
                      <a:endParaRPr lang="es-MX" sz="11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</a:tr>
              <a:tr h="181629">
                <a:tc>
                  <a:txBody>
                    <a:bodyPr/>
                    <a:lstStyle/>
                    <a:p>
                      <a:pPr algn="l" fontAlgn="t"/>
                      <a:r>
                        <a:rPr lang="es-MX" sz="1100" u="none" strike="noStrike" dirty="0" smtClean="0">
                          <a:effectLst/>
                        </a:rPr>
                        <a:t>Morelos</a:t>
                      </a:r>
                      <a:endParaRPr lang="es-MX" sz="11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50" u="none" strike="noStrike">
                          <a:effectLst/>
                        </a:rPr>
                        <a:t>4</a:t>
                      </a:r>
                      <a:endParaRPr lang="es-MX" sz="105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u="none" strike="noStrike" dirty="0">
                          <a:effectLst/>
                        </a:rPr>
                        <a:t>4%</a:t>
                      </a:r>
                      <a:endParaRPr lang="es-MX" sz="11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</a:tr>
              <a:tr h="181629">
                <a:tc>
                  <a:txBody>
                    <a:bodyPr/>
                    <a:lstStyle/>
                    <a:p>
                      <a:pPr algn="l" fontAlgn="t"/>
                      <a:r>
                        <a:rPr lang="es-MX" sz="1100" u="none" strike="noStrike" dirty="0" smtClean="0">
                          <a:effectLst/>
                        </a:rPr>
                        <a:t>Campeche</a:t>
                      </a:r>
                      <a:endParaRPr lang="es-MX" sz="11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50" u="none" strike="noStrike">
                          <a:effectLst/>
                        </a:rPr>
                        <a:t>3</a:t>
                      </a:r>
                      <a:endParaRPr lang="es-MX" sz="105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u="none" strike="noStrike">
                          <a:effectLst/>
                        </a:rPr>
                        <a:t>3%</a:t>
                      </a:r>
                      <a:endParaRPr lang="es-MX" sz="11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</a:tr>
              <a:tr h="181629">
                <a:tc>
                  <a:txBody>
                    <a:bodyPr/>
                    <a:lstStyle/>
                    <a:p>
                      <a:pPr algn="l" fontAlgn="t"/>
                      <a:r>
                        <a:rPr lang="es-MX" sz="1100" u="none" strike="noStrike" dirty="0" smtClean="0">
                          <a:effectLst/>
                        </a:rPr>
                        <a:t>Hidalgo</a:t>
                      </a:r>
                      <a:endParaRPr lang="es-MX" sz="11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50" u="none" strike="noStrike">
                          <a:effectLst/>
                        </a:rPr>
                        <a:t>3</a:t>
                      </a:r>
                      <a:endParaRPr lang="es-MX" sz="105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u="none" strike="noStrike" dirty="0">
                          <a:effectLst/>
                        </a:rPr>
                        <a:t>3%</a:t>
                      </a:r>
                      <a:endParaRPr lang="es-MX" sz="11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</a:tr>
              <a:tr h="181629">
                <a:tc>
                  <a:txBody>
                    <a:bodyPr/>
                    <a:lstStyle/>
                    <a:p>
                      <a:pPr algn="l" fontAlgn="t"/>
                      <a:r>
                        <a:rPr lang="es-MX" sz="1100" u="none" strike="noStrike" dirty="0" smtClean="0">
                          <a:effectLst/>
                        </a:rPr>
                        <a:t>Michoacán</a:t>
                      </a:r>
                      <a:endParaRPr lang="es-MX" sz="11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50" u="none" strike="noStrike">
                          <a:effectLst/>
                        </a:rPr>
                        <a:t>3</a:t>
                      </a:r>
                      <a:endParaRPr lang="es-MX" sz="105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u="none" strike="noStrike" dirty="0">
                          <a:effectLst/>
                        </a:rPr>
                        <a:t>3%</a:t>
                      </a:r>
                      <a:endParaRPr lang="es-MX" sz="11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</a:tr>
              <a:tr h="181629">
                <a:tc>
                  <a:txBody>
                    <a:bodyPr/>
                    <a:lstStyle/>
                    <a:p>
                      <a:pPr algn="l" fontAlgn="t"/>
                      <a:r>
                        <a:rPr lang="es-MX" sz="1100" u="none" strike="noStrike" dirty="0" smtClean="0">
                          <a:effectLst/>
                        </a:rPr>
                        <a:t>Oaxaca</a:t>
                      </a:r>
                      <a:endParaRPr lang="es-MX" sz="11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50" u="none" strike="noStrike">
                          <a:effectLst/>
                        </a:rPr>
                        <a:t>3</a:t>
                      </a:r>
                      <a:endParaRPr lang="es-MX" sz="105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u="none" strike="noStrike">
                          <a:effectLst/>
                        </a:rPr>
                        <a:t>3%</a:t>
                      </a:r>
                      <a:endParaRPr lang="es-MX" sz="11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</a:tr>
              <a:tr h="181629">
                <a:tc>
                  <a:txBody>
                    <a:bodyPr/>
                    <a:lstStyle/>
                    <a:p>
                      <a:pPr algn="l" fontAlgn="t"/>
                      <a:r>
                        <a:rPr lang="es-MX" sz="1100" u="none" strike="noStrike" dirty="0" smtClean="0">
                          <a:effectLst/>
                        </a:rPr>
                        <a:t>Guanajuato</a:t>
                      </a:r>
                      <a:endParaRPr lang="es-MX" sz="11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50" u="none" strike="noStrike">
                          <a:effectLst/>
                        </a:rPr>
                        <a:t>2</a:t>
                      </a:r>
                      <a:endParaRPr lang="es-MX" sz="105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u="none" strike="noStrike" dirty="0">
                          <a:effectLst/>
                        </a:rPr>
                        <a:t>2%</a:t>
                      </a:r>
                      <a:endParaRPr lang="es-MX" sz="11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</a:tr>
              <a:tr h="181629">
                <a:tc>
                  <a:txBody>
                    <a:bodyPr/>
                    <a:lstStyle/>
                    <a:p>
                      <a:pPr algn="l" fontAlgn="t"/>
                      <a:r>
                        <a:rPr lang="es-MX" sz="1100" u="none" strike="noStrike" dirty="0" smtClean="0">
                          <a:effectLst/>
                        </a:rPr>
                        <a:t>Otros</a:t>
                      </a:r>
                      <a:endParaRPr lang="es-MX" sz="11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50" u="none" strike="noStrike">
                          <a:effectLst/>
                        </a:rPr>
                        <a:t>10</a:t>
                      </a:r>
                      <a:endParaRPr lang="es-MX" sz="105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u="none" strike="noStrike" dirty="0">
                          <a:effectLst/>
                        </a:rPr>
                        <a:t>9%</a:t>
                      </a:r>
                      <a:endParaRPr lang="es-MX" sz="11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9" name="8 Flecha derecha"/>
          <p:cNvSpPr/>
          <p:nvPr/>
        </p:nvSpPr>
        <p:spPr>
          <a:xfrm>
            <a:off x="5480347" y="1989239"/>
            <a:ext cx="731387" cy="228600"/>
          </a:xfrm>
          <a:prstGeom prst="rightArrow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6" name="5 Rectángulo"/>
          <p:cNvSpPr/>
          <p:nvPr/>
        </p:nvSpPr>
        <p:spPr>
          <a:xfrm>
            <a:off x="6211734" y="909968"/>
            <a:ext cx="1492716" cy="369332"/>
          </a:xfrm>
          <a:prstGeom prst="rect">
            <a:avLst/>
          </a:prstGeom>
        </p:spPr>
        <p:txBody>
          <a:bodyPr wrap="none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 fontAlgn="b">
              <a:spcBef>
                <a:spcPts val="1200"/>
              </a:spcBef>
            </a:pPr>
            <a:r>
              <a:rPr lang="es-MX" b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"/>
              </a:rPr>
              <a:t>Dónde vive:</a:t>
            </a:r>
          </a:p>
        </p:txBody>
      </p:sp>
    </p:spTree>
    <p:extLst>
      <p:ext uri="{BB962C8B-B14F-4D97-AF65-F5344CB8AC3E}">
        <p14:creationId xmlns:p14="http://schemas.microsoft.com/office/powerpoint/2010/main" val="922106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1506178" y="0"/>
            <a:ext cx="5658109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s-ES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Perfil del visitante</a:t>
            </a:r>
          </a:p>
        </p:txBody>
      </p:sp>
      <p:pic>
        <p:nvPicPr>
          <p:cNvPr id="4" name="Picture 2" descr="http://ts3.mm.bing.net/images/thumbnail.aspx?q=1281382552058&amp;id=88e4407c1ee0d76741b896d3acb99912&amp;url=http%3a%2f%2ffc08.deviantart.net%2ffs70%2ff%2f2010%2f251%2fd%2f9%2fdia_de_los_muertos_by_bypri-d2yarjp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463970" y="0"/>
            <a:ext cx="327627" cy="509265"/>
          </a:xfrm>
          <a:prstGeom prst="rect">
            <a:avLst/>
          </a:prstGeom>
          <a:noFill/>
        </p:spPr>
      </p:pic>
      <p:sp>
        <p:nvSpPr>
          <p:cNvPr id="5" name="9 CuadroTexto"/>
          <p:cNvSpPr txBox="1">
            <a:spLocks noChangeArrowheads="1"/>
          </p:cNvSpPr>
          <p:nvPr/>
        </p:nvSpPr>
        <p:spPr bwMode="auto">
          <a:xfrm>
            <a:off x="217370" y="1571387"/>
            <a:ext cx="4282622" cy="523220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  <a:prstDash val="sys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MX" sz="1100" i="1" dirty="0" smtClean="0">
                <a:latin typeface="Trebuchet MS" pitchFamily="34" charset="0"/>
              </a:rPr>
              <a:t> </a:t>
            </a:r>
            <a:r>
              <a:rPr lang="es-MX" sz="1400" i="1" dirty="0" smtClean="0">
                <a:latin typeface="Trebuchet MS" pitchFamily="34" charset="0"/>
              </a:rPr>
              <a:t>En el 2011 el </a:t>
            </a:r>
            <a:r>
              <a:rPr lang="es-MX" sz="1400" i="1" dirty="0" smtClean="0">
                <a:solidFill>
                  <a:srgbClr val="C00000"/>
                </a:solidFill>
                <a:latin typeface="Trebuchet MS" pitchFamily="34" charset="0"/>
              </a:rPr>
              <a:t>66%</a:t>
            </a:r>
            <a:r>
              <a:rPr lang="es-MX" sz="1400" i="1" dirty="0" smtClean="0">
                <a:latin typeface="Trebuchet MS" pitchFamily="34" charset="0"/>
              </a:rPr>
              <a:t> fueron mujeres y el </a:t>
            </a:r>
            <a:r>
              <a:rPr lang="es-MX" sz="1400" b="1" i="1" dirty="0" smtClean="0">
                <a:solidFill>
                  <a:schemeClr val="tx2"/>
                </a:solidFill>
                <a:latin typeface="Trebuchet MS" pitchFamily="34" charset="0"/>
              </a:rPr>
              <a:t>34%</a:t>
            </a:r>
            <a:r>
              <a:rPr lang="es-MX" sz="1400" i="1" dirty="0" smtClean="0">
                <a:latin typeface="Trebuchet MS" pitchFamily="34" charset="0"/>
              </a:rPr>
              <a:t> hombres.</a:t>
            </a:r>
          </a:p>
        </p:txBody>
      </p:sp>
      <p:graphicFrame>
        <p:nvGraphicFramePr>
          <p:cNvPr id="10" name="9 Gráfico"/>
          <p:cNvGraphicFramePr/>
          <p:nvPr>
            <p:extLst>
              <p:ext uri="{D42A27DB-BD31-4B8C-83A1-F6EECF244321}">
                <p14:modId xmlns:p14="http://schemas.microsoft.com/office/powerpoint/2010/main" val="2455934098"/>
              </p:ext>
            </p:extLst>
          </p:nvPr>
        </p:nvGraphicFramePr>
        <p:xfrm>
          <a:off x="1" y="2971800"/>
          <a:ext cx="9067800" cy="30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9 CuadroTexto"/>
          <p:cNvSpPr txBox="1">
            <a:spLocks noChangeArrowheads="1"/>
          </p:cNvSpPr>
          <p:nvPr/>
        </p:nvSpPr>
        <p:spPr bwMode="auto">
          <a:xfrm>
            <a:off x="5364088" y="3933056"/>
            <a:ext cx="3144982" cy="584775"/>
          </a:xfrm>
          <a:prstGeom prst="rect">
            <a:avLst/>
          </a:prstGeom>
          <a:solidFill>
            <a:schemeClr val="bg1"/>
          </a:solidFill>
          <a:ln>
            <a:noFill/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s-MX" sz="1400" b="1" dirty="0">
                <a:solidFill>
                  <a:srgbClr val="CC9900"/>
                </a:solidFill>
                <a:latin typeface="Trebuchet MS" pitchFamily="34" charset="0"/>
              </a:rPr>
              <a:t>Edad promedio </a:t>
            </a:r>
            <a:r>
              <a:rPr lang="es-MX" sz="1400" b="1" dirty="0" smtClean="0">
                <a:solidFill>
                  <a:srgbClr val="CC9900"/>
                </a:solidFill>
                <a:latin typeface="Trebuchet MS" pitchFamily="34" charset="0"/>
              </a:rPr>
              <a:t>2012: </a:t>
            </a:r>
            <a:endParaRPr lang="es-MX" sz="1600" b="1" dirty="0">
              <a:solidFill>
                <a:srgbClr val="CC9900"/>
              </a:solidFill>
              <a:latin typeface="Trebuchet MS" pitchFamily="34" charset="0"/>
            </a:endParaRPr>
          </a:p>
          <a:p>
            <a:pPr algn="ctr">
              <a:defRPr/>
            </a:pPr>
            <a:r>
              <a:rPr lang="es-MX" b="1" dirty="0" smtClean="0">
                <a:solidFill>
                  <a:srgbClr val="CC9900"/>
                </a:solidFill>
                <a:latin typeface="Trebuchet MS" pitchFamily="34" charset="0"/>
              </a:rPr>
              <a:t>33.6</a:t>
            </a:r>
            <a:r>
              <a:rPr lang="es-MX" sz="1600" b="1" dirty="0" smtClean="0">
                <a:solidFill>
                  <a:srgbClr val="CC9900"/>
                </a:solidFill>
                <a:latin typeface="Trebuchet MS" pitchFamily="34" charset="0"/>
              </a:rPr>
              <a:t> </a:t>
            </a:r>
            <a:r>
              <a:rPr lang="es-MX" sz="1400" b="1" dirty="0">
                <a:solidFill>
                  <a:srgbClr val="CC9900"/>
                </a:solidFill>
                <a:latin typeface="Trebuchet MS" pitchFamily="34" charset="0"/>
              </a:rPr>
              <a:t>años</a:t>
            </a:r>
          </a:p>
        </p:txBody>
      </p:sp>
      <p:graphicFrame>
        <p:nvGraphicFramePr>
          <p:cNvPr id="8" name="7 Gráfico"/>
          <p:cNvGraphicFramePr/>
          <p:nvPr>
            <p:extLst>
              <p:ext uri="{D42A27DB-BD31-4B8C-83A1-F6EECF244321}">
                <p14:modId xmlns:p14="http://schemas.microsoft.com/office/powerpoint/2010/main" val="206289662"/>
              </p:ext>
            </p:extLst>
          </p:nvPr>
        </p:nvGraphicFramePr>
        <p:xfrm>
          <a:off x="4139952" y="836712"/>
          <a:ext cx="4838700" cy="294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218979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Rectángulo"/>
          <p:cNvSpPr/>
          <p:nvPr/>
        </p:nvSpPr>
        <p:spPr>
          <a:xfrm>
            <a:off x="1259632" y="2852936"/>
            <a:ext cx="6912768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Opinión  de </a:t>
            </a:r>
            <a:r>
              <a:rPr lang="es-MX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expositores-artistas </a:t>
            </a:r>
            <a:r>
              <a:rPr lang="es-MX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participantes del festival</a:t>
            </a:r>
            <a:br>
              <a:rPr lang="es-MX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es-MX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/>
            </a:r>
            <a:br>
              <a:rPr lang="es-MX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es-MX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2012</a:t>
            </a:r>
            <a:r>
              <a:rPr lang="es-MX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/>
            </a:r>
            <a:br>
              <a:rPr lang="es-MX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endParaRPr lang="es-MX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pic>
        <p:nvPicPr>
          <p:cNvPr id="17" name="16 Imagen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58"/>
          <a:stretch/>
        </p:blipFill>
        <p:spPr>
          <a:xfrm>
            <a:off x="5163018" y="908720"/>
            <a:ext cx="2562380" cy="19442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47746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475656" y="-18197"/>
            <a:ext cx="5688632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s-ES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Actividad en la que participó 2012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10228" y="3922154"/>
            <a:ext cx="864096" cy="338554"/>
          </a:xfrm>
          <a:prstGeom prst="rect">
            <a:avLst/>
          </a:prstGeom>
          <a:ln w="127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sz="1600" dirty="0" smtClean="0"/>
              <a:t>2011</a:t>
            </a:r>
            <a:endParaRPr lang="es-MX" sz="1600" dirty="0"/>
          </a:p>
        </p:txBody>
      </p:sp>
      <p:grpSp>
        <p:nvGrpSpPr>
          <p:cNvPr id="3" name="2 Grupo"/>
          <p:cNvGrpSpPr/>
          <p:nvPr/>
        </p:nvGrpSpPr>
        <p:grpSpPr>
          <a:xfrm>
            <a:off x="609600" y="905490"/>
            <a:ext cx="8280920" cy="4755758"/>
            <a:chOff x="609600" y="905490"/>
            <a:chExt cx="8280920" cy="4104456"/>
          </a:xfrm>
        </p:grpSpPr>
        <p:graphicFrame>
          <p:nvGraphicFramePr>
            <p:cNvPr id="4" name="4 Gráfico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067437797"/>
                </p:ext>
              </p:extLst>
            </p:nvPr>
          </p:nvGraphicFramePr>
          <p:xfrm>
            <a:off x="609600" y="905490"/>
            <a:ext cx="8280920" cy="410445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7" name="6 CuadroTexto"/>
            <p:cNvSpPr txBox="1"/>
            <p:nvPr/>
          </p:nvSpPr>
          <p:spPr>
            <a:xfrm>
              <a:off x="1768248" y="3505406"/>
              <a:ext cx="571504" cy="261610"/>
            </a:xfrm>
            <a:prstGeom prst="rect">
              <a:avLst/>
            </a:prstGeom>
            <a:ln w="63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MX" sz="1100" dirty="0" smtClean="0">
                  <a:solidFill>
                    <a:schemeClr val="tx1"/>
                  </a:solidFill>
                </a:rPr>
                <a:t>21.8%</a:t>
              </a:r>
              <a:endParaRPr lang="es-MX" sz="1100" dirty="0">
                <a:solidFill>
                  <a:schemeClr val="tx1"/>
                </a:solidFill>
              </a:endParaRPr>
            </a:p>
          </p:txBody>
        </p:sp>
        <p:sp>
          <p:nvSpPr>
            <p:cNvPr id="8" name="7 CuadroTexto"/>
            <p:cNvSpPr txBox="1"/>
            <p:nvPr/>
          </p:nvSpPr>
          <p:spPr>
            <a:xfrm>
              <a:off x="2776360" y="3505406"/>
              <a:ext cx="571504" cy="261610"/>
            </a:xfrm>
            <a:prstGeom prst="rect">
              <a:avLst/>
            </a:prstGeom>
            <a:ln w="63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MX" sz="1100" dirty="0" smtClean="0">
                  <a:solidFill>
                    <a:schemeClr val="tx1"/>
                  </a:solidFill>
                </a:rPr>
                <a:t>16.4%</a:t>
              </a:r>
              <a:endParaRPr lang="es-MX" sz="1100" dirty="0">
                <a:solidFill>
                  <a:schemeClr val="tx1"/>
                </a:solidFill>
              </a:endParaRPr>
            </a:p>
          </p:txBody>
        </p:sp>
        <p:sp>
          <p:nvSpPr>
            <p:cNvPr id="9" name="8 CuadroTexto"/>
            <p:cNvSpPr txBox="1"/>
            <p:nvPr/>
          </p:nvSpPr>
          <p:spPr>
            <a:xfrm>
              <a:off x="3707904" y="3505406"/>
              <a:ext cx="571504" cy="261610"/>
            </a:xfrm>
            <a:prstGeom prst="rect">
              <a:avLst/>
            </a:prstGeom>
            <a:ln w="63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MX" sz="1100" dirty="0" smtClean="0">
                  <a:solidFill>
                    <a:schemeClr val="tx1"/>
                  </a:solidFill>
                </a:rPr>
                <a:t>10.9%</a:t>
              </a:r>
              <a:endParaRPr lang="es-MX" sz="1100" dirty="0">
                <a:solidFill>
                  <a:schemeClr val="tx1"/>
                </a:solidFill>
              </a:endParaRPr>
            </a:p>
          </p:txBody>
        </p:sp>
        <p:sp>
          <p:nvSpPr>
            <p:cNvPr id="10" name="9 CuadroTexto"/>
            <p:cNvSpPr txBox="1"/>
            <p:nvPr/>
          </p:nvSpPr>
          <p:spPr>
            <a:xfrm>
              <a:off x="4720576" y="3505406"/>
              <a:ext cx="571504" cy="261610"/>
            </a:xfrm>
            <a:prstGeom prst="rect">
              <a:avLst/>
            </a:prstGeom>
            <a:ln w="63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MX" sz="1100" dirty="0" smtClean="0">
                  <a:solidFill>
                    <a:schemeClr val="tx1"/>
                  </a:solidFill>
                </a:rPr>
                <a:t>10.9%</a:t>
              </a:r>
              <a:endParaRPr lang="es-MX" sz="1100" dirty="0">
                <a:solidFill>
                  <a:schemeClr val="tx1"/>
                </a:solidFill>
              </a:endParaRPr>
            </a:p>
          </p:txBody>
        </p:sp>
        <p:sp>
          <p:nvSpPr>
            <p:cNvPr id="11" name="10 CuadroTexto"/>
            <p:cNvSpPr txBox="1"/>
            <p:nvPr/>
          </p:nvSpPr>
          <p:spPr>
            <a:xfrm>
              <a:off x="5728688" y="3489089"/>
              <a:ext cx="571504" cy="261610"/>
            </a:xfrm>
            <a:prstGeom prst="rect">
              <a:avLst/>
            </a:prstGeom>
            <a:ln w="63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MX" sz="1100" dirty="0" smtClean="0">
                  <a:solidFill>
                    <a:schemeClr val="tx1"/>
                  </a:solidFill>
                </a:rPr>
                <a:t>14.5%</a:t>
              </a:r>
              <a:endParaRPr lang="es-MX" sz="1100" dirty="0">
                <a:solidFill>
                  <a:schemeClr val="tx1"/>
                </a:solidFill>
              </a:endParaRPr>
            </a:p>
          </p:txBody>
        </p:sp>
        <p:sp>
          <p:nvSpPr>
            <p:cNvPr id="12" name="11 CuadroTexto"/>
            <p:cNvSpPr txBox="1"/>
            <p:nvPr/>
          </p:nvSpPr>
          <p:spPr>
            <a:xfrm>
              <a:off x="6736800" y="3505406"/>
              <a:ext cx="571504" cy="261610"/>
            </a:xfrm>
            <a:prstGeom prst="rect">
              <a:avLst/>
            </a:prstGeom>
            <a:ln w="63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MX" sz="1100" dirty="0" smtClean="0">
                  <a:solidFill>
                    <a:schemeClr val="tx1"/>
                  </a:solidFill>
                </a:rPr>
                <a:t>20.0%</a:t>
              </a:r>
              <a:endParaRPr lang="es-MX" sz="1100" dirty="0">
                <a:solidFill>
                  <a:schemeClr val="tx1"/>
                </a:solidFill>
              </a:endParaRPr>
            </a:p>
          </p:txBody>
        </p:sp>
        <p:sp>
          <p:nvSpPr>
            <p:cNvPr id="13" name="12 CuadroTexto"/>
            <p:cNvSpPr txBox="1"/>
            <p:nvPr/>
          </p:nvSpPr>
          <p:spPr>
            <a:xfrm>
              <a:off x="7744912" y="3489089"/>
              <a:ext cx="571504" cy="261610"/>
            </a:xfrm>
            <a:prstGeom prst="rect">
              <a:avLst/>
            </a:prstGeom>
            <a:ln w="63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MX" sz="1100" dirty="0" smtClean="0">
                  <a:solidFill>
                    <a:schemeClr val="tx1"/>
                  </a:solidFill>
                </a:rPr>
                <a:t>9.1%</a:t>
              </a:r>
              <a:endParaRPr lang="es-MX" sz="1100" dirty="0">
                <a:solidFill>
                  <a:schemeClr val="tx1"/>
                </a:solidFill>
              </a:endParaRPr>
            </a:p>
          </p:txBody>
        </p:sp>
      </p:grpSp>
      <p:sp>
        <p:nvSpPr>
          <p:cNvPr id="14" name="7 CuadroTexto"/>
          <p:cNvSpPr txBox="1">
            <a:spLocks noChangeArrowheads="1"/>
          </p:cNvSpPr>
          <p:nvPr/>
        </p:nvSpPr>
        <p:spPr bwMode="auto">
          <a:xfrm>
            <a:off x="10228" y="5677798"/>
            <a:ext cx="9133772" cy="41549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buFont typeface="Arial" charset="0"/>
              <a:buChar char="•"/>
            </a:pPr>
            <a:r>
              <a:rPr lang="es-MX" sz="1050" i="1" dirty="0" smtClean="0">
                <a:latin typeface="Trebuchet MS" pitchFamily="34" charset="0"/>
              </a:rPr>
              <a:t>90 </a:t>
            </a:r>
            <a:r>
              <a:rPr lang="es-MX" sz="1050" i="1" dirty="0">
                <a:latin typeface="Trebuchet MS" pitchFamily="34" charset="0"/>
              </a:rPr>
              <a:t>encuestas y </a:t>
            </a:r>
            <a:r>
              <a:rPr lang="es-MX" sz="1050" i="1" dirty="0" smtClean="0">
                <a:latin typeface="Trebuchet MS" pitchFamily="34" charset="0"/>
              </a:rPr>
              <a:t>95 </a:t>
            </a:r>
            <a:r>
              <a:rPr lang="es-MX" sz="1050" i="1" dirty="0">
                <a:latin typeface="Trebuchet MS" pitchFamily="34" charset="0"/>
              </a:rPr>
              <a:t>actividades donde participaron, significa que hubo expositores que participaron en más de una actividad, ejemplo  un actor de obra de teatro que también trajera a vender sus </a:t>
            </a:r>
            <a:r>
              <a:rPr lang="es-MX" sz="1050" i="1" dirty="0" smtClean="0">
                <a:latin typeface="Trebuchet MS" pitchFamily="34" charset="0"/>
              </a:rPr>
              <a:t>artesanías, el expositor de altares que viene también trae altares y muestra gastronómica.</a:t>
            </a:r>
            <a:endParaRPr lang="es-MX" sz="1050" i="1" dirty="0">
              <a:latin typeface="Trebuchet MS" pitchFamily="34" charset="0"/>
            </a:endParaRPr>
          </a:p>
        </p:txBody>
      </p:sp>
      <p:pic>
        <p:nvPicPr>
          <p:cNvPr id="3073" name="Picture 1" descr="C:\Users\vgutierrez\AppData\Local\Microsoft\Windows\Temporary Internet Files\Content.Outlook\0NKX7ASV\azizgua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8818" y="1412776"/>
            <a:ext cx="1795640" cy="11030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0579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79512" y="609600"/>
            <a:ext cx="58402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s-E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¿Qué le motivó a participar en el festival?</a:t>
            </a:r>
          </a:p>
        </p:txBody>
      </p:sp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8322338"/>
              </p:ext>
            </p:extLst>
          </p:nvPr>
        </p:nvGraphicFramePr>
        <p:xfrm>
          <a:off x="611560" y="1087886"/>
          <a:ext cx="7920880" cy="4359670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6192688"/>
                <a:gridCol w="675159"/>
                <a:gridCol w="1053033"/>
              </a:tblGrid>
              <a:tr h="20246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Razones por las que participa</a:t>
                      </a:r>
                      <a:endParaRPr lang="es-MX" sz="18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Casos</a:t>
                      </a:r>
                      <a:endParaRPr lang="es-MX" sz="1400" b="0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2012</a:t>
                      </a:r>
                      <a:endParaRPr lang="es-MX" sz="1800" b="0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</a:tr>
              <a:tr h="397322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itchFamily="34" charset="0"/>
                        <a:buChar char="•"/>
                      </a:pPr>
                      <a:r>
                        <a:rPr lang="es-MX" sz="1600" b="1" u="none" strike="noStrike" dirty="0">
                          <a:effectLst/>
                        </a:rPr>
                        <a:t>Tradiciones </a:t>
                      </a:r>
                      <a:r>
                        <a:rPr lang="es-MX" sz="1600" u="none" strike="noStrike" dirty="0">
                          <a:effectLst/>
                        </a:rPr>
                        <a:t>(preservar las tradiciones, dar a conocer tradiciones y costumbres)</a:t>
                      </a:r>
                      <a:endParaRPr lang="es-MX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17</a:t>
                      </a:r>
                      <a:endParaRPr lang="es-MX" sz="14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effectLst/>
                        </a:rPr>
                        <a:t>18.9%</a:t>
                      </a:r>
                      <a:endParaRPr lang="es-MX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94400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itchFamily="34" charset="0"/>
                        <a:buChar char="•"/>
                      </a:pPr>
                      <a:r>
                        <a:rPr lang="es-MX" sz="1600" b="1" u="none" strike="noStrike" dirty="0">
                          <a:effectLst/>
                        </a:rPr>
                        <a:t>Cultura</a:t>
                      </a:r>
                      <a:r>
                        <a:rPr lang="es-MX" sz="1600" u="none" strike="noStrike" dirty="0">
                          <a:effectLst/>
                        </a:rPr>
                        <a:t> (conservar y rescatar la cultura, hablar de la muerte)</a:t>
                      </a:r>
                      <a:endParaRPr lang="es-MX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14</a:t>
                      </a:r>
                      <a:endParaRPr lang="es-MX" sz="14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effectLst/>
                        </a:rPr>
                        <a:t>15.6%</a:t>
                      </a:r>
                      <a:endParaRPr lang="es-MX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02467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itchFamily="34" charset="0"/>
                        <a:buChar char="•"/>
                      </a:pPr>
                      <a:r>
                        <a:rPr lang="es-MX" sz="1600" b="1" u="none" strike="noStrike" dirty="0">
                          <a:effectLst/>
                        </a:rPr>
                        <a:t>Le gusta participar</a:t>
                      </a:r>
                      <a:endParaRPr lang="es-MX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12</a:t>
                      </a:r>
                      <a:endParaRPr lang="es-MX" sz="14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effectLst/>
                        </a:rPr>
                        <a:t>13.3%</a:t>
                      </a:r>
                      <a:endParaRPr lang="es-MX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02467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itchFamily="34" charset="0"/>
                        <a:buChar char="•"/>
                      </a:pPr>
                      <a:r>
                        <a:rPr lang="es-MX" sz="1600" b="1" u="none" strike="noStrike" dirty="0">
                          <a:effectLst/>
                        </a:rPr>
                        <a:t>Conocer el evento</a:t>
                      </a:r>
                      <a:endParaRPr lang="es-MX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10</a:t>
                      </a:r>
                      <a:endParaRPr lang="es-MX" sz="14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effectLst/>
                        </a:rPr>
                        <a:t>11.1%</a:t>
                      </a:r>
                      <a:endParaRPr lang="es-MX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97322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itchFamily="34" charset="0"/>
                        <a:buChar char="•"/>
                      </a:pPr>
                      <a:r>
                        <a:rPr lang="es-MX" sz="1600" b="1" u="none" strike="noStrike" dirty="0">
                          <a:effectLst/>
                        </a:rPr>
                        <a:t>Venir a realizar su trabajo </a:t>
                      </a:r>
                      <a:r>
                        <a:rPr lang="es-MX" sz="1600" u="none" strike="noStrike" dirty="0">
                          <a:effectLst/>
                        </a:rPr>
                        <a:t>(presentar su exposición, su obra, tocar su música)</a:t>
                      </a:r>
                      <a:endParaRPr lang="es-MX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10</a:t>
                      </a:r>
                      <a:endParaRPr lang="es-MX" sz="14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effectLst/>
                        </a:rPr>
                        <a:t>11.1%</a:t>
                      </a:r>
                      <a:endParaRPr lang="es-MX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02467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itchFamily="34" charset="0"/>
                        <a:buChar char="•"/>
                      </a:pPr>
                      <a:r>
                        <a:rPr lang="es-MX" sz="1600" b="1" u="none" strike="noStrike" dirty="0">
                          <a:effectLst/>
                        </a:rPr>
                        <a:t>Fama</a:t>
                      </a:r>
                      <a:r>
                        <a:rPr lang="es-MX" sz="1600" u="none" strike="noStrike" dirty="0">
                          <a:effectLst/>
                        </a:rPr>
                        <a:t> (prestigio de Xcaret, es un evento importante)</a:t>
                      </a:r>
                      <a:endParaRPr lang="es-MX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9</a:t>
                      </a:r>
                      <a:endParaRPr lang="es-MX" sz="14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effectLst/>
                        </a:rPr>
                        <a:t>10.0%</a:t>
                      </a:r>
                      <a:endParaRPr lang="es-MX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02467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itchFamily="34" charset="0"/>
                        <a:buChar char="•"/>
                      </a:pPr>
                      <a:r>
                        <a:rPr lang="es-MX" sz="1600" b="1" u="none" strike="noStrike" dirty="0">
                          <a:effectLst/>
                        </a:rPr>
                        <a:t>Por la invitación</a:t>
                      </a:r>
                      <a:endParaRPr lang="es-MX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6</a:t>
                      </a:r>
                      <a:endParaRPr lang="es-MX" sz="14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effectLst/>
                        </a:rPr>
                        <a:t>6.7%</a:t>
                      </a:r>
                      <a:endParaRPr lang="es-MX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02467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itchFamily="34" charset="0"/>
                        <a:buChar char="•"/>
                      </a:pPr>
                      <a:r>
                        <a:rPr lang="es-MX" sz="1600" b="1" u="none" strike="noStrike" dirty="0">
                          <a:effectLst/>
                        </a:rPr>
                        <a:t>Ya había participado, experiencia del año pasado</a:t>
                      </a:r>
                      <a:endParaRPr lang="es-MX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4</a:t>
                      </a:r>
                      <a:endParaRPr lang="es-MX" sz="14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effectLst/>
                        </a:rPr>
                        <a:t>4.4%</a:t>
                      </a:r>
                      <a:endParaRPr lang="es-MX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52194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itchFamily="34" charset="0"/>
                        <a:buChar char="•"/>
                      </a:pPr>
                      <a:r>
                        <a:rPr lang="es-MX" sz="1600" b="1" u="none" strike="noStrike" dirty="0">
                          <a:effectLst/>
                        </a:rPr>
                        <a:t>El contenido del festival </a:t>
                      </a:r>
                      <a:r>
                        <a:rPr lang="es-MX" sz="1600" u="none" strike="noStrike" dirty="0">
                          <a:effectLst/>
                        </a:rPr>
                        <a:t>(baile, </a:t>
                      </a:r>
                      <a:r>
                        <a:rPr lang="es-MX" sz="1600" u="none" strike="noStrike" dirty="0" smtClean="0">
                          <a:effectLst/>
                        </a:rPr>
                        <a:t>esencia</a:t>
                      </a:r>
                      <a:r>
                        <a:rPr lang="es-MX" sz="1600" u="none" strike="noStrike" dirty="0">
                          <a:effectLst/>
                        </a:rPr>
                        <a:t>, celebración)</a:t>
                      </a:r>
                      <a:endParaRPr lang="es-MX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4</a:t>
                      </a:r>
                      <a:endParaRPr lang="es-MX" sz="14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effectLst/>
                        </a:rPr>
                        <a:t>4.4%</a:t>
                      </a:r>
                      <a:endParaRPr lang="es-MX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02467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itchFamily="34" charset="0"/>
                        <a:buChar char="•"/>
                      </a:pPr>
                      <a:r>
                        <a:rPr lang="es-MX" sz="1600" b="1" u="none" strike="noStrike" dirty="0">
                          <a:effectLst/>
                        </a:rPr>
                        <a:t>Por la experiencia</a:t>
                      </a:r>
                      <a:endParaRPr lang="es-MX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3</a:t>
                      </a:r>
                      <a:endParaRPr lang="es-MX" sz="14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effectLst/>
                        </a:rPr>
                        <a:t>3.3%</a:t>
                      </a:r>
                      <a:endParaRPr lang="es-MX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02467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itchFamily="34" charset="0"/>
                        <a:buChar char="•"/>
                      </a:pPr>
                      <a:r>
                        <a:rPr lang="es-MX" sz="1600" b="1" u="none" strike="noStrike" dirty="0">
                          <a:effectLst/>
                        </a:rPr>
                        <a:t>El gusto por los niños</a:t>
                      </a:r>
                      <a:endParaRPr lang="es-MX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3</a:t>
                      </a:r>
                      <a:endParaRPr lang="es-MX" sz="14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effectLst/>
                        </a:rPr>
                        <a:t>3.3%</a:t>
                      </a:r>
                      <a:endParaRPr lang="es-MX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02467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itchFamily="34" charset="0"/>
                        <a:buChar char="•"/>
                      </a:pPr>
                      <a:r>
                        <a:rPr lang="es-MX" sz="1600" b="1" u="none" strike="noStrike" dirty="0">
                          <a:effectLst/>
                        </a:rPr>
                        <a:t>Es su trabajo</a:t>
                      </a:r>
                      <a:endParaRPr lang="es-MX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2</a:t>
                      </a:r>
                      <a:endParaRPr lang="es-MX" sz="14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effectLst/>
                        </a:rPr>
                        <a:t>2.2%</a:t>
                      </a:r>
                      <a:endParaRPr lang="es-MX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02467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itchFamily="34" charset="0"/>
                        <a:buChar char="•"/>
                      </a:pPr>
                      <a:r>
                        <a:rPr lang="es-MX" sz="1600" b="1" u="none" strike="noStrike" dirty="0">
                          <a:effectLst/>
                        </a:rPr>
                        <a:t>Otras respuestas </a:t>
                      </a:r>
                      <a:r>
                        <a:rPr lang="es-MX" sz="1600" u="none" strike="noStrike" dirty="0">
                          <a:effectLst/>
                        </a:rPr>
                        <a:t>(de un solo caso)</a:t>
                      </a:r>
                      <a:endParaRPr lang="es-MX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5</a:t>
                      </a:r>
                      <a:endParaRPr lang="es-MX" sz="14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effectLst/>
                        </a:rPr>
                        <a:t>5.6%</a:t>
                      </a:r>
                      <a:endParaRPr lang="es-MX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02467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itchFamily="34" charset="0"/>
                        <a:buChar char="•"/>
                      </a:pPr>
                      <a:r>
                        <a:rPr lang="es-MX" sz="1600" u="none" strike="noStrike" dirty="0">
                          <a:effectLst/>
                        </a:rPr>
                        <a:t>Sin respuesta</a:t>
                      </a:r>
                      <a:endParaRPr lang="es-MX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2</a:t>
                      </a:r>
                      <a:endParaRPr lang="es-MX" sz="14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effectLst/>
                        </a:rPr>
                        <a:t>2.2%</a:t>
                      </a:r>
                      <a:endParaRPr lang="es-MX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4" name="16 CuadroTexto"/>
          <p:cNvSpPr txBox="1">
            <a:spLocks noChangeArrowheads="1"/>
          </p:cNvSpPr>
          <p:nvPr/>
        </p:nvSpPr>
        <p:spPr bwMode="auto">
          <a:xfrm>
            <a:off x="603018" y="5509075"/>
            <a:ext cx="2559228" cy="26161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MX" sz="1050" i="1" dirty="0" smtClean="0">
                <a:latin typeface="Trebuchet MS" pitchFamily="34" charset="0"/>
              </a:rPr>
              <a:t>Base de respuesta: 90 </a:t>
            </a:r>
            <a:r>
              <a:rPr lang="es-MX" sz="1050" i="1" dirty="0">
                <a:latin typeface="Trebuchet MS" pitchFamily="34" charset="0"/>
              </a:rPr>
              <a:t>casos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1979712" y="5770685"/>
            <a:ext cx="5976664" cy="6001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MX" sz="1100" dirty="0" smtClean="0"/>
              <a:t>En 2011 las principales razones fueron  la importancia de rescatar y compartir las tradiciones (18.2%) y darse a conocer o compartir su trabajo (14.5%).</a:t>
            </a:r>
          </a:p>
          <a:p>
            <a:r>
              <a:rPr lang="es-MX" sz="1100" dirty="0" smtClean="0"/>
              <a:t>En 2010 la principal razón fue promover y difundir las tradiciones y cultura con un 28%</a:t>
            </a:r>
            <a:endParaRPr lang="es-MX" sz="1100" dirty="0"/>
          </a:p>
        </p:txBody>
      </p:sp>
    </p:spTree>
    <p:extLst>
      <p:ext uri="{BB962C8B-B14F-4D97-AF65-F5344CB8AC3E}">
        <p14:creationId xmlns:p14="http://schemas.microsoft.com/office/powerpoint/2010/main" val="808369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518120" y="609600"/>
            <a:ext cx="6934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s-MX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¿Cómo se enteró de la realización del festival?</a:t>
            </a:r>
          </a:p>
        </p:txBody>
      </p:sp>
      <p:sp>
        <p:nvSpPr>
          <p:cNvPr id="5" name="16 CuadroTexto"/>
          <p:cNvSpPr txBox="1">
            <a:spLocks noChangeArrowheads="1"/>
          </p:cNvSpPr>
          <p:nvPr/>
        </p:nvSpPr>
        <p:spPr bwMode="auto">
          <a:xfrm>
            <a:off x="5791544" y="5253779"/>
            <a:ext cx="255922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s-MX" sz="1050" i="1" dirty="0" smtClean="0">
                <a:latin typeface="Trebuchet MS" pitchFamily="34" charset="0"/>
              </a:rPr>
              <a:t>Base de respuesta: 90 </a:t>
            </a:r>
            <a:r>
              <a:rPr lang="es-MX" sz="1050" i="1" dirty="0">
                <a:latin typeface="Trebuchet MS" pitchFamily="34" charset="0"/>
              </a:rPr>
              <a:t>casos</a:t>
            </a:r>
          </a:p>
        </p:txBody>
      </p:sp>
      <p:sp>
        <p:nvSpPr>
          <p:cNvPr id="11" name="6 CuadroTexto"/>
          <p:cNvSpPr txBox="1">
            <a:spLocks noChangeArrowheads="1"/>
          </p:cNvSpPr>
          <p:nvPr/>
        </p:nvSpPr>
        <p:spPr bwMode="auto">
          <a:xfrm>
            <a:off x="2000232" y="5661248"/>
            <a:ext cx="5884136" cy="577081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MX" sz="1050" i="1" dirty="0" smtClean="0">
                <a:latin typeface="Trebuchet MS" pitchFamily="34" charset="0"/>
              </a:rPr>
              <a:t>En 2011 los expositores se enteraron por invitación directa de Xcaret (47.3%), seguido de la Casa de la Cultura con 25.5% .En  2010 invitación directa tuvo un 48%, la segunda razón fue porque ya había participado con 14.7%.</a:t>
            </a:r>
            <a:endParaRPr lang="es-MX" sz="1050" i="1" dirty="0">
              <a:latin typeface="Trebuchet MS" pitchFamily="34" charset="0"/>
            </a:endParaRPr>
          </a:p>
        </p:txBody>
      </p:sp>
      <p:pic>
        <p:nvPicPr>
          <p:cNvPr id="2074" name="Picture 2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376" y="1590644"/>
            <a:ext cx="7732396" cy="3611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9441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6200" y="732430"/>
            <a:ext cx="8001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s-MX" sz="2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Mencione los años en los que ha participado como expositor</a:t>
            </a:r>
            <a:endParaRPr lang="es-ES" sz="2000" b="1" dirty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aphicFrame>
        <p:nvGraphicFramePr>
          <p:cNvPr id="3" name="Group 7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9265466"/>
              </p:ext>
            </p:extLst>
          </p:nvPr>
        </p:nvGraphicFramePr>
        <p:xfrm>
          <a:off x="300336" y="1340767"/>
          <a:ext cx="6431904" cy="1080120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3627807"/>
                <a:gridCol w="889653"/>
                <a:gridCol w="945807"/>
                <a:gridCol w="968637"/>
              </a:tblGrid>
              <a:tr h="36004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endParaRPr kumimoji="0" lang="es-MX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525" marR="9525" marT="9525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2010</a:t>
                      </a:r>
                    </a:p>
                  </a:txBody>
                  <a:tcPr marL="9525" marR="9525" marT="9525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sz="16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2011</a:t>
                      </a:r>
                      <a:endParaRPr kumimoji="0" lang="es-MX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525" marR="9525" marT="9525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sz="1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2012</a:t>
                      </a:r>
                      <a:endParaRPr kumimoji="0" lang="es-MX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525" marR="9525" marT="9525" marB="0" anchor="ctr" horzOverflow="overflow"/>
                </a:tc>
              </a:tr>
              <a:tr h="36004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s-MX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Es el primer festival en el que participan </a:t>
                      </a:r>
                      <a:endParaRPr kumimoji="0" lang="es-MX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525" marR="9525" marT="9525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sz="16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53.3%</a:t>
                      </a:r>
                    </a:p>
                  </a:txBody>
                  <a:tcPr marL="9525" marR="9525" marT="9525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54.5%</a:t>
                      </a:r>
                      <a:endParaRPr kumimoji="0" lang="es-MX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525" marR="9525" marT="9525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sz="2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42.2%</a:t>
                      </a:r>
                      <a:endParaRPr kumimoji="0" lang="es-MX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525" marR="9525" marT="9525" marB="0" anchor="ctr" horzOverflow="overflow"/>
                </a:tc>
              </a:tr>
              <a:tr h="36004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s-MX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Ya había participado anteriormente</a:t>
                      </a:r>
                      <a:endParaRPr kumimoji="0" lang="es-MX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525" marR="9525" marT="9525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sz="16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46.7%</a:t>
                      </a:r>
                    </a:p>
                  </a:txBody>
                  <a:tcPr marL="9525" marR="9525" marT="9525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45.5%</a:t>
                      </a:r>
                      <a:endParaRPr kumimoji="0" lang="es-MX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525" marR="9525" marT="9525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sz="2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57.8%</a:t>
                      </a:r>
                      <a:endParaRPr kumimoji="0" lang="es-MX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525" marR="9525" marT="9525" marB="0" anchor="ctr" horzOverflow="overflow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4" name="18 CuadroTexto"/>
          <p:cNvSpPr txBox="1">
            <a:spLocks noChangeArrowheads="1"/>
          </p:cNvSpPr>
          <p:nvPr/>
        </p:nvSpPr>
        <p:spPr bwMode="auto">
          <a:xfrm>
            <a:off x="755576" y="2971800"/>
            <a:ext cx="6172534" cy="33855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s-MX" sz="1600" b="1" i="1" u="sng" dirty="0"/>
              <a:t>Del expositor repetitivo:</a:t>
            </a:r>
          </a:p>
        </p:txBody>
      </p:sp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3442914"/>
              </p:ext>
            </p:extLst>
          </p:nvPr>
        </p:nvGraphicFramePr>
        <p:xfrm>
          <a:off x="5652120" y="3933056"/>
          <a:ext cx="2321768" cy="192325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064144"/>
                <a:gridCol w="1257624"/>
              </a:tblGrid>
              <a:tr h="380549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1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2006</a:t>
                      </a:r>
                      <a:endParaRPr lang="es-MX" sz="1800" b="1" i="0" u="none" strike="noStrike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1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5.6%</a:t>
                      </a:r>
                    </a:p>
                  </a:txBody>
                  <a:tcPr marL="9525" marR="9525" marT="9525" marB="0" anchor="ctr"/>
                </a:tc>
              </a:tr>
              <a:tr h="308541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1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2007</a:t>
                      </a:r>
                      <a:endParaRPr lang="es-MX" sz="1800" b="1" i="0" u="none" strike="noStrike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1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7.8%</a:t>
                      </a:r>
                    </a:p>
                  </a:txBody>
                  <a:tcPr marL="9525" marR="9525" marT="9525" marB="0" anchor="ctr"/>
                </a:tc>
              </a:tr>
              <a:tr h="308541"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1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2008</a:t>
                      </a:r>
                      <a:endParaRPr lang="es-MX" sz="1800" b="1" i="0" u="none" strike="noStrike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1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15.6%</a:t>
                      </a:r>
                    </a:p>
                  </a:txBody>
                  <a:tcPr marL="9525" marR="9525" marT="9525" marB="0" anchor="ctr"/>
                </a:tc>
              </a:tr>
              <a:tr h="308541"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1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2009</a:t>
                      </a:r>
                      <a:endParaRPr lang="es-MX" sz="1800" b="1" i="0" u="none" strike="noStrike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1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24.4%</a:t>
                      </a:r>
                    </a:p>
                  </a:txBody>
                  <a:tcPr marL="9525" marR="9525" marT="9525" marB="0" anchor="ctr"/>
                </a:tc>
              </a:tr>
              <a:tr h="308541"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1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2010</a:t>
                      </a:r>
                      <a:endParaRPr lang="es-MX" sz="1800" b="1" i="0" u="none" strike="noStrike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1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43.3%</a:t>
                      </a:r>
                    </a:p>
                  </a:txBody>
                  <a:tcPr marL="9525" marR="9525" marT="9525" marB="0" anchor="ctr"/>
                </a:tc>
              </a:tr>
              <a:tr h="308541"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1" u="none" strike="noStrike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2011</a:t>
                      </a:r>
                      <a:endParaRPr lang="es-MX" sz="1800" b="1" i="0" u="none" strike="noStrike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1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51.1%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9590798"/>
              </p:ext>
            </p:extLst>
          </p:nvPr>
        </p:nvGraphicFramePr>
        <p:xfrm>
          <a:off x="899592" y="3777609"/>
          <a:ext cx="3528392" cy="2131872"/>
        </p:xfrm>
        <a:graphic>
          <a:graphicData uri="http://schemas.openxmlformats.org/drawingml/2006/table">
            <a:tbl>
              <a:tblPr>
                <a:tableStyleId>{10A1B5D5-9B99-4C35-A422-299274C87663}</a:tableStyleId>
              </a:tblPr>
              <a:tblGrid>
                <a:gridCol w="2016224"/>
                <a:gridCol w="1512168"/>
              </a:tblGrid>
              <a:tr h="355312"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800" u="none" strike="noStrike" dirty="0">
                          <a:effectLst/>
                        </a:rPr>
                        <a:t>2 festivales</a:t>
                      </a:r>
                      <a:endParaRPr lang="es-MX" sz="18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800" u="none" strike="noStrike" dirty="0">
                          <a:effectLst/>
                        </a:rPr>
                        <a:t>14.4%</a:t>
                      </a:r>
                      <a:endParaRPr lang="es-MX" sz="1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355312"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800" u="none" strike="noStrike" dirty="0">
                          <a:effectLst/>
                        </a:rPr>
                        <a:t>3 festivales</a:t>
                      </a:r>
                      <a:endParaRPr lang="es-MX" sz="1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800" b="1" u="sng" strike="noStrike" dirty="0">
                          <a:effectLst/>
                        </a:rPr>
                        <a:t>17.8%</a:t>
                      </a:r>
                      <a:endParaRPr lang="es-MX" sz="1800" b="1" i="0" u="sng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355312"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800" u="none" strike="noStrike" dirty="0">
                          <a:effectLst/>
                        </a:rPr>
                        <a:t>4 festivales</a:t>
                      </a:r>
                      <a:endParaRPr lang="es-MX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800" u="none" strike="noStrike">
                          <a:effectLst/>
                        </a:rPr>
                        <a:t>15.6%</a:t>
                      </a:r>
                      <a:endParaRPr lang="es-MX" sz="1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355312"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800" u="none" strike="noStrike" dirty="0">
                          <a:effectLst/>
                        </a:rPr>
                        <a:t>5 festivales</a:t>
                      </a:r>
                      <a:endParaRPr lang="es-MX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800" u="none" strike="noStrike" dirty="0">
                          <a:effectLst/>
                        </a:rPr>
                        <a:t>3.3%</a:t>
                      </a:r>
                      <a:endParaRPr lang="es-MX" sz="1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355312"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800" u="none" strike="noStrike" dirty="0">
                          <a:effectLst/>
                        </a:rPr>
                        <a:t>6 festivales</a:t>
                      </a:r>
                      <a:endParaRPr lang="es-MX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800" u="none" strike="noStrike">
                          <a:effectLst/>
                        </a:rPr>
                        <a:t>2.2%</a:t>
                      </a:r>
                      <a:endParaRPr lang="es-MX" sz="1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355312"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800" u="none" strike="noStrike" dirty="0">
                          <a:effectLst/>
                        </a:rPr>
                        <a:t>7 festivales</a:t>
                      </a:r>
                      <a:endParaRPr lang="es-MX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800" u="none" strike="noStrike" dirty="0">
                          <a:effectLst/>
                        </a:rPr>
                        <a:t>4.4%</a:t>
                      </a:r>
                      <a:endParaRPr lang="es-MX" sz="1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7" name="6 CuadroTexto"/>
          <p:cNvSpPr txBox="1"/>
          <p:nvPr/>
        </p:nvSpPr>
        <p:spPr>
          <a:xfrm>
            <a:off x="755576" y="3469832"/>
            <a:ext cx="4000500" cy="307777"/>
          </a:xfrm>
          <a:prstGeom prst="rect">
            <a:avLst/>
          </a:prstGeom>
          <a:solidFill>
            <a:schemeClr val="bg1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sz="1400" b="1" dirty="0" smtClean="0">
                <a:solidFill>
                  <a:schemeClr val="tx1"/>
                </a:solidFill>
              </a:rPr>
              <a:t>Número de festivales en los que ha participado</a:t>
            </a:r>
            <a:endParaRPr lang="es-MX" sz="1400" b="1" dirty="0">
              <a:solidFill>
                <a:schemeClr val="tx1"/>
              </a:solidFill>
            </a:endParaRPr>
          </a:p>
        </p:txBody>
      </p:sp>
      <p:sp>
        <p:nvSpPr>
          <p:cNvPr id="8" name="16 CuadroTexto"/>
          <p:cNvSpPr txBox="1">
            <a:spLocks noChangeArrowheads="1"/>
          </p:cNvSpPr>
          <p:nvPr/>
        </p:nvSpPr>
        <p:spPr bwMode="auto">
          <a:xfrm>
            <a:off x="7362825" y="2695575"/>
            <a:ext cx="14287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s-MX" sz="1200" i="1" dirty="0" smtClean="0">
                <a:latin typeface="Trebuchet MS" pitchFamily="34" charset="0"/>
              </a:rPr>
              <a:t>Total: 90 </a:t>
            </a:r>
            <a:r>
              <a:rPr lang="es-MX" sz="1200" i="1" dirty="0">
                <a:latin typeface="Trebuchet MS" pitchFamily="34" charset="0"/>
              </a:rPr>
              <a:t>casos</a:t>
            </a:r>
          </a:p>
        </p:txBody>
      </p:sp>
      <p:sp>
        <p:nvSpPr>
          <p:cNvPr id="9" name="16 CuadroTexto"/>
          <p:cNvSpPr txBox="1">
            <a:spLocks noChangeArrowheads="1"/>
          </p:cNvSpPr>
          <p:nvPr/>
        </p:nvSpPr>
        <p:spPr bwMode="auto">
          <a:xfrm>
            <a:off x="3857625" y="5961087"/>
            <a:ext cx="14287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1200" i="1" dirty="0" smtClean="0">
                <a:latin typeface="Trebuchet MS" pitchFamily="34" charset="0"/>
              </a:rPr>
              <a:t>Total: 52 </a:t>
            </a:r>
            <a:r>
              <a:rPr lang="es-MX" sz="1200" i="1" dirty="0">
                <a:latin typeface="Trebuchet MS" pitchFamily="34" charset="0"/>
              </a:rPr>
              <a:t>casos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5286375" y="3439054"/>
            <a:ext cx="3283471" cy="369332"/>
          </a:xfrm>
          <a:prstGeom prst="rect">
            <a:avLst/>
          </a:prstGeom>
          <a:solidFill>
            <a:schemeClr val="bg1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chemeClr val="tx1"/>
                </a:solidFill>
              </a:rPr>
              <a:t>Años en los que ha participado:</a:t>
            </a:r>
            <a:endParaRPr lang="es-MX" dirty="0">
              <a:solidFill>
                <a:schemeClr val="tx1"/>
              </a:solidFill>
            </a:endParaRPr>
          </a:p>
        </p:txBody>
      </p:sp>
      <p:pic>
        <p:nvPicPr>
          <p:cNvPr id="11" name="10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6876" y="1318189"/>
            <a:ext cx="1397547" cy="10481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645248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82872" y="11703"/>
            <a:ext cx="6704047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buFont typeface="Arial" charset="0"/>
              <a:buChar char="•"/>
            </a:pPr>
            <a:r>
              <a:rPr lang="es-MX" sz="2400" b="1" u="sng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Evaluación del festival desde la visión de Expositor</a:t>
            </a:r>
            <a:endParaRPr lang="es-MX" sz="2400" b="1" u="sng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0105992"/>
              </p:ext>
            </p:extLst>
          </p:nvPr>
        </p:nvGraphicFramePr>
        <p:xfrm>
          <a:off x="971600" y="735162"/>
          <a:ext cx="1574904" cy="5098503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524968"/>
                <a:gridCol w="524968"/>
                <a:gridCol w="524968"/>
              </a:tblGrid>
              <a:tr h="491978"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2009</a:t>
                      </a:r>
                      <a:endParaRPr lang="es-MX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8294" marR="8294" marT="8294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2010</a:t>
                      </a:r>
                      <a:endParaRPr lang="es-MX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8294" marR="8294" marT="8294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4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2011</a:t>
                      </a:r>
                      <a:endParaRPr lang="es-MX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8294" marR="8294" marT="8294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297195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6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8.72</a:t>
                      </a:r>
                      <a:endParaRPr lang="es-MX" sz="16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294" marR="8294" marT="8294" marB="0" anchor="b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u="none" strike="noStrike" dirty="0">
                          <a:effectLst/>
                        </a:rPr>
                        <a:t>9.00</a:t>
                      </a:r>
                      <a:endParaRPr lang="es-MX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294" marR="8294" marT="8294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u="none" strike="noStrike" dirty="0" smtClean="0">
                          <a:effectLst/>
                        </a:rPr>
                        <a:t>9.51</a:t>
                      </a:r>
                      <a:endParaRPr lang="es-MX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294" marR="8294" marT="8294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97195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6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9.19</a:t>
                      </a:r>
                      <a:endParaRPr lang="es-MX" sz="16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294" marR="8294" marT="8294" marB="0" anchor="b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u="none" strike="noStrike" dirty="0" smtClean="0">
                          <a:effectLst/>
                        </a:rPr>
                        <a:t>8.94</a:t>
                      </a:r>
                      <a:endParaRPr lang="es-MX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294" marR="8294" marT="8294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9.48</a:t>
                      </a:r>
                      <a:endParaRPr lang="es-MX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294" marR="8294" marT="8294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97195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6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9.47</a:t>
                      </a:r>
                      <a:endParaRPr lang="es-MX" sz="16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294" marR="8294" marT="8294" marB="0" anchor="b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u="none" strike="noStrike" dirty="0" smtClean="0">
                          <a:effectLst/>
                        </a:rPr>
                        <a:t>9.41</a:t>
                      </a:r>
                      <a:endParaRPr lang="es-MX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294" marR="8294" marT="8294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9.59</a:t>
                      </a:r>
                      <a:endParaRPr lang="es-MX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294" marR="8294" marT="8294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97195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6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9.45</a:t>
                      </a:r>
                      <a:endParaRPr lang="es-MX" sz="16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294" marR="8294" marT="8294" marB="0" anchor="b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u="none" strike="noStrike" dirty="0" smtClean="0">
                          <a:effectLst/>
                        </a:rPr>
                        <a:t>9.34</a:t>
                      </a:r>
                      <a:endParaRPr lang="es-MX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294" marR="8294" marT="8294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9.80</a:t>
                      </a:r>
                      <a:endParaRPr lang="es-MX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294" marR="8294" marT="8294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97195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6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9.58</a:t>
                      </a:r>
                      <a:endParaRPr lang="es-MX" sz="16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294" marR="8294" marT="8294" marB="0" anchor="b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u="sng" strike="noStrike" dirty="0">
                          <a:effectLst/>
                        </a:rPr>
                        <a:t>9.70</a:t>
                      </a:r>
                      <a:endParaRPr lang="es-MX" sz="1600" b="0" i="0" u="sng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294" marR="8294" marT="8294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0" i="0" u="sng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9.81</a:t>
                      </a:r>
                      <a:endParaRPr lang="es-MX" sz="1600" b="0" i="0" u="sng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294" marR="8294" marT="8294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97195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9.20</a:t>
                      </a:r>
                    </a:p>
                  </a:txBody>
                  <a:tcPr marL="8294" marR="8294" marT="8294" marB="0" anchor="b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u="none" strike="noStrike" dirty="0" smtClean="0">
                          <a:effectLst/>
                        </a:rPr>
                        <a:t>9.19</a:t>
                      </a:r>
                      <a:endParaRPr lang="es-MX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294" marR="8294" marT="8294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9.33</a:t>
                      </a:r>
                      <a:endParaRPr lang="es-MX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294" marR="8294" marT="8294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97195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6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8.57</a:t>
                      </a:r>
                      <a:endParaRPr lang="es-MX" sz="16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294" marR="8294" marT="8294" marB="0" anchor="b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u="none" strike="noStrike" dirty="0" smtClean="0">
                          <a:effectLst/>
                        </a:rPr>
                        <a:t>8.35</a:t>
                      </a:r>
                      <a:endParaRPr lang="es-MX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294" marR="8294" marT="8294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8.88</a:t>
                      </a:r>
                      <a:endParaRPr lang="es-MX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294" marR="8294" marT="8294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97195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6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9.16</a:t>
                      </a:r>
                      <a:endParaRPr lang="es-MX" sz="16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294" marR="8294" marT="8294" marB="0" anchor="b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u="none" strike="noStrike" dirty="0" smtClean="0">
                          <a:effectLst/>
                        </a:rPr>
                        <a:t>9.19</a:t>
                      </a:r>
                      <a:endParaRPr lang="es-MX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294" marR="8294" marT="8294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9.65</a:t>
                      </a:r>
                      <a:endParaRPr lang="es-MX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294" marR="8294" marT="8294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97195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6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9.54</a:t>
                      </a:r>
                      <a:endParaRPr lang="es-MX" sz="16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294" marR="8294" marT="8294" marB="0" anchor="b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u="none" strike="noStrike" dirty="0" smtClean="0">
                          <a:effectLst/>
                        </a:rPr>
                        <a:t>9.51</a:t>
                      </a:r>
                      <a:endParaRPr lang="es-MX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294" marR="8294" marT="8294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9.44</a:t>
                      </a:r>
                      <a:endParaRPr lang="es-MX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294" marR="8294" marT="8294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97195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6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9.32</a:t>
                      </a:r>
                      <a:endParaRPr lang="es-MX" sz="16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294" marR="8294" marT="8294" marB="0" anchor="b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u="none" strike="noStrike" dirty="0" smtClean="0">
                          <a:effectLst/>
                        </a:rPr>
                        <a:t>9.47</a:t>
                      </a:r>
                      <a:endParaRPr lang="es-MX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294" marR="8294" marT="8294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9.64</a:t>
                      </a:r>
                      <a:endParaRPr lang="es-MX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294" marR="8294" marT="8294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97195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6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9.57</a:t>
                      </a:r>
                      <a:endParaRPr lang="es-MX" sz="16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294" marR="8294" marT="8294" marB="0" anchor="b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u="none" strike="noStrike" dirty="0" smtClean="0">
                          <a:effectLst/>
                        </a:rPr>
                        <a:t>9.63</a:t>
                      </a:r>
                      <a:endParaRPr lang="es-MX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294" marR="8294" marT="8294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9.57</a:t>
                      </a:r>
                      <a:endParaRPr lang="es-MX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294" marR="8294" marT="8294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97195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6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9.63</a:t>
                      </a:r>
                      <a:endParaRPr lang="es-MX" sz="16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294" marR="8294" marT="8294" marB="0" anchor="b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u="none" strike="noStrike" dirty="0" smtClean="0">
                          <a:effectLst/>
                        </a:rPr>
                        <a:t>9.82</a:t>
                      </a:r>
                      <a:endParaRPr lang="es-MX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294" marR="8294" marT="8294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9.71</a:t>
                      </a:r>
                      <a:endParaRPr lang="es-MX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294" marR="8294" marT="8294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97195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6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9.07</a:t>
                      </a:r>
                      <a:endParaRPr lang="es-MX" sz="16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294" marR="8294" marT="8294" marB="0" anchor="b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u="none" strike="noStrike" dirty="0" smtClean="0">
                          <a:effectLst/>
                        </a:rPr>
                        <a:t>9.17</a:t>
                      </a:r>
                      <a:endParaRPr lang="es-MX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294" marR="8294" marT="8294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9.77</a:t>
                      </a:r>
                      <a:endParaRPr lang="es-MX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294" marR="8294" marT="8294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1495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6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9.58</a:t>
                      </a:r>
                      <a:endParaRPr lang="es-MX" sz="16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294" marR="8294" marT="8294" marB="0" anchor="b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u="none" strike="noStrike" dirty="0" smtClean="0">
                          <a:effectLst/>
                        </a:rPr>
                        <a:t>9.79</a:t>
                      </a:r>
                      <a:endParaRPr lang="es-MX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294" marR="8294" marT="8294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9.83</a:t>
                      </a:r>
                      <a:endParaRPr lang="es-MX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294" marR="8294" marT="8294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1495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8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9.30</a:t>
                      </a:r>
                    </a:p>
                  </a:txBody>
                  <a:tcPr marL="8294" marR="8294" marT="8294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8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9.32</a:t>
                      </a:r>
                      <a:endParaRPr lang="es-MX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8294" marR="8294" marT="8294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9.57</a:t>
                      </a:r>
                      <a:endParaRPr lang="es-MX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8294" marR="8294" marT="8294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Group 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3435726"/>
              </p:ext>
            </p:extLst>
          </p:nvPr>
        </p:nvGraphicFramePr>
        <p:xfrm>
          <a:off x="2626245" y="745037"/>
          <a:ext cx="4896544" cy="5098507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3491992"/>
                <a:gridCol w="1404552"/>
              </a:tblGrid>
              <a:tr h="49616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</a:rPr>
                        <a:t>EVALUACIÓN DEL FESTIVAL </a:t>
                      </a:r>
                      <a:endParaRPr kumimoji="0" lang="es-MX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libri" pitchFamily="34" charset="0"/>
                        <a:cs typeface="Arial" charset="0"/>
                      </a:endParaRPr>
                    </a:p>
                  </a:txBody>
                  <a:tcPr marL="8294" marR="8294" marT="8294" marB="0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</a:rPr>
                        <a:t>2012</a:t>
                      </a:r>
                      <a:endParaRPr kumimoji="0" lang="es-MX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libri" pitchFamily="34" charset="0"/>
                        <a:cs typeface="Arial" charset="0"/>
                      </a:endParaRPr>
                    </a:p>
                  </a:txBody>
                  <a:tcPr marL="8294" marR="8294" marT="8294" marB="0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50000"/>
                      </a:schemeClr>
                    </a:solidFill>
                  </a:tcPr>
                </a:tc>
              </a:tr>
              <a:tr h="301741">
                <a:tc>
                  <a:txBody>
                    <a:bodyPr/>
                    <a:lstStyle/>
                    <a:p>
                      <a:pPr marL="285750" indent="-285750" algn="l" fontAlgn="b">
                        <a:buClrTx/>
                        <a:buFont typeface="Arial" pitchFamily="34" charset="0"/>
                        <a:buChar char="•"/>
                      </a:pPr>
                      <a:r>
                        <a:rPr kumimoji="0" lang="es-MX" sz="16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Iluminación</a:t>
                      </a:r>
                      <a:endParaRPr kumimoji="0" lang="es-MX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7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8.89</a:t>
                      </a: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01741">
                <a:tc>
                  <a:txBody>
                    <a:bodyPr/>
                    <a:lstStyle/>
                    <a:p>
                      <a:pPr marL="285750" indent="-285750" algn="l" fontAlgn="b">
                        <a:buClrTx/>
                        <a:buFont typeface="Arial" pitchFamily="34" charset="0"/>
                        <a:buChar char="•"/>
                      </a:pPr>
                      <a:r>
                        <a:rPr kumimoji="0" lang="es-MX" sz="16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Sonorización</a:t>
                      </a:r>
                      <a:endParaRPr kumimoji="0" lang="es-MX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7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8.86</a:t>
                      </a: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01741">
                <a:tc>
                  <a:txBody>
                    <a:bodyPr/>
                    <a:lstStyle/>
                    <a:p>
                      <a:pPr marL="285750" indent="-285750" algn="l" fontAlgn="b">
                        <a:buClrTx/>
                        <a:buFont typeface="Arial" pitchFamily="34" charset="0"/>
                        <a:buChar char="•"/>
                      </a:pPr>
                      <a:r>
                        <a:rPr kumimoji="0" lang="es-MX" sz="16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Ambientación General</a:t>
                      </a:r>
                      <a:endParaRPr kumimoji="0" lang="es-MX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7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9.27</a:t>
                      </a: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01741">
                <a:tc>
                  <a:txBody>
                    <a:bodyPr/>
                    <a:lstStyle/>
                    <a:p>
                      <a:pPr marL="285750" indent="-285750" algn="l" fontAlgn="b">
                        <a:buClrTx/>
                        <a:buFont typeface="Arial" pitchFamily="34" charset="0"/>
                        <a:buChar char="•"/>
                      </a:pPr>
                      <a:r>
                        <a:rPr kumimoji="0" lang="es-MX" sz="16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Difusión</a:t>
                      </a:r>
                      <a:endParaRPr kumimoji="0" lang="es-MX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7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9.42</a:t>
                      </a: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01741">
                <a:tc>
                  <a:txBody>
                    <a:bodyPr/>
                    <a:lstStyle/>
                    <a:p>
                      <a:pPr marL="285750" indent="-285750" algn="l" fontAlgn="b">
                        <a:buClrTx/>
                        <a:buFont typeface="Arial" pitchFamily="34" charset="0"/>
                        <a:buChar char="•"/>
                      </a:pPr>
                      <a:r>
                        <a:rPr kumimoji="0" lang="es-MX" sz="16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Autenticidad</a:t>
                      </a:r>
                      <a:endParaRPr kumimoji="0" lang="es-MX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7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9.63</a:t>
                      </a: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01741">
                <a:tc>
                  <a:txBody>
                    <a:bodyPr/>
                    <a:lstStyle/>
                    <a:p>
                      <a:pPr marL="285750" indent="-285750" algn="l" fontAlgn="b">
                        <a:buClrTx/>
                        <a:buFont typeface="Arial" pitchFamily="34" charset="0"/>
                        <a:buChar char="•"/>
                      </a:pPr>
                      <a:r>
                        <a:rPr kumimoji="0" lang="es-MX" sz="16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Instalaciones </a:t>
                      </a:r>
                      <a:r>
                        <a:rPr kumimoji="0" lang="es-MX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(espacios o foros)</a:t>
                      </a:r>
                      <a:endParaRPr kumimoji="0" lang="es-MX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7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9.14</a:t>
                      </a: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01741">
                <a:tc>
                  <a:txBody>
                    <a:bodyPr/>
                    <a:lstStyle/>
                    <a:p>
                      <a:pPr marL="285750" indent="-285750" algn="l" fontAlgn="b">
                        <a:buClrTx/>
                        <a:buFont typeface="Arial" pitchFamily="34" charset="0"/>
                        <a:buChar char="•"/>
                      </a:pPr>
                      <a:r>
                        <a:rPr kumimoji="0" lang="es-MX" sz="16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Instalaciones de Camerinos</a:t>
                      </a:r>
                      <a:endParaRPr kumimoji="0" lang="es-MX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7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8.14</a:t>
                      </a: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01741">
                <a:tc>
                  <a:txBody>
                    <a:bodyPr/>
                    <a:lstStyle/>
                    <a:p>
                      <a:pPr marL="285750" indent="-285750" algn="l" fontAlgn="b">
                        <a:buClrTx/>
                        <a:buFont typeface="Arial" pitchFamily="34" charset="0"/>
                        <a:buChar char="•"/>
                      </a:pPr>
                      <a:r>
                        <a:rPr kumimoji="0" lang="es-MX" sz="16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Ubicación </a:t>
                      </a:r>
                      <a:endParaRPr kumimoji="0" lang="es-MX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7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9.46</a:t>
                      </a: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01741">
                <a:tc>
                  <a:txBody>
                    <a:bodyPr/>
                    <a:lstStyle/>
                    <a:p>
                      <a:pPr marL="285750" indent="-285750" algn="l" fontAlgn="b">
                        <a:buClrTx/>
                        <a:buFont typeface="Arial" pitchFamily="34" charset="0"/>
                        <a:buChar char="•"/>
                      </a:pPr>
                      <a:r>
                        <a:rPr kumimoji="0" lang="es-MX" sz="16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Duración del evento </a:t>
                      </a:r>
                      <a:r>
                        <a:rPr kumimoji="0" lang="es-MX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(4 días)</a:t>
                      </a:r>
                      <a:endParaRPr kumimoji="0" lang="es-MX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7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9.72</a:t>
                      </a: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01741">
                <a:tc>
                  <a:txBody>
                    <a:bodyPr/>
                    <a:lstStyle/>
                    <a:p>
                      <a:pPr marL="285750" indent="-285750" algn="l" fontAlgn="b">
                        <a:buClrTx/>
                        <a:buFont typeface="Arial" pitchFamily="34" charset="0"/>
                        <a:buChar char="•"/>
                      </a:pPr>
                      <a:r>
                        <a:rPr kumimoji="0" lang="es-MX" sz="16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Horarios </a:t>
                      </a:r>
                      <a:endParaRPr kumimoji="0" lang="es-MX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7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9.52</a:t>
                      </a: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01741">
                <a:tc>
                  <a:txBody>
                    <a:bodyPr/>
                    <a:lstStyle/>
                    <a:p>
                      <a:pPr marL="285750" indent="-285750" algn="l" fontAlgn="b">
                        <a:buClrTx/>
                        <a:buFont typeface="Arial" pitchFamily="34" charset="0"/>
                        <a:buChar char="•"/>
                      </a:pPr>
                      <a:r>
                        <a:rPr kumimoji="0" lang="es-MX" sz="16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Apoyo del personal</a:t>
                      </a:r>
                      <a:endParaRPr kumimoji="0" lang="es-MX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7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9.62</a:t>
                      </a: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01741">
                <a:tc>
                  <a:txBody>
                    <a:bodyPr/>
                    <a:lstStyle/>
                    <a:p>
                      <a:pPr marL="285750" indent="-285750" algn="l" fontAlgn="b">
                        <a:buClrTx/>
                        <a:buFont typeface="Arial" pitchFamily="34" charset="0"/>
                        <a:buChar char="•"/>
                      </a:pPr>
                      <a:r>
                        <a:rPr kumimoji="0" lang="es-MX" sz="16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Actitud del coordinador</a:t>
                      </a:r>
                      <a:endParaRPr kumimoji="0" lang="es-MX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700" b="0" i="0" u="sng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9.73</a:t>
                      </a: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01741">
                <a:tc>
                  <a:txBody>
                    <a:bodyPr/>
                    <a:lstStyle/>
                    <a:p>
                      <a:pPr marL="285750" indent="-285750" algn="l" fontAlgn="b">
                        <a:buClrTx/>
                        <a:buFont typeface="Arial" pitchFamily="34" charset="0"/>
                        <a:buChar char="•"/>
                      </a:pPr>
                      <a:r>
                        <a:rPr kumimoji="0" lang="es-MX" sz="16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Organización del festival</a:t>
                      </a:r>
                      <a:endParaRPr kumimoji="0" lang="es-MX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7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9.51</a:t>
                      </a: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01741">
                <a:tc>
                  <a:txBody>
                    <a:bodyPr/>
                    <a:lstStyle/>
                    <a:p>
                      <a:pPr marL="285750" indent="-285750" algn="l" fontAlgn="b">
                        <a:buClrTx/>
                        <a:buFont typeface="Arial" pitchFamily="34" charset="0"/>
                        <a:buChar char="•"/>
                      </a:pPr>
                      <a:r>
                        <a:rPr kumimoji="0" lang="es-MX" sz="16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Evento en general</a:t>
                      </a:r>
                      <a:endParaRPr kumimoji="0" lang="es-MX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MX" sz="17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9.71</a:t>
                      </a: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7969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1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Promedio General </a:t>
                      </a:r>
                      <a:endParaRPr kumimoji="0" lang="es-MX" sz="1800" b="1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8294" marR="8294" marT="8294" marB="0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s-MX" sz="1600" b="1" i="0" u="sng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  <a:ea typeface="+mn-ea"/>
                          <a:cs typeface="Arial" charset="0"/>
                        </a:rPr>
                        <a:t>9.33</a:t>
                      </a: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" name="16 CuadroTexto"/>
          <p:cNvSpPr txBox="1">
            <a:spLocks noChangeArrowheads="1"/>
          </p:cNvSpPr>
          <p:nvPr/>
        </p:nvSpPr>
        <p:spPr bwMode="auto">
          <a:xfrm>
            <a:off x="2300804" y="6047710"/>
            <a:ext cx="255922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MX" sz="1050" i="1" dirty="0" smtClean="0">
                <a:latin typeface="Trebuchet MS" pitchFamily="34" charset="0"/>
              </a:rPr>
              <a:t>Base de respuesta: 90 </a:t>
            </a:r>
            <a:r>
              <a:rPr lang="es-MX" sz="1050" i="1" dirty="0">
                <a:latin typeface="Trebuchet MS" pitchFamily="34" charset="0"/>
              </a:rPr>
              <a:t>casos</a:t>
            </a:r>
          </a:p>
        </p:txBody>
      </p:sp>
      <p:sp>
        <p:nvSpPr>
          <p:cNvPr id="5" name="4 Flecha abajo"/>
          <p:cNvSpPr/>
          <p:nvPr/>
        </p:nvSpPr>
        <p:spPr>
          <a:xfrm>
            <a:off x="7980129" y="5725224"/>
            <a:ext cx="216024" cy="216024"/>
          </a:xfrm>
          <a:prstGeom prst="downArrow">
            <a:avLst/>
          </a:prstGeom>
          <a:solidFill>
            <a:srgbClr val="FFC000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16707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8753601"/>
              </p:ext>
            </p:extLst>
          </p:nvPr>
        </p:nvGraphicFramePr>
        <p:xfrm>
          <a:off x="179512" y="1628800"/>
          <a:ext cx="8839836" cy="235204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3120073"/>
                <a:gridCol w="708342"/>
                <a:gridCol w="1357059"/>
                <a:gridCol w="1219518"/>
                <a:gridCol w="1308989"/>
                <a:gridCol w="112585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MX" sz="1800" dirty="0" smtClean="0"/>
                        <a:t>Expositor</a:t>
                      </a:r>
                      <a:endParaRPr lang="es-MX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dirty="0" smtClean="0"/>
                        <a:t>Casos</a:t>
                      </a:r>
                      <a:endParaRPr lang="es-MX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dirty="0" smtClean="0"/>
                        <a:t>Foro</a:t>
                      </a:r>
                      <a:endParaRPr lang="es-MX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dirty="0" smtClean="0"/>
                        <a:t>Iluminación</a:t>
                      </a:r>
                      <a:endParaRPr lang="es-MX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dirty="0" smtClean="0"/>
                        <a:t>Sonorización</a:t>
                      </a:r>
                      <a:endParaRPr lang="es-MX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dirty="0" smtClean="0"/>
                        <a:t>Camerinos</a:t>
                      </a:r>
                      <a:endParaRPr lang="es-MX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MX" sz="1400" b="1" dirty="0" smtClean="0"/>
                        <a:t>Danza</a:t>
                      </a:r>
                      <a:r>
                        <a:rPr lang="es-MX" sz="1400" baseline="0" dirty="0" smtClean="0"/>
                        <a:t> (Camino al </a:t>
                      </a:r>
                      <a:r>
                        <a:rPr lang="es-MX" sz="1400" baseline="0" dirty="0" err="1" smtClean="0"/>
                        <a:t>Yaxché</a:t>
                      </a:r>
                      <a:r>
                        <a:rPr lang="es-MX" sz="1400" baseline="0" dirty="0" smtClean="0"/>
                        <a:t>)</a:t>
                      </a:r>
                      <a:endParaRPr lang="es-MX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/>
                        <a:t>5</a:t>
                      </a:r>
                      <a:endParaRPr lang="es-MX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1400" dirty="0" smtClean="0"/>
                        <a:t>Juego</a:t>
                      </a:r>
                      <a:r>
                        <a:rPr lang="es-MX" sz="1400" baseline="0" dirty="0" smtClean="0"/>
                        <a:t> de Pelota</a:t>
                      </a:r>
                      <a:endParaRPr lang="es-MX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b="1" dirty="0" smtClean="0"/>
                        <a:t>9.40</a:t>
                      </a:r>
                      <a:endParaRPr lang="es-MX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000" b="1" dirty="0" smtClean="0"/>
                        <a:t>8.60</a:t>
                      </a:r>
                      <a:endParaRPr lang="es-MX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b="1" dirty="0" smtClean="0">
                          <a:solidFill>
                            <a:srgbClr val="C00000"/>
                          </a:solidFill>
                        </a:rPr>
                        <a:t>7.60</a:t>
                      </a:r>
                      <a:endParaRPr lang="es-MX" sz="16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MX" sz="1400" b="1" dirty="0" smtClean="0"/>
                        <a:t>Música</a:t>
                      </a:r>
                      <a:r>
                        <a:rPr lang="es-MX" sz="1400" dirty="0" smtClean="0"/>
                        <a:t> (</a:t>
                      </a:r>
                      <a:r>
                        <a:rPr lang="es-MX" sz="1400" dirty="0" err="1" smtClean="0"/>
                        <a:t>K’eebanoób</a:t>
                      </a:r>
                      <a:r>
                        <a:rPr lang="es-MX" sz="1400" dirty="0" smtClean="0"/>
                        <a:t> y Milagros)</a:t>
                      </a:r>
                      <a:endParaRPr lang="es-MX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/>
                        <a:t>3</a:t>
                      </a:r>
                      <a:endParaRPr lang="es-MX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1400" dirty="0" err="1" smtClean="0"/>
                        <a:t>Tlachco</a:t>
                      </a:r>
                      <a:endParaRPr lang="es-MX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b="1" dirty="0" smtClean="0"/>
                        <a:t>8.67</a:t>
                      </a:r>
                      <a:endParaRPr lang="es-MX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000" b="1" dirty="0" smtClean="0">
                          <a:solidFill>
                            <a:srgbClr val="C00000"/>
                          </a:solidFill>
                        </a:rPr>
                        <a:t>4.67</a:t>
                      </a:r>
                      <a:endParaRPr lang="es-MX" sz="20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b="1" dirty="0" smtClean="0"/>
                        <a:t>8.33</a:t>
                      </a:r>
                      <a:endParaRPr lang="es-MX" sz="1600" b="1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MX" sz="1400" b="1" dirty="0" smtClean="0"/>
                        <a:t>Teatro</a:t>
                      </a:r>
                      <a:r>
                        <a:rPr lang="es-MX" sz="1400" dirty="0" smtClean="0"/>
                        <a:t> (Epitafios Cómicos)</a:t>
                      </a:r>
                      <a:endParaRPr lang="es-MX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/>
                        <a:t>4</a:t>
                      </a:r>
                      <a:endParaRPr lang="es-MX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1400" dirty="0" smtClean="0"/>
                        <a:t>Juego</a:t>
                      </a:r>
                      <a:r>
                        <a:rPr lang="es-MX" sz="1400" baseline="0" dirty="0" smtClean="0"/>
                        <a:t> de Pelota</a:t>
                      </a:r>
                      <a:endParaRPr lang="es-MX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b="1" dirty="0" smtClean="0"/>
                        <a:t>5.25</a:t>
                      </a:r>
                      <a:endParaRPr lang="es-MX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000" b="1" dirty="0" smtClean="0">
                          <a:solidFill>
                            <a:srgbClr val="C00000"/>
                          </a:solidFill>
                        </a:rPr>
                        <a:t>7.50</a:t>
                      </a:r>
                      <a:endParaRPr lang="es-MX" sz="20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b="1" dirty="0" smtClean="0">
                          <a:solidFill>
                            <a:srgbClr val="C00000"/>
                          </a:solidFill>
                        </a:rPr>
                        <a:t>5.25</a:t>
                      </a:r>
                      <a:endParaRPr lang="es-MX" sz="16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MX" sz="1400" b="1" dirty="0" smtClean="0"/>
                        <a:t>Teatro</a:t>
                      </a:r>
                      <a:r>
                        <a:rPr lang="es-MX" sz="1400" dirty="0" smtClean="0"/>
                        <a:t> (Macario)</a:t>
                      </a:r>
                      <a:endParaRPr lang="es-MX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/>
                        <a:t>3</a:t>
                      </a:r>
                      <a:endParaRPr lang="es-MX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1400" dirty="0" smtClean="0"/>
                        <a:t>Salón Hacienda</a:t>
                      </a:r>
                      <a:endParaRPr lang="es-MX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b="1" dirty="0" smtClean="0">
                          <a:solidFill>
                            <a:srgbClr val="C00000"/>
                          </a:solidFill>
                        </a:rPr>
                        <a:t>7.33</a:t>
                      </a:r>
                      <a:endParaRPr lang="es-MX" sz="16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000" b="1" dirty="0" smtClean="0"/>
                        <a:t>8.33</a:t>
                      </a:r>
                      <a:endParaRPr lang="es-MX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b="1" dirty="0" smtClean="0">
                          <a:solidFill>
                            <a:srgbClr val="C00000"/>
                          </a:solidFill>
                        </a:rPr>
                        <a:t>3.50</a:t>
                      </a:r>
                      <a:endParaRPr lang="es-MX" sz="16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MX" sz="1400" b="1" dirty="0" smtClean="0"/>
                        <a:t>Danza </a:t>
                      </a:r>
                      <a:r>
                        <a:rPr lang="es-MX" sz="1400" dirty="0" smtClean="0"/>
                        <a:t>(Travesía del alma al otro mundo)</a:t>
                      </a:r>
                      <a:endParaRPr lang="es-MX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/>
                        <a:t>3</a:t>
                      </a:r>
                      <a:endParaRPr lang="es-MX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1400" dirty="0" smtClean="0"/>
                        <a:t>La Isla</a:t>
                      </a:r>
                      <a:endParaRPr lang="es-MX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b="1" dirty="0" smtClean="0"/>
                        <a:t>9.00</a:t>
                      </a:r>
                      <a:endParaRPr lang="es-MX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000" b="1" dirty="0" smtClean="0"/>
                        <a:t>9.00</a:t>
                      </a:r>
                      <a:endParaRPr lang="es-MX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b="1" dirty="0" smtClean="0">
                          <a:solidFill>
                            <a:srgbClr val="C00000"/>
                          </a:solidFill>
                        </a:rPr>
                        <a:t>7.33</a:t>
                      </a:r>
                      <a:endParaRPr lang="es-MX" sz="16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" name="2 Rectángulo"/>
          <p:cNvSpPr/>
          <p:nvPr/>
        </p:nvSpPr>
        <p:spPr>
          <a:xfrm>
            <a:off x="323528" y="951038"/>
            <a:ext cx="8001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Elenco que califica con mayor exigencia </a:t>
            </a:r>
            <a:endParaRPr lang="es-MX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8244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547664" y="-4549"/>
            <a:ext cx="5616624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s-MX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¿Qué le hizo falta al expositor?</a:t>
            </a:r>
            <a:endParaRPr lang="es-ES" sz="24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2843808" y="5190728"/>
            <a:ext cx="5528320" cy="60016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fontAlgn="b">
              <a:buFont typeface="Arial" pitchFamily="34" charset="0"/>
              <a:buChar char="•"/>
            </a:pPr>
            <a:r>
              <a:rPr lang="es-MX" sz="1100" i="1" dirty="0" smtClean="0">
                <a:latin typeface="Trebuchet MS" pitchFamily="34" charset="0"/>
              </a:rPr>
              <a:t>En el 2011,34.5% respondió que nada, todo bien, 5.5% pidió Arreglar pisos, había charcos de agua y lodo, y 5.5% Apoyo o transporte para cargar equipo y demás cosas</a:t>
            </a:r>
          </a:p>
          <a:p>
            <a:pPr fontAlgn="b">
              <a:buFont typeface="Arial" pitchFamily="34" charset="0"/>
              <a:buChar char="•"/>
            </a:pPr>
            <a:endParaRPr lang="es-MX" sz="1100" i="1" dirty="0" smtClean="0">
              <a:latin typeface="Trebuchet MS" pitchFamily="34" charset="0"/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0087473"/>
              </p:ext>
            </p:extLst>
          </p:nvPr>
        </p:nvGraphicFramePr>
        <p:xfrm>
          <a:off x="755577" y="908723"/>
          <a:ext cx="7200799" cy="4176464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5772028"/>
                <a:gridCol w="534012"/>
                <a:gridCol w="894759"/>
              </a:tblGrid>
              <a:tr h="347041">
                <a:tc>
                  <a:txBody>
                    <a:bodyPr/>
                    <a:lstStyle/>
                    <a:p>
                      <a:pPr lvl="1" algn="ctr" fontAlgn="b"/>
                      <a:r>
                        <a:rPr lang="es-MX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Hizo Falta</a:t>
                      </a:r>
                      <a:endParaRPr lang="es-MX" sz="1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Casos</a:t>
                      </a:r>
                      <a:endParaRPr lang="es-MX" sz="16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 2012</a:t>
                      </a:r>
                      <a:endParaRPr lang="es-MX" sz="16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50000"/>
                      </a:schemeClr>
                    </a:solidFill>
                  </a:tcPr>
                </a:tc>
              </a:tr>
              <a:tr h="367454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itchFamily="34" charset="0"/>
                        <a:buChar char="•"/>
                      </a:pPr>
                      <a:r>
                        <a:rPr lang="es-MX" sz="1600" b="1" u="none" strike="noStrike" dirty="0">
                          <a:effectLst/>
                        </a:rPr>
                        <a:t>No faltó </a:t>
                      </a:r>
                      <a:r>
                        <a:rPr lang="es-MX" sz="1600" b="1" u="none" strike="noStrike" dirty="0" smtClean="0">
                          <a:effectLst/>
                        </a:rPr>
                        <a:t>nada</a:t>
                      </a:r>
                      <a:r>
                        <a:rPr lang="es-MX" sz="1600" b="1" u="none" strike="noStrike" baseline="0" dirty="0" smtClean="0">
                          <a:effectLst/>
                        </a:rPr>
                        <a:t> </a:t>
                      </a:r>
                      <a:r>
                        <a:rPr lang="es-MX" sz="1600" u="none" strike="noStrike" baseline="0" dirty="0" smtClean="0">
                          <a:effectLst/>
                        </a:rPr>
                        <a:t>(</a:t>
                      </a:r>
                      <a:r>
                        <a:rPr lang="es-MX" sz="1600" u="none" strike="noStrike" dirty="0" smtClean="0">
                          <a:effectLst/>
                        </a:rPr>
                        <a:t>todo </a:t>
                      </a:r>
                      <a:r>
                        <a:rPr lang="es-MX" sz="1600" u="none" strike="noStrike" dirty="0">
                          <a:effectLst/>
                        </a:rPr>
                        <a:t>bien, no </a:t>
                      </a:r>
                      <a:r>
                        <a:rPr lang="es-MX" sz="1600" u="none" strike="noStrike" dirty="0" smtClean="0">
                          <a:effectLst/>
                        </a:rPr>
                        <a:t>respondió)</a:t>
                      </a:r>
                      <a:endParaRPr lang="es-MX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62</a:t>
                      </a:r>
                      <a:endParaRPr lang="es-MX" sz="14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effectLst/>
                        </a:rPr>
                        <a:t>68.9%</a:t>
                      </a:r>
                      <a:endParaRPr lang="es-MX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7041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itchFamily="34" charset="0"/>
                        <a:buChar char="•"/>
                      </a:pPr>
                      <a:r>
                        <a:rPr lang="es-MX" sz="1600" b="1" u="none" strike="noStrike" dirty="0">
                          <a:effectLst/>
                        </a:rPr>
                        <a:t>Detalles técnicos </a:t>
                      </a:r>
                      <a:r>
                        <a:rPr lang="es-MX" sz="1600" u="none" strike="noStrike" dirty="0">
                          <a:effectLst/>
                        </a:rPr>
                        <a:t>(iluminación, más apoyo en video)</a:t>
                      </a:r>
                      <a:endParaRPr lang="es-MX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5</a:t>
                      </a:r>
                      <a:endParaRPr lang="es-MX" sz="14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effectLst/>
                        </a:rPr>
                        <a:t>5.6%</a:t>
                      </a:r>
                      <a:endParaRPr lang="es-MX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33614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itchFamily="34" charset="0"/>
                        <a:buChar char="•"/>
                      </a:pPr>
                      <a:r>
                        <a:rPr lang="es-MX" sz="1600" b="1" u="none" strike="noStrike" dirty="0">
                          <a:effectLst/>
                        </a:rPr>
                        <a:t>Instalaciones </a:t>
                      </a:r>
                      <a:r>
                        <a:rPr lang="es-MX" sz="1600" u="none" strike="noStrike" dirty="0">
                          <a:effectLst/>
                        </a:rPr>
                        <a:t>(Camerinos, espejos, luces, mejores instalaciones)</a:t>
                      </a:r>
                      <a:endParaRPr lang="es-MX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5</a:t>
                      </a:r>
                      <a:endParaRPr lang="es-MX" sz="14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effectLst/>
                        </a:rPr>
                        <a:t>5.6%</a:t>
                      </a:r>
                      <a:endParaRPr lang="es-MX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7041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itchFamily="34" charset="0"/>
                        <a:buChar char="•"/>
                      </a:pPr>
                      <a:r>
                        <a:rPr lang="es-MX" sz="1600" b="1" u="none" strike="noStrike" dirty="0">
                          <a:effectLst/>
                        </a:rPr>
                        <a:t>Insumos para muestra gastronómica </a:t>
                      </a:r>
                      <a:endParaRPr lang="es-MX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4</a:t>
                      </a:r>
                      <a:endParaRPr lang="es-MX" sz="14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effectLst/>
                        </a:rPr>
                        <a:t>4.4%</a:t>
                      </a:r>
                      <a:endParaRPr lang="es-MX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52027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itchFamily="34" charset="0"/>
                        <a:buChar char="•"/>
                      </a:pPr>
                      <a:r>
                        <a:rPr lang="es-MX" sz="1600" b="1" u="none" strike="noStrike" dirty="0">
                          <a:effectLst/>
                        </a:rPr>
                        <a:t>Detalles de utilería </a:t>
                      </a:r>
                      <a:r>
                        <a:rPr lang="es-MX" sz="1600" u="none" strike="noStrike" dirty="0">
                          <a:effectLst/>
                        </a:rPr>
                        <a:t>(penacho, cama de humo, pintura, trapo)</a:t>
                      </a:r>
                      <a:endParaRPr lang="es-MX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4</a:t>
                      </a:r>
                      <a:endParaRPr lang="es-MX" sz="14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effectLst/>
                        </a:rPr>
                        <a:t>4.4%</a:t>
                      </a:r>
                      <a:endParaRPr lang="es-MX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7041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itchFamily="34" charset="0"/>
                        <a:buChar char="•"/>
                      </a:pPr>
                      <a:r>
                        <a:rPr lang="es-MX" sz="1600" b="1" u="none" strike="noStrike" dirty="0">
                          <a:effectLst/>
                        </a:rPr>
                        <a:t>Más tiempo para ensayos</a:t>
                      </a:r>
                      <a:endParaRPr lang="es-MX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2</a:t>
                      </a:r>
                      <a:endParaRPr lang="es-MX" sz="14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effectLst/>
                        </a:rPr>
                        <a:t>2.2%</a:t>
                      </a:r>
                      <a:endParaRPr lang="es-MX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47041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itchFamily="34" charset="0"/>
                        <a:buChar char="•"/>
                      </a:pPr>
                      <a:r>
                        <a:rPr lang="es-MX" sz="1600" b="1" u="none" strike="noStrike" dirty="0">
                          <a:effectLst/>
                        </a:rPr>
                        <a:t>Organización</a:t>
                      </a:r>
                      <a:endParaRPr lang="es-MX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2</a:t>
                      </a:r>
                      <a:endParaRPr lang="es-MX" sz="14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effectLst/>
                        </a:rPr>
                        <a:t>2.2%</a:t>
                      </a:r>
                      <a:endParaRPr lang="es-MX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7041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itchFamily="34" charset="0"/>
                        <a:buChar char="•"/>
                      </a:pPr>
                      <a:r>
                        <a:rPr lang="es-MX" sz="1600" b="1" u="none" strike="noStrike" dirty="0">
                          <a:effectLst/>
                        </a:rPr>
                        <a:t>Más presupuesto</a:t>
                      </a:r>
                      <a:endParaRPr lang="es-MX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1</a:t>
                      </a:r>
                      <a:endParaRPr lang="es-MX" sz="14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effectLst/>
                        </a:rPr>
                        <a:t>1.1%</a:t>
                      </a:r>
                      <a:endParaRPr lang="es-MX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47041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itchFamily="34" charset="0"/>
                        <a:buChar char="•"/>
                      </a:pPr>
                      <a:r>
                        <a:rPr lang="es-MX" sz="1600" b="1" u="none" strike="noStrike" dirty="0">
                          <a:effectLst/>
                        </a:rPr>
                        <a:t>Más tiempo entre presentaciones</a:t>
                      </a:r>
                      <a:endParaRPr lang="es-MX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1</a:t>
                      </a:r>
                      <a:endParaRPr lang="es-MX" sz="14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effectLst/>
                        </a:rPr>
                        <a:t>1.1%</a:t>
                      </a:r>
                      <a:endParaRPr lang="es-MX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7041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itchFamily="34" charset="0"/>
                        <a:buChar char="•"/>
                      </a:pPr>
                      <a:r>
                        <a:rPr lang="es-MX" sz="1600" b="1" u="none" strike="noStrike" dirty="0">
                          <a:effectLst/>
                        </a:rPr>
                        <a:t>Internet</a:t>
                      </a:r>
                      <a:endParaRPr lang="es-MX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1</a:t>
                      </a:r>
                      <a:endParaRPr lang="es-MX" sz="14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effectLst/>
                        </a:rPr>
                        <a:t>1.1%</a:t>
                      </a:r>
                      <a:endParaRPr lang="es-MX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47041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itchFamily="34" charset="0"/>
                        <a:buChar char="•"/>
                      </a:pPr>
                      <a:r>
                        <a:rPr lang="es-MX" sz="1600" b="1" u="none" strike="noStrike" dirty="0">
                          <a:effectLst/>
                        </a:rPr>
                        <a:t>Elaboración de un ceibo</a:t>
                      </a:r>
                      <a:endParaRPr lang="es-MX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1</a:t>
                      </a:r>
                      <a:endParaRPr lang="es-MX" sz="14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effectLst/>
                        </a:rPr>
                        <a:t>1.1%</a:t>
                      </a:r>
                      <a:endParaRPr lang="es-MX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5" name="16 CuadroTexto"/>
          <p:cNvSpPr txBox="1">
            <a:spLocks noChangeArrowheads="1"/>
          </p:cNvSpPr>
          <p:nvPr/>
        </p:nvSpPr>
        <p:spPr bwMode="auto">
          <a:xfrm>
            <a:off x="395536" y="5229200"/>
            <a:ext cx="255922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MX" sz="1050" i="1" dirty="0" smtClean="0">
                <a:latin typeface="Trebuchet MS" pitchFamily="34" charset="0"/>
              </a:rPr>
              <a:t>Base de respuesta: 90 </a:t>
            </a:r>
            <a:r>
              <a:rPr lang="es-MX" sz="1050" i="1" dirty="0">
                <a:latin typeface="Trebuchet MS" pitchFamily="34" charset="0"/>
              </a:rPr>
              <a:t>casos</a:t>
            </a:r>
          </a:p>
        </p:txBody>
      </p:sp>
    </p:spTree>
    <p:extLst>
      <p:ext uri="{BB962C8B-B14F-4D97-AF65-F5344CB8AC3E}">
        <p14:creationId xmlns:p14="http://schemas.microsoft.com/office/powerpoint/2010/main" val="3024549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547664" y="0"/>
            <a:ext cx="5616624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es-MX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Recursos necesarios</a:t>
            </a:r>
            <a:endParaRPr lang="es-ES" sz="24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5287082"/>
              </p:ext>
            </p:extLst>
          </p:nvPr>
        </p:nvGraphicFramePr>
        <p:xfrm>
          <a:off x="562312" y="692697"/>
          <a:ext cx="7011264" cy="2024339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3497771"/>
                <a:gridCol w="921205"/>
                <a:gridCol w="1656184"/>
                <a:gridCol w="936104"/>
              </a:tblGrid>
              <a:tr h="443575">
                <a:tc>
                  <a:txBody>
                    <a:bodyPr/>
                    <a:lstStyle/>
                    <a:p>
                      <a:pPr algn="ctr"/>
                      <a:r>
                        <a:rPr lang="es-MX" sz="1600" dirty="0" smtClean="0">
                          <a:effectLst/>
                        </a:rPr>
                        <a:t>¿Le</a:t>
                      </a:r>
                      <a:r>
                        <a:rPr lang="es-MX" sz="1600" baseline="0" dirty="0" smtClean="0">
                          <a:effectLst/>
                        </a:rPr>
                        <a:t> facilitaron los recursos necesarios?</a:t>
                      </a:r>
                      <a:endParaRPr lang="es-MX" sz="1600" b="1" dirty="0"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Sí</a:t>
                      </a:r>
                      <a:endParaRPr lang="es-MX" sz="20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rebuchet MS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Parcialmente</a:t>
                      </a:r>
                      <a:endParaRPr lang="es-MX" sz="18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rebuchet MS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000" u="non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No</a:t>
                      </a:r>
                      <a:endParaRPr lang="es-MX" sz="2000" b="0" u="none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rebuchet MS" pitchFamily="34" charset="0"/>
                      </a:endParaRPr>
                    </a:p>
                  </a:txBody>
                  <a:tcPr anchor="ctr"/>
                </a:tc>
              </a:tr>
              <a:tr h="409981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MX" sz="16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2009</a:t>
                      </a:r>
                      <a:endParaRPr lang="es-MX" sz="160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 smtClean="0"/>
                        <a:t>88.6%</a:t>
                      </a:r>
                      <a:endParaRPr lang="es-MX" sz="1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 smtClean="0"/>
                        <a:t>10.0%</a:t>
                      </a:r>
                      <a:endParaRPr lang="es-MX" sz="1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 smtClean="0"/>
                        <a:t>1.4%</a:t>
                      </a:r>
                      <a:endParaRPr lang="es-MX" sz="1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409454">
                <a:tc>
                  <a:txBody>
                    <a:bodyPr/>
                    <a:lstStyle/>
                    <a:p>
                      <a:pPr algn="ctr"/>
                      <a:r>
                        <a:rPr lang="es-MX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2010</a:t>
                      </a:r>
                      <a:endParaRPr lang="es-MX" sz="16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rebuchet MS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 smtClean="0"/>
                        <a:t>84.0%</a:t>
                      </a:r>
                      <a:endParaRPr lang="es-MX" sz="1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 smtClean="0"/>
                        <a:t>16.0%</a:t>
                      </a:r>
                      <a:endParaRPr lang="es-MX" sz="1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 smtClean="0"/>
                        <a:t>0.0%</a:t>
                      </a:r>
                      <a:endParaRPr lang="es-MX" sz="1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409454">
                <a:tc>
                  <a:txBody>
                    <a:bodyPr/>
                    <a:lstStyle/>
                    <a:p>
                      <a:pPr algn="ctr"/>
                      <a:r>
                        <a:rPr lang="es-MX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2011</a:t>
                      </a:r>
                      <a:endParaRPr lang="es-MX" sz="16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rebuchet MS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 smtClean="0"/>
                        <a:t>89.1%</a:t>
                      </a:r>
                      <a:endParaRPr lang="es-MX" sz="1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 smtClean="0"/>
                        <a:t>7.3%</a:t>
                      </a:r>
                      <a:endParaRPr lang="es-MX" sz="1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 smtClean="0"/>
                        <a:t>3.6%</a:t>
                      </a:r>
                      <a:endParaRPr lang="es-MX" sz="1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51875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2000" kern="1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2012</a:t>
                      </a:r>
                      <a:endParaRPr lang="es-MX" sz="2000" b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20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88.9%</a:t>
                      </a:r>
                      <a:endParaRPr lang="es-MX" sz="2000" b="1" i="0" u="none" strike="noStrike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20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7.8%</a:t>
                      </a:r>
                      <a:endParaRPr lang="es-MX" sz="2000" b="1" i="0" u="none" strike="noStrike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20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3.3%</a:t>
                      </a:r>
                      <a:endParaRPr lang="es-MX" sz="2000" b="1" i="0" u="none" strike="noStrike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5" name="16 CuadroTexto"/>
          <p:cNvSpPr txBox="1">
            <a:spLocks noChangeArrowheads="1"/>
          </p:cNvSpPr>
          <p:nvPr/>
        </p:nvSpPr>
        <p:spPr bwMode="auto">
          <a:xfrm>
            <a:off x="1835696" y="6093296"/>
            <a:ext cx="255922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MX" sz="1050" i="1" dirty="0" smtClean="0">
                <a:latin typeface="Trebuchet MS" pitchFamily="34" charset="0"/>
              </a:rPr>
              <a:t>Base de respuesta: 90 </a:t>
            </a:r>
            <a:r>
              <a:rPr lang="es-MX" sz="1050" i="1" dirty="0">
                <a:latin typeface="Trebuchet MS" pitchFamily="34" charset="0"/>
              </a:rPr>
              <a:t>casos</a:t>
            </a:r>
          </a:p>
        </p:txBody>
      </p:sp>
      <p:graphicFrame>
        <p:nvGraphicFramePr>
          <p:cNvPr id="6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0175778"/>
              </p:ext>
            </p:extLst>
          </p:nvPr>
        </p:nvGraphicFramePr>
        <p:xfrm>
          <a:off x="251519" y="2924944"/>
          <a:ext cx="6552729" cy="3168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5848545"/>
              </p:ext>
            </p:extLst>
          </p:nvPr>
        </p:nvGraphicFramePr>
        <p:xfrm>
          <a:off x="6930008" y="4221088"/>
          <a:ext cx="2052736" cy="14706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548680"/>
                <a:gridCol w="504056"/>
              </a:tblGrid>
              <a:tr h="351898">
                <a:tc gridSpan="2">
                  <a:txBody>
                    <a:bodyPr/>
                    <a:lstStyle/>
                    <a:p>
                      <a:pPr algn="ctr"/>
                      <a:r>
                        <a:rPr lang="es-MX" sz="1200" dirty="0" smtClean="0">
                          <a:solidFill>
                            <a:schemeClr val="tx1"/>
                          </a:solidFill>
                        </a:rPr>
                        <a:t>Consideran que no se les facilitaron los recursos</a:t>
                      </a:r>
                      <a:endParaRPr lang="es-MX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</a:tr>
              <a:tr h="218060">
                <a:tc>
                  <a:txBody>
                    <a:bodyPr/>
                    <a:lstStyle/>
                    <a:p>
                      <a:pPr algn="ctr"/>
                      <a:r>
                        <a:rPr lang="es-MX" sz="1100" b="1" dirty="0" smtClean="0">
                          <a:solidFill>
                            <a:schemeClr val="tx1"/>
                          </a:solidFill>
                        </a:rPr>
                        <a:t>Expositor</a:t>
                      </a:r>
                      <a:endParaRPr lang="es-MX" sz="11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50" b="1" dirty="0" smtClean="0">
                          <a:solidFill>
                            <a:schemeClr val="tx1"/>
                          </a:solidFill>
                        </a:rPr>
                        <a:t>Casos</a:t>
                      </a:r>
                      <a:endParaRPr lang="es-MX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218060">
                <a:tc>
                  <a:txBody>
                    <a:bodyPr/>
                    <a:lstStyle/>
                    <a:p>
                      <a:pPr algn="l" fontAlgn="t"/>
                      <a:r>
                        <a:rPr lang="es-MX" sz="11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Danza, Camino al </a:t>
                      </a:r>
                      <a:r>
                        <a:rPr lang="es-MX" sz="1100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Yaxché</a:t>
                      </a:r>
                      <a:endParaRPr lang="es-MX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5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s-MX" sz="105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218060">
                <a:tc>
                  <a:txBody>
                    <a:bodyPr/>
                    <a:lstStyle/>
                    <a:p>
                      <a:pPr algn="l" fontAlgn="t"/>
                      <a:r>
                        <a:rPr lang="es-MX" sz="11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Música, Altar de muertos</a:t>
                      </a:r>
                      <a:endParaRPr lang="es-MX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5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s-MX" sz="105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218060">
                <a:tc>
                  <a:txBody>
                    <a:bodyPr/>
                    <a:lstStyle/>
                    <a:p>
                      <a:pPr algn="l" fontAlgn="t"/>
                      <a:r>
                        <a:rPr lang="es-MX" sz="11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Pabellón Infantil</a:t>
                      </a:r>
                      <a:endParaRPr lang="es-MX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5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s-MX" sz="105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7 Flecha arriba"/>
          <p:cNvSpPr/>
          <p:nvPr/>
        </p:nvSpPr>
        <p:spPr>
          <a:xfrm>
            <a:off x="3923928" y="5877272"/>
            <a:ext cx="144016" cy="144016"/>
          </a:xfrm>
          <a:prstGeom prst="up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94710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2159469" y="5365856"/>
            <a:ext cx="5544616" cy="85408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100" dirty="0" smtClean="0">
                <a:latin typeface="Trebuchet MS" pitchFamily="34" charset="0"/>
              </a:rPr>
              <a:t>En el 2011</a:t>
            </a:r>
            <a:r>
              <a:rPr lang="es-MX" sz="1100" dirty="0">
                <a:latin typeface="Trebuchet MS" pitchFamily="34" charset="0"/>
              </a:rPr>
              <a:t> </a:t>
            </a:r>
            <a:r>
              <a:rPr lang="es-MX" sz="1100" dirty="0" smtClean="0">
                <a:latin typeface="Trebuchet MS" pitchFamily="34" charset="0"/>
              </a:rPr>
              <a:t>las principales respuestas fueron: Todo le gustó, todo fue excelente (27.3%); servicio y atención del personal (16.4%) y todo muy organizado (12.7%)</a:t>
            </a:r>
          </a:p>
          <a:p>
            <a:pPr algn="ctr">
              <a:spcBef>
                <a:spcPct val="50000"/>
              </a:spcBef>
            </a:pPr>
            <a:r>
              <a:rPr lang="es-MX" sz="1100" dirty="0" smtClean="0">
                <a:latin typeface="Trebuchet MS" pitchFamily="34" charset="0"/>
              </a:rPr>
              <a:t>En el 2010 la experiencia de haber participado (21.9%) y la riqueza del intercambio de tradiciones (13.7%) fueron los aspectos más mencionados.</a:t>
            </a:r>
          </a:p>
        </p:txBody>
      </p:sp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6046474"/>
              </p:ext>
            </p:extLst>
          </p:nvPr>
        </p:nvGraphicFramePr>
        <p:xfrm>
          <a:off x="251520" y="692702"/>
          <a:ext cx="7636727" cy="4518112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6264696"/>
                <a:gridCol w="648072"/>
                <a:gridCol w="723959"/>
              </a:tblGrid>
              <a:tr h="26499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Lo que más le gustó del festival</a:t>
                      </a:r>
                      <a:endParaRPr lang="es-MX" sz="16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Casos</a:t>
                      </a:r>
                      <a:endParaRPr lang="es-MX" sz="14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2012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</a:tr>
              <a:tr h="264992">
                <a:tc>
                  <a:txBody>
                    <a:bodyPr/>
                    <a:lstStyle/>
                    <a:p>
                      <a:pPr marL="285750" indent="-285750" algn="l" fontAlgn="b">
                        <a:buFont typeface="Wingdings" pitchFamily="2" charset="2"/>
                        <a:buChar char="ü"/>
                      </a:pPr>
                      <a:r>
                        <a:rPr lang="es-MX" sz="1600" b="1" u="none" strike="noStrike" dirty="0">
                          <a:effectLst/>
                        </a:rPr>
                        <a:t>Todo el festival </a:t>
                      </a:r>
                      <a:r>
                        <a:rPr lang="es-MX" sz="1600" u="none" strike="noStrike" dirty="0">
                          <a:effectLst/>
                        </a:rPr>
                        <a:t>(concepto, los eventos)</a:t>
                      </a:r>
                      <a:endParaRPr lang="es-MX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20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effectLst/>
                        </a:rPr>
                        <a:t>22.2%</a:t>
                      </a:r>
                      <a:endParaRPr lang="es-MX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</a:tr>
              <a:tr h="264992">
                <a:tc>
                  <a:txBody>
                    <a:bodyPr/>
                    <a:lstStyle/>
                    <a:p>
                      <a:pPr marL="285750" indent="-285750" algn="l" fontAlgn="b">
                        <a:buFont typeface="Wingdings" pitchFamily="2" charset="2"/>
                        <a:buChar char="ü"/>
                      </a:pPr>
                      <a:r>
                        <a:rPr lang="es-MX" sz="1600" b="1" u="none" strike="noStrike" dirty="0">
                          <a:effectLst/>
                        </a:rPr>
                        <a:t>Las exposiciones </a:t>
                      </a:r>
                      <a:r>
                        <a:rPr lang="es-MX" sz="1600" u="none" strike="noStrike" dirty="0">
                          <a:effectLst/>
                        </a:rPr>
                        <a:t>(el elenco, los bailes, los eventos)</a:t>
                      </a:r>
                      <a:endParaRPr lang="es-MX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14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effectLst/>
                        </a:rPr>
                        <a:t>15.6%</a:t>
                      </a:r>
                      <a:endParaRPr lang="es-MX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</a:tr>
              <a:tr h="264992">
                <a:tc>
                  <a:txBody>
                    <a:bodyPr/>
                    <a:lstStyle/>
                    <a:p>
                      <a:pPr marL="285750" indent="-285750" algn="l" fontAlgn="b">
                        <a:buFont typeface="Wingdings" pitchFamily="2" charset="2"/>
                        <a:buChar char="ü"/>
                      </a:pPr>
                      <a:r>
                        <a:rPr lang="es-MX" sz="1600" b="1" u="none" strike="noStrike" dirty="0">
                          <a:effectLst/>
                        </a:rPr>
                        <a:t>El público </a:t>
                      </a:r>
                      <a:r>
                        <a:rPr lang="es-MX" sz="1600" u="none" strike="noStrike" dirty="0">
                          <a:effectLst/>
                        </a:rPr>
                        <a:t>(la asistencia de la gente, su participación, el contacto)</a:t>
                      </a:r>
                      <a:endParaRPr lang="es-MX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8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effectLst/>
                        </a:rPr>
                        <a:t>8.9%</a:t>
                      </a:r>
                      <a:endParaRPr lang="es-MX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</a:tr>
              <a:tr h="278240">
                <a:tc>
                  <a:txBody>
                    <a:bodyPr/>
                    <a:lstStyle/>
                    <a:p>
                      <a:pPr marL="285750" indent="-285750" algn="l" fontAlgn="b">
                        <a:buFont typeface="Wingdings" pitchFamily="2" charset="2"/>
                        <a:buChar char="ü"/>
                      </a:pPr>
                      <a:r>
                        <a:rPr lang="es-MX" sz="1600" b="1" u="none" strike="noStrike" dirty="0">
                          <a:effectLst/>
                        </a:rPr>
                        <a:t>Hacer su trabajo </a:t>
                      </a:r>
                      <a:r>
                        <a:rPr lang="es-MX" sz="1600" u="none" strike="noStrike" dirty="0">
                          <a:effectLst/>
                        </a:rPr>
                        <a:t>(poder participar, mostrar su trabajo)</a:t>
                      </a:r>
                      <a:endParaRPr lang="es-MX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8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effectLst/>
                        </a:rPr>
                        <a:t>8.9%</a:t>
                      </a:r>
                      <a:endParaRPr lang="es-MX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</a:tr>
              <a:tr h="264992">
                <a:tc>
                  <a:txBody>
                    <a:bodyPr/>
                    <a:lstStyle/>
                    <a:p>
                      <a:pPr marL="285750" indent="-285750" algn="l" fontAlgn="b">
                        <a:buFont typeface="Wingdings" pitchFamily="2" charset="2"/>
                        <a:buChar char="ü"/>
                      </a:pPr>
                      <a:r>
                        <a:rPr lang="es-MX" sz="1600" b="1" u="none" strike="noStrike" dirty="0">
                          <a:effectLst/>
                        </a:rPr>
                        <a:t>La atención del personal </a:t>
                      </a:r>
                      <a:r>
                        <a:rPr lang="es-MX" sz="1600" u="none" strike="noStrike" dirty="0">
                          <a:effectLst/>
                        </a:rPr>
                        <a:t>(el apoyo, el trato, los detalles)</a:t>
                      </a:r>
                      <a:endParaRPr lang="es-MX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7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effectLst/>
                        </a:rPr>
                        <a:t>7.8%</a:t>
                      </a:r>
                      <a:endParaRPr lang="es-MX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</a:tr>
              <a:tr h="264992">
                <a:tc>
                  <a:txBody>
                    <a:bodyPr/>
                    <a:lstStyle/>
                    <a:p>
                      <a:pPr marL="285750" indent="-285750" algn="l" fontAlgn="b">
                        <a:buFont typeface="Wingdings" pitchFamily="2" charset="2"/>
                        <a:buChar char="ü"/>
                      </a:pPr>
                      <a:r>
                        <a:rPr lang="es-MX" sz="1600" b="1" u="none" strike="noStrike" dirty="0">
                          <a:effectLst/>
                        </a:rPr>
                        <a:t>El lugar </a:t>
                      </a:r>
                      <a:r>
                        <a:rPr lang="es-MX" sz="1600" u="none" strike="noStrike" dirty="0">
                          <a:effectLst/>
                        </a:rPr>
                        <a:t>(el parque, lo natural)</a:t>
                      </a:r>
                      <a:endParaRPr lang="es-MX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6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effectLst/>
                        </a:rPr>
                        <a:t>6.7%</a:t>
                      </a:r>
                      <a:endParaRPr lang="es-MX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</a:tr>
              <a:tr h="264992">
                <a:tc>
                  <a:txBody>
                    <a:bodyPr/>
                    <a:lstStyle/>
                    <a:p>
                      <a:pPr marL="285750" indent="-285750" algn="l" fontAlgn="b">
                        <a:buFont typeface="Wingdings" pitchFamily="2" charset="2"/>
                        <a:buChar char="ü"/>
                      </a:pPr>
                      <a:r>
                        <a:rPr lang="es-MX" sz="1600" b="1" u="none" strike="noStrike" dirty="0">
                          <a:effectLst/>
                        </a:rPr>
                        <a:t>Ambiente </a:t>
                      </a:r>
                      <a:r>
                        <a:rPr lang="es-MX" sz="1600" u="none" strike="noStrike" dirty="0">
                          <a:effectLst/>
                        </a:rPr>
                        <a:t>(apoyar los talleres, los olores, el ambiente en esta época)</a:t>
                      </a:r>
                      <a:endParaRPr lang="es-MX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5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effectLst/>
                        </a:rPr>
                        <a:t>5.6%</a:t>
                      </a:r>
                      <a:endParaRPr lang="es-MX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</a:tr>
              <a:tr h="264992">
                <a:tc>
                  <a:txBody>
                    <a:bodyPr/>
                    <a:lstStyle/>
                    <a:p>
                      <a:pPr marL="285750" indent="-285750" algn="l" fontAlgn="b">
                        <a:buFont typeface="Wingdings" pitchFamily="2" charset="2"/>
                        <a:buChar char="ü"/>
                      </a:pPr>
                      <a:r>
                        <a:rPr lang="es-MX" sz="1600" b="1" u="none" strike="noStrike" dirty="0">
                          <a:effectLst/>
                        </a:rPr>
                        <a:t>El festival </a:t>
                      </a:r>
                      <a:r>
                        <a:rPr lang="es-MX" sz="1600" u="none" strike="noStrike" dirty="0">
                          <a:effectLst/>
                        </a:rPr>
                        <a:t>(El concepto del evento)</a:t>
                      </a:r>
                      <a:endParaRPr lang="es-MX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3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effectLst/>
                        </a:rPr>
                        <a:t>3.3%</a:t>
                      </a:r>
                      <a:endParaRPr lang="es-MX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</a:tr>
              <a:tr h="264992">
                <a:tc>
                  <a:txBody>
                    <a:bodyPr/>
                    <a:lstStyle/>
                    <a:p>
                      <a:pPr marL="285750" indent="-285750" algn="l" fontAlgn="b">
                        <a:buFont typeface="Wingdings" pitchFamily="2" charset="2"/>
                        <a:buChar char="ü"/>
                      </a:pPr>
                      <a:r>
                        <a:rPr lang="es-MX" sz="1600" b="1" u="none" strike="noStrike" dirty="0">
                          <a:effectLst/>
                        </a:rPr>
                        <a:t>El hospedaje </a:t>
                      </a:r>
                      <a:r>
                        <a:rPr lang="es-MX" sz="1600" u="none" strike="noStrike" dirty="0">
                          <a:effectLst/>
                        </a:rPr>
                        <a:t>(el hotel, el servicio)</a:t>
                      </a:r>
                      <a:endParaRPr lang="es-MX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3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effectLst/>
                        </a:rPr>
                        <a:t>3.3%</a:t>
                      </a:r>
                      <a:endParaRPr lang="es-MX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</a:tr>
              <a:tr h="264992">
                <a:tc>
                  <a:txBody>
                    <a:bodyPr/>
                    <a:lstStyle/>
                    <a:p>
                      <a:pPr marL="285750" indent="-285750" algn="l" fontAlgn="b">
                        <a:buFont typeface="Wingdings" pitchFamily="2" charset="2"/>
                        <a:buChar char="ü"/>
                      </a:pPr>
                      <a:r>
                        <a:rPr lang="es-MX" sz="1600" b="1" u="none" strike="noStrike" dirty="0">
                          <a:effectLst/>
                        </a:rPr>
                        <a:t>La comida</a:t>
                      </a:r>
                      <a:endParaRPr lang="es-MX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2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effectLst/>
                        </a:rPr>
                        <a:t>2.2%</a:t>
                      </a:r>
                      <a:endParaRPr lang="es-MX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</a:tr>
              <a:tr h="264992">
                <a:tc>
                  <a:txBody>
                    <a:bodyPr/>
                    <a:lstStyle/>
                    <a:p>
                      <a:pPr marL="285750" indent="-285750" algn="l" fontAlgn="b">
                        <a:buFont typeface="Wingdings" pitchFamily="2" charset="2"/>
                        <a:buChar char="ü"/>
                      </a:pPr>
                      <a:r>
                        <a:rPr lang="es-MX" sz="1600" b="1" u="none" strike="noStrike" dirty="0">
                          <a:effectLst/>
                        </a:rPr>
                        <a:t>La </a:t>
                      </a:r>
                      <a:r>
                        <a:rPr lang="es-MX" sz="1600" b="1" u="none" strike="noStrike" dirty="0" smtClean="0">
                          <a:effectLst/>
                        </a:rPr>
                        <a:t>convivencia</a:t>
                      </a:r>
                      <a:endParaRPr lang="es-MX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2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effectLst/>
                        </a:rPr>
                        <a:t>2.2%</a:t>
                      </a:r>
                      <a:endParaRPr lang="es-MX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</a:tr>
              <a:tr h="264992">
                <a:tc>
                  <a:txBody>
                    <a:bodyPr/>
                    <a:lstStyle/>
                    <a:p>
                      <a:pPr marL="285750" indent="-285750" algn="l" fontAlgn="b">
                        <a:buFont typeface="Wingdings" pitchFamily="2" charset="2"/>
                        <a:buChar char="ü"/>
                      </a:pPr>
                      <a:r>
                        <a:rPr lang="es-MX" sz="1600" b="1" u="none" strike="noStrike" dirty="0">
                          <a:effectLst/>
                        </a:rPr>
                        <a:t>Cultura </a:t>
                      </a:r>
                      <a:r>
                        <a:rPr lang="es-MX" sz="1600" u="none" strike="noStrike" dirty="0">
                          <a:effectLst/>
                        </a:rPr>
                        <a:t>(culturas en un solo lugar, dar a conocer la cultura)</a:t>
                      </a:r>
                      <a:endParaRPr lang="es-MX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2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effectLst/>
                        </a:rPr>
                        <a:t>2.2%</a:t>
                      </a:r>
                      <a:endParaRPr lang="es-MX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</a:tr>
              <a:tr h="264992">
                <a:tc>
                  <a:txBody>
                    <a:bodyPr/>
                    <a:lstStyle/>
                    <a:p>
                      <a:pPr marL="285750" indent="-285750" algn="l" fontAlgn="b">
                        <a:buFont typeface="Wingdings" pitchFamily="2" charset="2"/>
                        <a:buChar char="ü"/>
                      </a:pPr>
                      <a:r>
                        <a:rPr lang="es-MX" sz="1600" b="1" u="none" strike="noStrike" dirty="0">
                          <a:effectLst/>
                        </a:rPr>
                        <a:t>El trabajo en equipo</a:t>
                      </a:r>
                      <a:endParaRPr lang="es-MX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2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effectLst/>
                        </a:rPr>
                        <a:t>2.2%</a:t>
                      </a:r>
                      <a:endParaRPr lang="es-MX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</a:tr>
              <a:tr h="264992">
                <a:tc>
                  <a:txBody>
                    <a:bodyPr/>
                    <a:lstStyle/>
                    <a:p>
                      <a:pPr marL="285750" indent="-285750" algn="l" fontAlgn="b">
                        <a:buFont typeface="Wingdings" pitchFamily="2" charset="2"/>
                        <a:buChar char="ü"/>
                      </a:pPr>
                      <a:r>
                        <a:rPr lang="es-MX" sz="1600" b="1" u="none" strike="noStrike" dirty="0">
                          <a:effectLst/>
                        </a:rPr>
                        <a:t>La tradición </a:t>
                      </a:r>
                      <a:r>
                        <a:rPr lang="es-MX" sz="1600" u="none" strike="noStrike" dirty="0">
                          <a:effectLst/>
                        </a:rPr>
                        <a:t>(celebrar la tradición, explicarla)</a:t>
                      </a:r>
                      <a:endParaRPr lang="es-MX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2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effectLst/>
                        </a:rPr>
                        <a:t>2.2%</a:t>
                      </a:r>
                      <a:endParaRPr lang="es-MX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</a:tr>
              <a:tr h="264992">
                <a:tc>
                  <a:txBody>
                    <a:bodyPr/>
                    <a:lstStyle/>
                    <a:p>
                      <a:pPr marL="285750" indent="-285750" algn="l" fontAlgn="b">
                        <a:buFont typeface="Wingdings" pitchFamily="2" charset="2"/>
                        <a:buChar char="ü"/>
                      </a:pPr>
                      <a:r>
                        <a:rPr lang="es-MX" sz="1600" b="1" u="none" strike="noStrike" dirty="0">
                          <a:effectLst/>
                        </a:rPr>
                        <a:t>Otras respuestas</a:t>
                      </a:r>
                      <a:endParaRPr lang="es-MX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4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effectLst/>
                        </a:rPr>
                        <a:t>4.4%</a:t>
                      </a:r>
                      <a:endParaRPr lang="es-MX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</a:tr>
              <a:tr h="264992">
                <a:tc>
                  <a:txBody>
                    <a:bodyPr/>
                    <a:lstStyle/>
                    <a:p>
                      <a:pPr marL="285750" indent="-285750" algn="l" fontAlgn="b">
                        <a:buFont typeface="Wingdings" pitchFamily="2" charset="2"/>
                        <a:buChar char="ü"/>
                      </a:pPr>
                      <a:r>
                        <a:rPr lang="es-MX" sz="1600" b="0" u="none" strike="noStrike" dirty="0">
                          <a:effectLst/>
                        </a:rPr>
                        <a:t>No respondió</a:t>
                      </a:r>
                      <a:endParaRPr lang="es-MX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u="none" strike="noStrike" dirty="0">
                          <a:effectLst/>
                        </a:rPr>
                        <a:t>2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u="none" strike="noStrike" dirty="0">
                          <a:effectLst/>
                        </a:rPr>
                        <a:t>2.2%</a:t>
                      </a:r>
                      <a:endParaRPr lang="es-MX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16 CuadroTexto"/>
          <p:cNvSpPr txBox="1">
            <a:spLocks noChangeArrowheads="1"/>
          </p:cNvSpPr>
          <p:nvPr/>
        </p:nvSpPr>
        <p:spPr bwMode="auto">
          <a:xfrm>
            <a:off x="251520" y="5255649"/>
            <a:ext cx="1983164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MX" sz="1050" i="1" dirty="0" smtClean="0">
                <a:latin typeface="Trebuchet MS" pitchFamily="34" charset="0"/>
              </a:rPr>
              <a:t>Base de respuesta: 90 </a:t>
            </a:r>
            <a:r>
              <a:rPr lang="es-MX" sz="1050" i="1" dirty="0">
                <a:latin typeface="Trebuchet MS" pitchFamily="34" charset="0"/>
              </a:rPr>
              <a:t>casos</a:t>
            </a:r>
          </a:p>
        </p:txBody>
      </p:sp>
      <p:sp>
        <p:nvSpPr>
          <p:cNvPr id="6" name="5 Rectángulo"/>
          <p:cNvSpPr/>
          <p:nvPr/>
        </p:nvSpPr>
        <p:spPr>
          <a:xfrm>
            <a:off x="1547664" y="0"/>
            <a:ext cx="5616624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es-MX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Lo que más le gustó como expositor</a:t>
            </a:r>
            <a:endParaRPr lang="es-ES" sz="24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1805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400766" y="4212"/>
            <a:ext cx="6019800" cy="5078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s-MX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¿Qué fue lo que menos le gustó del festival?</a:t>
            </a:r>
            <a:endParaRPr lang="es-ES" sz="24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1834967" y="5493148"/>
            <a:ext cx="6049401" cy="9233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MX" sz="1200" dirty="0" smtClean="0">
                <a:latin typeface="Trebuchet MS" pitchFamily="34" charset="0"/>
              </a:rPr>
              <a:t>En el 2011 lo que menos le gustó: todo fue excelente (40%), clima, lluvia (12.7%) organización (10.9%).</a:t>
            </a:r>
          </a:p>
          <a:p>
            <a:pPr>
              <a:spcBef>
                <a:spcPct val="50000"/>
              </a:spcBef>
            </a:pPr>
            <a:r>
              <a:rPr lang="es-MX" sz="1200" dirty="0" smtClean="0">
                <a:latin typeface="Trebuchet MS" pitchFamily="34" charset="0"/>
              </a:rPr>
              <a:t>*Esta pregunta no se realizaba en años anteriores.</a:t>
            </a:r>
          </a:p>
          <a:p>
            <a:pPr fontAlgn="b">
              <a:buFont typeface="Arial" pitchFamily="34" charset="0"/>
              <a:buChar char="•"/>
            </a:pPr>
            <a:endParaRPr lang="es-MX" sz="1200" i="1" dirty="0" smtClean="0">
              <a:latin typeface="Trebuchet MS" pitchFamily="34" charset="0"/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6683752"/>
              </p:ext>
            </p:extLst>
          </p:nvPr>
        </p:nvGraphicFramePr>
        <p:xfrm>
          <a:off x="389347" y="1071265"/>
          <a:ext cx="7855061" cy="4036077"/>
        </p:xfrm>
        <a:graphic>
          <a:graphicData uri="http://schemas.openxmlformats.org/drawingml/2006/table">
            <a:tbl>
              <a:tblPr firstRow="1">
                <a:tableStyleId>{912C8C85-51F0-491E-9774-3900AFEF0FD7}</a:tableStyleId>
              </a:tblPr>
              <a:tblGrid>
                <a:gridCol w="6120680"/>
                <a:gridCol w="792088"/>
                <a:gridCol w="942293"/>
              </a:tblGrid>
              <a:tr h="294906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u="none" strike="noStrike" dirty="0" smtClean="0">
                          <a:effectLst/>
                        </a:rPr>
                        <a:t>Lo que menos le gustó del festival</a:t>
                      </a:r>
                      <a:endParaRPr lang="es-MX" sz="16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 smtClean="0">
                          <a:effectLst/>
                        </a:rPr>
                        <a:t>Casos</a:t>
                      </a:r>
                      <a:endParaRPr lang="es-MX" sz="14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u="none" strike="noStrike" dirty="0" smtClean="0">
                          <a:effectLst/>
                        </a:rPr>
                        <a:t>2012</a:t>
                      </a:r>
                      <a:endParaRPr lang="es-MX" sz="16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94906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itchFamily="34" charset="0"/>
                        <a:buChar char="•"/>
                      </a:pPr>
                      <a:r>
                        <a:rPr lang="es-MX" sz="1600" u="none" strike="noStrike" dirty="0">
                          <a:effectLst/>
                        </a:rPr>
                        <a:t>Nada (todo les gustó, todo bien)</a:t>
                      </a:r>
                      <a:endParaRPr lang="es-MX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43</a:t>
                      </a:r>
                      <a:endParaRPr lang="es-MX" sz="14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u="none" strike="noStrike" dirty="0">
                          <a:effectLst/>
                        </a:rPr>
                        <a:t>47.8%</a:t>
                      </a:r>
                      <a:endParaRPr lang="es-MX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94906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itchFamily="34" charset="0"/>
                        <a:buChar char="•"/>
                      </a:pPr>
                      <a:r>
                        <a:rPr lang="es-MX" sz="1600" u="none" strike="noStrike" dirty="0" smtClean="0">
                          <a:effectLst/>
                        </a:rPr>
                        <a:t>Instalaciones </a:t>
                      </a:r>
                      <a:r>
                        <a:rPr lang="es-MX" sz="1600" u="none" strike="noStrike" dirty="0">
                          <a:effectLst/>
                        </a:rPr>
                        <a:t>(más espacio, camerinos, baños)</a:t>
                      </a:r>
                      <a:endParaRPr lang="es-MX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12</a:t>
                      </a:r>
                      <a:endParaRPr lang="es-MX" sz="14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u="none" strike="noStrike" dirty="0">
                          <a:effectLst/>
                        </a:rPr>
                        <a:t>13.3%</a:t>
                      </a:r>
                      <a:endParaRPr lang="es-MX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74285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itchFamily="34" charset="0"/>
                        <a:buChar char="•"/>
                      </a:pPr>
                      <a:r>
                        <a:rPr lang="es-MX" sz="1600" u="none" strike="noStrike" dirty="0">
                          <a:effectLst/>
                        </a:rPr>
                        <a:t>Organización, </a:t>
                      </a:r>
                      <a:r>
                        <a:rPr lang="es-MX" sz="1600" u="none" strike="noStrike" dirty="0" smtClean="0">
                          <a:effectLst/>
                        </a:rPr>
                        <a:t>logística </a:t>
                      </a:r>
                      <a:r>
                        <a:rPr lang="es-MX" sz="1600" u="none" strike="noStrike" dirty="0">
                          <a:effectLst/>
                        </a:rPr>
                        <a:t>(poco tiempo para ver espectáculos, espectáculos cerca de otros, el tiempo para desalojar)</a:t>
                      </a:r>
                      <a:endParaRPr lang="es-MX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9</a:t>
                      </a:r>
                      <a:endParaRPr lang="es-MX" sz="14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u="none" strike="noStrike" dirty="0">
                          <a:effectLst/>
                        </a:rPr>
                        <a:t>10.0%</a:t>
                      </a:r>
                      <a:endParaRPr lang="es-MX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94906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itchFamily="34" charset="0"/>
                        <a:buChar char="•"/>
                      </a:pPr>
                      <a:r>
                        <a:rPr lang="es-MX" sz="1600" u="none" strike="noStrike" dirty="0">
                          <a:effectLst/>
                        </a:rPr>
                        <a:t>El servicio de transporte (la espera, tardó mucho)</a:t>
                      </a:r>
                      <a:endParaRPr lang="es-MX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5</a:t>
                      </a:r>
                      <a:endParaRPr lang="es-MX" sz="14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u="none" strike="noStrike" dirty="0">
                          <a:effectLst/>
                        </a:rPr>
                        <a:t>5.6%</a:t>
                      </a:r>
                      <a:endParaRPr lang="es-MX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94906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itchFamily="34" charset="0"/>
                        <a:buChar char="•"/>
                      </a:pPr>
                      <a:r>
                        <a:rPr lang="es-MX" sz="1600" u="none" strike="noStrike" dirty="0">
                          <a:effectLst/>
                        </a:rPr>
                        <a:t>Voluntarios (actitud de servicio, comunicación, logística)</a:t>
                      </a:r>
                      <a:endParaRPr lang="es-MX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5</a:t>
                      </a:r>
                      <a:endParaRPr lang="es-MX" sz="14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u="none" strike="noStrike" dirty="0">
                          <a:effectLst/>
                        </a:rPr>
                        <a:t>5.6%</a:t>
                      </a:r>
                      <a:endParaRPr lang="es-MX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94906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itchFamily="34" charset="0"/>
                        <a:buChar char="•"/>
                      </a:pPr>
                      <a:r>
                        <a:rPr lang="es-MX" sz="1600" u="none" strike="noStrike" dirty="0">
                          <a:effectLst/>
                        </a:rPr>
                        <a:t>Problemas </a:t>
                      </a:r>
                      <a:r>
                        <a:rPr lang="es-MX" sz="1600" u="none" strike="noStrike" dirty="0" smtClean="0">
                          <a:effectLst/>
                        </a:rPr>
                        <a:t>técnicos </a:t>
                      </a:r>
                      <a:r>
                        <a:rPr lang="es-MX" sz="1600" u="none" strike="noStrike" dirty="0">
                          <a:effectLst/>
                        </a:rPr>
                        <a:t>(audio, video, se fue la luz)</a:t>
                      </a:r>
                      <a:endParaRPr lang="es-MX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4</a:t>
                      </a:r>
                      <a:endParaRPr lang="es-MX" sz="14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u="none" strike="noStrike" dirty="0">
                          <a:effectLst/>
                        </a:rPr>
                        <a:t>4.4%</a:t>
                      </a:r>
                      <a:endParaRPr lang="es-MX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94906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itchFamily="34" charset="0"/>
                        <a:buChar char="•"/>
                      </a:pPr>
                      <a:r>
                        <a:rPr lang="es-MX" sz="1600" u="none" strike="noStrike" dirty="0">
                          <a:effectLst/>
                        </a:rPr>
                        <a:t>Los Horarios (muy consecutivos, que empiece más temprano)</a:t>
                      </a:r>
                      <a:endParaRPr lang="es-MX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4</a:t>
                      </a:r>
                      <a:endParaRPr lang="es-MX" sz="14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u="none" strike="noStrike" dirty="0">
                          <a:effectLst/>
                        </a:rPr>
                        <a:t>4.4%</a:t>
                      </a:r>
                      <a:endParaRPr lang="es-MX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94906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itchFamily="34" charset="0"/>
                        <a:buChar char="•"/>
                      </a:pPr>
                      <a:r>
                        <a:rPr lang="es-MX" sz="1600" u="none" strike="noStrike" dirty="0">
                          <a:effectLst/>
                        </a:rPr>
                        <a:t>Hospedaje (Agua </a:t>
                      </a:r>
                      <a:r>
                        <a:rPr lang="es-MX" sz="1600" u="none" strike="noStrike" dirty="0" smtClean="0">
                          <a:effectLst/>
                        </a:rPr>
                        <a:t>fría, </a:t>
                      </a:r>
                      <a:r>
                        <a:rPr lang="es-MX" sz="1600" u="none" strike="noStrike" dirty="0">
                          <a:effectLst/>
                        </a:rPr>
                        <a:t>música fuerte en el hotel)</a:t>
                      </a:r>
                      <a:endParaRPr lang="es-MX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2</a:t>
                      </a:r>
                      <a:endParaRPr lang="es-MX" sz="14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u="none" strike="noStrike" dirty="0">
                          <a:effectLst/>
                        </a:rPr>
                        <a:t>2.2%</a:t>
                      </a:r>
                      <a:endParaRPr lang="es-MX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94906">
                <a:tc>
                  <a:txBody>
                    <a:bodyPr/>
                    <a:lstStyle/>
                    <a:p>
                      <a:pPr marL="285750" indent="-285750" algn="l" fontAlgn="t">
                        <a:buFont typeface="Arial" pitchFamily="34" charset="0"/>
                        <a:buChar char="•"/>
                      </a:pPr>
                      <a:r>
                        <a:rPr lang="es-MX" sz="1600" u="none" strike="noStrike" dirty="0">
                          <a:effectLst/>
                        </a:rPr>
                        <a:t>Algunas presentaciones</a:t>
                      </a:r>
                      <a:endParaRPr lang="es-MX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effectLst/>
                        </a:rPr>
                        <a:t>1</a:t>
                      </a:r>
                      <a:endParaRPr lang="es-MX" sz="14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u="none" strike="noStrike" dirty="0">
                          <a:effectLst/>
                        </a:rPr>
                        <a:t>1.1%</a:t>
                      </a:r>
                      <a:endParaRPr lang="es-MX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94906">
                <a:tc>
                  <a:txBody>
                    <a:bodyPr/>
                    <a:lstStyle/>
                    <a:p>
                      <a:pPr marL="285750" indent="-285750" algn="l" fontAlgn="t">
                        <a:buFont typeface="Arial" pitchFamily="34" charset="0"/>
                        <a:buChar char="•"/>
                      </a:pPr>
                      <a:r>
                        <a:rPr lang="es-MX" sz="1600" u="none" strike="noStrike" dirty="0">
                          <a:effectLst/>
                        </a:rPr>
                        <a:t>Público apático, no se logró captar a quien realmente quería asistir</a:t>
                      </a:r>
                      <a:endParaRPr lang="es-MX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effectLst/>
                        </a:rPr>
                        <a:t>1</a:t>
                      </a:r>
                      <a:endParaRPr lang="es-MX" sz="14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u="none" strike="noStrike" dirty="0">
                          <a:effectLst/>
                        </a:rPr>
                        <a:t>1.1%</a:t>
                      </a:r>
                      <a:endParaRPr lang="es-MX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94906">
                <a:tc>
                  <a:txBody>
                    <a:bodyPr/>
                    <a:lstStyle/>
                    <a:p>
                      <a:pPr marL="285750" indent="-285750" algn="l" fontAlgn="t">
                        <a:buFont typeface="Arial" pitchFamily="34" charset="0"/>
                        <a:buChar char="•"/>
                      </a:pPr>
                      <a:r>
                        <a:rPr lang="es-MX" sz="1600" u="none" strike="noStrike" dirty="0">
                          <a:effectLst/>
                        </a:rPr>
                        <a:t>No hay explicación del sentido de la obra en el folleto</a:t>
                      </a:r>
                      <a:endParaRPr lang="es-MX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effectLst/>
                        </a:rPr>
                        <a:t>1</a:t>
                      </a:r>
                      <a:endParaRPr lang="es-MX" sz="14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u="none" strike="noStrike" dirty="0">
                          <a:effectLst/>
                        </a:rPr>
                        <a:t>1.1%</a:t>
                      </a:r>
                      <a:endParaRPr lang="es-MX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94906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itchFamily="34" charset="0"/>
                        <a:buChar char="•"/>
                      </a:pPr>
                      <a:r>
                        <a:rPr lang="es-MX" sz="1600" u="none" strike="noStrike" dirty="0">
                          <a:effectLst/>
                        </a:rPr>
                        <a:t>Otras respuestas</a:t>
                      </a:r>
                      <a:endParaRPr lang="es-MX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3</a:t>
                      </a:r>
                      <a:endParaRPr lang="es-MX" sz="14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u="none" strike="noStrike" dirty="0">
                          <a:effectLst/>
                        </a:rPr>
                        <a:t>3.3%</a:t>
                      </a:r>
                      <a:endParaRPr lang="es-MX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5" name="16 CuadroTexto"/>
          <p:cNvSpPr txBox="1">
            <a:spLocks noChangeArrowheads="1"/>
          </p:cNvSpPr>
          <p:nvPr/>
        </p:nvSpPr>
        <p:spPr bwMode="auto">
          <a:xfrm>
            <a:off x="395536" y="5191308"/>
            <a:ext cx="1983164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MX" sz="1050" i="1" dirty="0" smtClean="0">
                <a:latin typeface="Trebuchet MS" pitchFamily="34" charset="0"/>
              </a:rPr>
              <a:t>Base de respuesta: 90 </a:t>
            </a:r>
            <a:r>
              <a:rPr lang="es-MX" sz="1050" i="1" dirty="0">
                <a:latin typeface="Trebuchet MS" pitchFamily="34" charset="0"/>
              </a:rPr>
              <a:t>casos</a:t>
            </a:r>
          </a:p>
        </p:txBody>
      </p:sp>
    </p:spTree>
    <p:extLst>
      <p:ext uri="{BB962C8B-B14F-4D97-AF65-F5344CB8AC3E}">
        <p14:creationId xmlns:p14="http://schemas.microsoft.com/office/powerpoint/2010/main" val="2537072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331640" y="6545"/>
            <a:ext cx="6019800" cy="55861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s-MX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En una próxima edición ¿Usted participaría?</a:t>
            </a:r>
            <a:endParaRPr lang="es-MX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aphicFrame>
        <p:nvGraphicFramePr>
          <p:cNvPr id="5" name="5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03342309"/>
              </p:ext>
            </p:extLst>
          </p:nvPr>
        </p:nvGraphicFramePr>
        <p:xfrm>
          <a:off x="251520" y="836712"/>
          <a:ext cx="8892479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16 CuadroTexto"/>
          <p:cNvSpPr txBox="1">
            <a:spLocks noChangeArrowheads="1"/>
          </p:cNvSpPr>
          <p:nvPr/>
        </p:nvSpPr>
        <p:spPr bwMode="auto">
          <a:xfrm>
            <a:off x="1979712" y="5805264"/>
            <a:ext cx="1983164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MX" sz="1050" i="1" dirty="0" smtClean="0">
                <a:latin typeface="Trebuchet MS" pitchFamily="34" charset="0"/>
              </a:rPr>
              <a:t>Base de respuesta: 90 </a:t>
            </a:r>
            <a:r>
              <a:rPr lang="es-MX" sz="1050" i="1" dirty="0">
                <a:latin typeface="Trebuchet MS" pitchFamily="34" charset="0"/>
              </a:rPr>
              <a:t>casos</a:t>
            </a:r>
          </a:p>
        </p:txBody>
      </p:sp>
    </p:spTree>
    <p:extLst>
      <p:ext uri="{BB962C8B-B14F-4D97-AF65-F5344CB8AC3E}">
        <p14:creationId xmlns:p14="http://schemas.microsoft.com/office/powerpoint/2010/main" val="429291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9406354"/>
              </p:ext>
            </p:extLst>
          </p:nvPr>
        </p:nvGraphicFramePr>
        <p:xfrm>
          <a:off x="467544" y="620680"/>
          <a:ext cx="7200800" cy="5222724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5775503"/>
                <a:gridCol w="543472"/>
                <a:gridCol w="881825"/>
              </a:tblGrid>
              <a:tr h="268154"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¿Qué</a:t>
                      </a:r>
                      <a:r>
                        <a:rPr lang="es-MX" sz="16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 mejoraría del festival?</a:t>
                      </a:r>
                      <a:endParaRPr lang="es-MX" sz="16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Casos</a:t>
                      </a:r>
                      <a:endParaRPr lang="es-MX" sz="16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2012</a:t>
                      </a:r>
                      <a:endParaRPr lang="es-MX" sz="16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</a:tr>
              <a:tr h="235895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itchFamily="34" charset="0"/>
                        <a:buChar char="•"/>
                      </a:pPr>
                      <a:r>
                        <a:rPr lang="es-MX" sz="1400" b="1" u="none" strike="noStrike" dirty="0" smtClean="0">
                          <a:effectLst/>
                        </a:rPr>
                        <a:t>Ninguna sugerencia, </a:t>
                      </a:r>
                      <a:r>
                        <a:rPr lang="es-MX" sz="1400" b="1" u="none" strike="noStrike" dirty="0">
                          <a:effectLst/>
                        </a:rPr>
                        <a:t>todo está bien</a:t>
                      </a:r>
                      <a:endParaRPr lang="es-MX" sz="14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32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35.6%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235895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itchFamily="34" charset="0"/>
                        <a:buChar char="•"/>
                      </a:pPr>
                      <a:r>
                        <a:rPr lang="es-MX" sz="1400" b="1" u="none" strike="noStrike" dirty="0">
                          <a:effectLst/>
                        </a:rPr>
                        <a:t>Más difusión al evento</a:t>
                      </a:r>
                      <a:endParaRPr lang="es-MX" sz="14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8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8.9%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235895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itchFamily="34" charset="0"/>
                        <a:buChar char="•"/>
                      </a:pPr>
                      <a:r>
                        <a:rPr lang="es-MX" sz="1400" b="1" u="none" strike="noStrike" dirty="0" smtClean="0">
                          <a:effectLst/>
                        </a:rPr>
                        <a:t>Más </a:t>
                      </a:r>
                      <a:r>
                        <a:rPr lang="es-MX" sz="1400" b="1" u="none" strike="noStrike" dirty="0">
                          <a:effectLst/>
                        </a:rPr>
                        <a:t>espacio entre foros</a:t>
                      </a:r>
                      <a:endParaRPr lang="es-MX" sz="14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6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6.7%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235895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itchFamily="34" charset="0"/>
                        <a:buChar char="•"/>
                      </a:pPr>
                      <a:r>
                        <a:rPr lang="es-MX" sz="1400" b="1" u="none" strike="noStrike" dirty="0">
                          <a:effectLst/>
                        </a:rPr>
                        <a:t>Staff</a:t>
                      </a:r>
                      <a:r>
                        <a:rPr lang="es-MX" sz="1400" u="none" strike="noStrike" dirty="0">
                          <a:effectLst/>
                        </a:rPr>
                        <a:t> (mejor </a:t>
                      </a:r>
                      <a:r>
                        <a:rPr lang="es-MX" sz="1400" u="none" strike="noStrike" dirty="0" smtClean="0">
                          <a:effectLst/>
                        </a:rPr>
                        <a:t>capacitación a voluntarios, </a:t>
                      </a:r>
                      <a:r>
                        <a:rPr lang="es-MX" sz="1400" u="none" strike="noStrike" dirty="0">
                          <a:effectLst/>
                        </a:rPr>
                        <a:t>más amables)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6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6.7%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235895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itchFamily="34" charset="0"/>
                        <a:buChar char="•"/>
                      </a:pPr>
                      <a:r>
                        <a:rPr lang="es-MX" sz="1400" b="1" u="none" strike="noStrike" dirty="0">
                          <a:effectLst/>
                        </a:rPr>
                        <a:t>Instalaciones</a:t>
                      </a:r>
                      <a:r>
                        <a:rPr lang="es-MX" sz="1400" u="none" strike="noStrike" dirty="0">
                          <a:effectLst/>
                        </a:rPr>
                        <a:t> (ampliar escenarios, camerinos, más alumbrado)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6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6.7%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235895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itchFamily="34" charset="0"/>
                        <a:buChar char="•"/>
                      </a:pPr>
                      <a:r>
                        <a:rPr lang="es-MX" sz="1400" b="1" u="none" strike="noStrike" dirty="0">
                          <a:effectLst/>
                        </a:rPr>
                        <a:t>Organización </a:t>
                      </a:r>
                      <a:r>
                        <a:rPr lang="es-MX" sz="1400" b="1" u="none" strike="noStrike" dirty="0" smtClean="0">
                          <a:effectLst/>
                        </a:rPr>
                        <a:t> </a:t>
                      </a:r>
                      <a:r>
                        <a:rPr lang="es-MX" sz="1400" u="none" strike="noStrike" dirty="0" smtClean="0">
                          <a:effectLst/>
                        </a:rPr>
                        <a:t>(</a:t>
                      </a:r>
                      <a:r>
                        <a:rPr lang="es-MX" sz="1400" u="none" strike="noStrike" dirty="0">
                          <a:effectLst/>
                        </a:rPr>
                        <a:t>logística entre eventos, </a:t>
                      </a:r>
                      <a:r>
                        <a:rPr lang="es-MX" sz="1400" u="none" strike="noStrike" dirty="0" smtClean="0">
                          <a:effectLst/>
                        </a:rPr>
                        <a:t>tiempos de traslado)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5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5.6%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235895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itchFamily="34" charset="0"/>
                        <a:buChar char="•"/>
                      </a:pPr>
                      <a:r>
                        <a:rPr lang="es-MX" sz="1400" b="1" u="none" strike="noStrike" dirty="0">
                          <a:effectLst/>
                        </a:rPr>
                        <a:t>Mejorar </a:t>
                      </a:r>
                      <a:r>
                        <a:rPr lang="es-MX" sz="1400" b="1" u="none" strike="noStrike" dirty="0" smtClean="0">
                          <a:effectLst/>
                        </a:rPr>
                        <a:t>horarios </a:t>
                      </a:r>
                      <a:r>
                        <a:rPr lang="es-MX" sz="1400" b="0" u="none" strike="noStrike" dirty="0" smtClean="0">
                          <a:effectLst/>
                        </a:rPr>
                        <a:t>(tiempo corto, más días, que no sea entre semana)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4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4.4%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246752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itchFamily="34" charset="0"/>
                        <a:buChar char="•"/>
                      </a:pPr>
                      <a:r>
                        <a:rPr lang="es-MX" sz="1400" b="1" u="none" strike="noStrike" dirty="0">
                          <a:effectLst/>
                        </a:rPr>
                        <a:t>Detalles técnicos </a:t>
                      </a:r>
                      <a:r>
                        <a:rPr lang="es-MX" sz="1400" u="none" strike="noStrike" dirty="0">
                          <a:effectLst/>
                        </a:rPr>
                        <a:t>(sonido acústico, </a:t>
                      </a:r>
                      <a:r>
                        <a:rPr lang="es-MX" sz="1400" u="none" strike="noStrike" dirty="0" smtClean="0">
                          <a:effectLst/>
                        </a:rPr>
                        <a:t>música </a:t>
                      </a:r>
                      <a:r>
                        <a:rPr lang="es-MX" sz="1400" u="none" strike="noStrike" dirty="0">
                          <a:effectLst/>
                        </a:rPr>
                        <a:t>de ambientación, iluminación)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4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4.4%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461708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itchFamily="34" charset="0"/>
                        <a:buChar char="•"/>
                      </a:pPr>
                      <a:r>
                        <a:rPr lang="es-MX" sz="1400" b="1" u="none" strike="noStrike" dirty="0">
                          <a:effectLst/>
                        </a:rPr>
                        <a:t>Ambiente</a:t>
                      </a:r>
                      <a:r>
                        <a:rPr lang="es-MX" sz="1400" u="none" strike="noStrike" dirty="0">
                          <a:effectLst/>
                        </a:rPr>
                        <a:t>, (montaje de altares con más autenticidad, más colorido, traducción en maya)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4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4.4%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235895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itchFamily="34" charset="0"/>
                        <a:buChar char="•"/>
                      </a:pPr>
                      <a:r>
                        <a:rPr lang="es-MX" sz="1400" b="1" u="none" strike="noStrike" dirty="0">
                          <a:effectLst/>
                        </a:rPr>
                        <a:t>Acceso</a:t>
                      </a:r>
                      <a:r>
                        <a:rPr lang="es-MX" sz="1400" u="none" strike="noStrike" dirty="0">
                          <a:effectLst/>
                        </a:rPr>
                        <a:t> (coordinación en la entrada y salida)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3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3.3%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235895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itchFamily="34" charset="0"/>
                        <a:buChar char="•"/>
                      </a:pPr>
                      <a:r>
                        <a:rPr lang="es-MX" sz="1400" b="1" u="none" strike="noStrike" dirty="0">
                          <a:effectLst/>
                        </a:rPr>
                        <a:t>AyB</a:t>
                      </a:r>
                      <a:r>
                        <a:rPr lang="es-MX" sz="1400" u="none" strike="noStrike" dirty="0">
                          <a:effectLst/>
                        </a:rPr>
                        <a:t> (variedad de comida, comida vegetariana)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3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3.3%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235895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itchFamily="34" charset="0"/>
                        <a:buChar char="•"/>
                      </a:pPr>
                      <a:r>
                        <a:rPr lang="es-MX" sz="1400" u="none" strike="noStrike" dirty="0" smtClean="0">
                          <a:effectLst/>
                        </a:rPr>
                        <a:t>Cortesías </a:t>
                      </a:r>
                      <a:r>
                        <a:rPr lang="es-MX" sz="1400" u="none" strike="noStrike" dirty="0">
                          <a:effectLst/>
                        </a:rPr>
                        <a:t>para los familiares 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2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2.2%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235895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itchFamily="34" charset="0"/>
                        <a:buChar char="•"/>
                      </a:pPr>
                      <a:r>
                        <a:rPr lang="es-MX" sz="1400" u="none" strike="noStrike" dirty="0">
                          <a:effectLst/>
                        </a:rPr>
                        <a:t>Más importancia a la tradición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2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2.2%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235895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itchFamily="34" charset="0"/>
                        <a:buChar char="•"/>
                      </a:pPr>
                      <a:r>
                        <a:rPr lang="es-MX" sz="1400" u="none" strike="noStrike" dirty="0">
                          <a:effectLst/>
                        </a:rPr>
                        <a:t>Convivir con otros artistas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2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2.2%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235895">
                <a:tc>
                  <a:txBody>
                    <a:bodyPr/>
                    <a:lstStyle/>
                    <a:p>
                      <a:pPr marL="285750" indent="-285750" algn="l" fontAlgn="t">
                        <a:buFont typeface="Arial" pitchFamily="34" charset="0"/>
                        <a:buChar char="•"/>
                      </a:pPr>
                      <a:r>
                        <a:rPr lang="es-MX" sz="1400" u="none" strike="noStrike" dirty="0">
                          <a:effectLst/>
                        </a:rPr>
                        <a:t>Seguir trayendo nuevos talentos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effectLst/>
                        </a:rPr>
                        <a:t>1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1.1%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235895">
                <a:tc>
                  <a:txBody>
                    <a:bodyPr/>
                    <a:lstStyle/>
                    <a:p>
                      <a:pPr marL="285750" indent="-285750" algn="l" fontAlgn="t">
                        <a:buFont typeface="Arial" pitchFamily="34" charset="0"/>
                        <a:buChar char="•"/>
                      </a:pPr>
                      <a:r>
                        <a:rPr lang="es-MX" sz="1400" u="none" strike="noStrike" dirty="0">
                          <a:effectLst/>
                        </a:rPr>
                        <a:t>Internet para los artistas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effectLst/>
                        </a:rPr>
                        <a:t>1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1.1%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235895">
                <a:tc>
                  <a:txBody>
                    <a:bodyPr/>
                    <a:lstStyle/>
                    <a:p>
                      <a:pPr marL="285750" indent="-285750" algn="l" fontAlgn="t">
                        <a:buFont typeface="Arial" pitchFamily="34" charset="0"/>
                        <a:buChar char="•"/>
                      </a:pPr>
                      <a:r>
                        <a:rPr lang="es-MX" sz="1400" u="none" strike="noStrike" dirty="0" smtClean="0">
                          <a:effectLst/>
                        </a:rPr>
                        <a:t>Que sea más </a:t>
                      </a:r>
                      <a:r>
                        <a:rPr lang="es-MX" sz="1400" u="none" strike="noStrike" dirty="0">
                          <a:effectLst/>
                        </a:rPr>
                        <a:t>accesible para todo el público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effectLst/>
                        </a:rPr>
                        <a:t>1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1.1%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235895">
                <a:tc>
                  <a:txBody>
                    <a:bodyPr/>
                    <a:lstStyle/>
                    <a:p>
                      <a:pPr marL="285750" indent="-285750" algn="l" fontAlgn="t">
                        <a:buFont typeface="Arial" pitchFamily="34" charset="0"/>
                        <a:buChar char="•"/>
                      </a:pPr>
                      <a:r>
                        <a:rPr lang="es-MX" sz="1400" u="none" strike="noStrike" dirty="0">
                          <a:effectLst/>
                        </a:rPr>
                        <a:t>Más premios para los niños y así motivarlos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effectLst/>
                        </a:rPr>
                        <a:t>1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1.1%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235895">
                <a:tc>
                  <a:txBody>
                    <a:bodyPr/>
                    <a:lstStyle/>
                    <a:p>
                      <a:pPr marL="285750" indent="-285750" algn="l" fontAlgn="t">
                        <a:buFont typeface="Arial" pitchFamily="34" charset="0"/>
                        <a:buChar char="•"/>
                      </a:pPr>
                      <a:r>
                        <a:rPr lang="es-MX" sz="1400" u="none" strike="noStrike" dirty="0" smtClean="0">
                          <a:effectLst/>
                        </a:rPr>
                        <a:t>La seguridad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effectLst/>
                        </a:rPr>
                        <a:t>1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1.1%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235895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itchFamily="34" charset="0"/>
                        <a:buChar char="•"/>
                      </a:pPr>
                      <a:r>
                        <a:rPr lang="es-MX" sz="1400" u="none" strike="noStrike" dirty="0">
                          <a:effectLst/>
                        </a:rPr>
                        <a:t>Otras respuestas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6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6.7%</a:t>
                      </a:r>
                      <a:endParaRPr lang="es-MX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2 CuadroTexto"/>
          <p:cNvSpPr txBox="1"/>
          <p:nvPr/>
        </p:nvSpPr>
        <p:spPr>
          <a:xfrm>
            <a:off x="0" y="6093296"/>
            <a:ext cx="9144000" cy="6001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MX" sz="1100" i="1" dirty="0" smtClean="0"/>
              <a:t>En 2011 34.5% opinan que todo esta bien, mejorar la organización de los tiempos entre presentaciones 10.9%; transportación para trasladar sus instrumentos 10.9%, prever cambios de clima 10.9%.</a:t>
            </a:r>
          </a:p>
          <a:p>
            <a:r>
              <a:rPr lang="es-MX" sz="1100" i="1" dirty="0"/>
              <a:t>En 2010,mejorar las instalaciones, (15.1%), todo bien, 10.8% ,   más difusión   (9.7%)</a:t>
            </a:r>
          </a:p>
        </p:txBody>
      </p:sp>
    </p:spTree>
    <p:extLst>
      <p:ext uri="{BB962C8B-B14F-4D97-AF65-F5344CB8AC3E}">
        <p14:creationId xmlns:p14="http://schemas.microsoft.com/office/powerpoint/2010/main" val="2443665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51520" y="636849"/>
            <a:ext cx="14756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Perfil </a:t>
            </a:r>
            <a:endParaRPr lang="es-MX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aphicFrame>
        <p:nvGraphicFramePr>
          <p:cNvPr id="5" name="7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98158813"/>
              </p:ext>
            </p:extLst>
          </p:nvPr>
        </p:nvGraphicFramePr>
        <p:xfrm>
          <a:off x="5076056" y="1412776"/>
          <a:ext cx="3801604" cy="288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5 CuadroTexto"/>
          <p:cNvSpPr txBox="1"/>
          <p:nvPr/>
        </p:nvSpPr>
        <p:spPr>
          <a:xfrm>
            <a:off x="4934110" y="4293096"/>
            <a:ext cx="37147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es-MX" sz="1200" i="1" u="sng" dirty="0" smtClean="0"/>
              <a:t>En 2011: 47% fueron Mujeres y 53% hombres </a:t>
            </a:r>
            <a:endParaRPr lang="es-MX" sz="1200" i="1" u="sng" dirty="0"/>
          </a:p>
        </p:txBody>
      </p:sp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2658477"/>
              </p:ext>
            </p:extLst>
          </p:nvPr>
        </p:nvGraphicFramePr>
        <p:xfrm>
          <a:off x="179512" y="1340768"/>
          <a:ext cx="4752528" cy="2986653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2304256"/>
                <a:gridCol w="760695"/>
                <a:gridCol w="743620"/>
                <a:gridCol w="943957"/>
              </a:tblGrid>
              <a:tr h="432048"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20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Edad del expositor</a:t>
                      </a:r>
                      <a:endParaRPr lang="es-MX" sz="20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2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2010</a:t>
                      </a:r>
                      <a:endParaRPr lang="es-MX" sz="20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2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2011</a:t>
                      </a:r>
                      <a:endParaRPr lang="es-MX" sz="20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2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2012</a:t>
                      </a:r>
                      <a:endParaRPr lang="es-MX" sz="24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</a:tr>
              <a:tr h="269716"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600" u="none" strike="noStrike" dirty="0">
                          <a:effectLst/>
                        </a:rPr>
                        <a:t>Menor de 21 años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u="none" strike="noStrike" dirty="0"/>
                        <a:t>13.3%</a:t>
                      </a:r>
                      <a:endParaRPr lang="es-MX" sz="1600" b="0" i="0" u="none" strike="noStrike" dirty="0"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600" u="none" strike="noStrike" dirty="0" smtClean="0">
                          <a:effectLst/>
                        </a:rPr>
                        <a:t>11.8%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800" b="1" u="none" strike="noStrike" dirty="0">
                          <a:effectLst/>
                        </a:rPr>
                        <a:t>11.4%</a:t>
                      </a:r>
                      <a:endParaRPr lang="es-MX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69716"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600" u="none" strike="noStrike" dirty="0">
                          <a:effectLst/>
                        </a:rPr>
                        <a:t>De 21 a 25 años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u="none" strike="noStrike" dirty="0"/>
                        <a:t>10.7%</a:t>
                      </a:r>
                      <a:endParaRPr lang="es-MX" sz="1600" b="0" i="0" u="none" strike="noStrike" dirty="0"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600" u="none" strike="noStrike" dirty="0" smtClean="0">
                          <a:effectLst/>
                        </a:rPr>
                        <a:t>3.9%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800" b="1" u="none" strike="noStrike" dirty="0">
                          <a:effectLst/>
                        </a:rPr>
                        <a:t>8.0%</a:t>
                      </a:r>
                      <a:endParaRPr lang="es-MX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69716"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600" u="none" strike="noStrike" dirty="0">
                          <a:effectLst/>
                        </a:rPr>
                        <a:t>De 26 a 30 años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u="none" strike="noStrike" dirty="0"/>
                        <a:t>13.3%</a:t>
                      </a:r>
                      <a:endParaRPr lang="es-MX" sz="1600" b="0" i="0" u="none" strike="noStrike" dirty="0"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600" u="none" strike="noStrike" dirty="0" smtClean="0">
                          <a:effectLst/>
                        </a:rPr>
                        <a:t>5.9%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800" b="1" u="none" strike="noStrike" dirty="0">
                          <a:effectLst/>
                        </a:rPr>
                        <a:t>10.2%</a:t>
                      </a:r>
                      <a:endParaRPr lang="es-MX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69716"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600" u="none" strike="noStrike" dirty="0">
                          <a:effectLst/>
                        </a:rPr>
                        <a:t>De 31 a 35 años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u="none" strike="noStrike" dirty="0"/>
                        <a:t>14.7%</a:t>
                      </a:r>
                      <a:endParaRPr lang="es-MX" sz="1600" b="0" i="0" u="none" strike="noStrike" dirty="0"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600" u="none" strike="noStrike" dirty="0" smtClean="0">
                          <a:effectLst/>
                        </a:rPr>
                        <a:t>17.6%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800" b="1" u="none" strike="noStrike" dirty="0">
                          <a:effectLst/>
                        </a:rPr>
                        <a:t>18.2%</a:t>
                      </a:r>
                      <a:endParaRPr lang="es-MX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69716"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600" u="none" strike="noStrike" dirty="0">
                          <a:effectLst/>
                        </a:rPr>
                        <a:t>De 36 a 40 años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u="none" strike="noStrike" dirty="0"/>
                        <a:t>10.7%</a:t>
                      </a:r>
                      <a:endParaRPr lang="es-MX" sz="1600" b="0" i="0" u="none" strike="noStrike" dirty="0"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600" u="none" strike="noStrike" dirty="0" smtClean="0">
                          <a:effectLst/>
                        </a:rPr>
                        <a:t>17.6%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800" b="1" u="none" strike="noStrike" dirty="0">
                          <a:effectLst/>
                        </a:rPr>
                        <a:t>14.8%</a:t>
                      </a:r>
                      <a:endParaRPr lang="es-MX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69716"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600" u="none" strike="noStrike" dirty="0">
                          <a:effectLst/>
                        </a:rPr>
                        <a:t>De 41 a 45 años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u="none" strike="noStrike" dirty="0"/>
                        <a:t>9.3%</a:t>
                      </a:r>
                      <a:endParaRPr lang="es-MX" sz="1600" b="0" i="0" u="none" strike="noStrike" dirty="0"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600" u="none" strike="noStrike" dirty="0" smtClean="0">
                          <a:effectLst/>
                        </a:rPr>
                        <a:t>9.8%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800" b="1" u="none" strike="noStrike" dirty="0">
                          <a:effectLst/>
                        </a:rPr>
                        <a:t>10.2%</a:t>
                      </a:r>
                      <a:endParaRPr lang="es-MX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69716"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600" u="none" strike="noStrike" dirty="0">
                          <a:effectLst/>
                        </a:rPr>
                        <a:t>De 46 a 50 años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u="none" strike="noStrike" dirty="0"/>
                        <a:t>12.0%</a:t>
                      </a:r>
                      <a:endParaRPr lang="es-MX" sz="1600" b="0" i="0" u="none" strike="noStrike" dirty="0"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600" u="none" strike="noStrike" dirty="0" smtClean="0">
                          <a:effectLst/>
                        </a:rPr>
                        <a:t>9.8%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800" b="1" u="none" strike="noStrike" dirty="0">
                          <a:effectLst/>
                        </a:rPr>
                        <a:t>14.8%</a:t>
                      </a:r>
                      <a:endParaRPr lang="es-MX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69716"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600" u="none" strike="noStrike" dirty="0">
                          <a:effectLst/>
                        </a:rPr>
                        <a:t>De 51 a 55 años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u="none" strike="noStrike" dirty="0"/>
                        <a:t>5.3%</a:t>
                      </a:r>
                      <a:endParaRPr lang="es-MX" sz="1600" b="0" i="0" u="none" strike="noStrike" dirty="0"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600" u="none" strike="noStrike" dirty="0" smtClean="0">
                          <a:effectLst/>
                        </a:rPr>
                        <a:t>5.9%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800" b="1" u="none" strike="noStrike" dirty="0">
                          <a:effectLst/>
                        </a:rPr>
                        <a:t>3.4%</a:t>
                      </a:r>
                      <a:endParaRPr lang="es-MX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69716"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600" u="none" strike="noStrike" dirty="0">
                          <a:effectLst/>
                        </a:rPr>
                        <a:t>Mas de 55 años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u="none" strike="noStrike" dirty="0"/>
                        <a:t>10.7%</a:t>
                      </a:r>
                      <a:endParaRPr lang="es-MX" sz="1600" b="0" i="0" u="none" strike="noStrike" dirty="0"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600" u="none" strike="noStrike" dirty="0" smtClean="0">
                          <a:effectLst/>
                        </a:rPr>
                        <a:t>17.6%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800" b="1" u="none" strike="noStrike" dirty="0">
                          <a:effectLst/>
                        </a:rPr>
                        <a:t>9.1%</a:t>
                      </a:r>
                      <a:endParaRPr lang="es-MX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8" name="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8971372"/>
              </p:ext>
            </p:extLst>
          </p:nvPr>
        </p:nvGraphicFramePr>
        <p:xfrm>
          <a:off x="179512" y="4543130"/>
          <a:ext cx="4754599" cy="60960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472391"/>
                <a:gridCol w="760736"/>
                <a:gridCol w="760736"/>
                <a:gridCol w="760736"/>
              </a:tblGrid>
              <a:tr h="319595"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Promedio de edad</a:t>
                      </a:r>
                      <a:endParaRPr lang="es-MX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b="0" dirty="0" smtClean="0"/>
                        <a:t>37.2</a:t>
                      </a:r>
                    </a:p>
                    <a:p>
                      <a:pPr algn="ctr"/>
                      <a:r>
                        <a:rPr lang="es-MX" sz="1600" b="0" dirty="0" smtClean="0"/>
                        <a:t>años</a:t>
                      </a:r>
                      <a:endParaRPr lang="es-MX" sz="16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b="0" dirty="0" smtClean="0"/>
                        <a:t>39.8 años</a:t>
                      </a:r>
                      <a:endParaRPr lang="es-MX" sz="16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37.2 </a:t>
                      </a:r>
                      <a:r>
                        <a:rPr lang="es-MX" sz="1600" dirty="0" smtClean="0"/>
                        <a:t>años</a:t>
                      </a:r>
                      <a:endParaRPr lang="es-MX" sz="16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9" name="8 CuadroTexto"/>
          <p:cNvSpPr txBox="1"/>
          <p:nvPr/>
        </p:nvSpPr>
        <p:spPr>
          <a:xfrm>
            <a:off x="5292080" y="4592161"/>
            <a:ext cx="37147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MX" sz="1200" i="1" u="sng" dirty="0" smtClean="0"/>
              <a:t>En 2010: 43%fueron Mujeres y 57% hombres </a:t>
            </a:r>
            <a:endParaRPr lang="es-MX" sz="1200" i="1" u="sng" dirty="0"/>
          </a:p>
        </p:txBody>
      </p:sp>
      <p:sp>
        <p:nvSpPr>
          <p:cNvPr id="10" name="16 CuadroTexto"/>
          <p:cNvSpPr txBox="1">
            <a:spLocks noChangeArrowheads="1"/>
          </p:cNvSpPr>
          <p:nvPr/>
        </p:nvSpPr>
        <p:spPr bwMode="auto">
          <a:xfrm>
            <a:off x="107504" y="5191308"/>
            <a:ext cx="1983164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MX" sz="1050" i="1" dirty="0" smtClean="0">
                <a:latin typeface="Trebuchet MS" pitchFamily="34" charset="0"/>
              </a:rPr>
              <a:t>Base de respuesta: 90 </a:t>
            </a:r>
            <a:r>
              <a:rPr lang="es-MX" sz="1050" i="1" dirty="0">
                <a:latin typeface="Trebuchet MS" pitchFamily="34" charset="0"/>
              </a:rPr>
              <a:t>casos</a:t>
            </a:r>
          </a:p>
        </p:txBody>
      </p:sp>
    </p:spTree>
    <p:extLst>
      <p:ext uri="{BB962C8B-B14F-4D97-AF65-F5344CB8AC3E}">
        <p14:creationId xmlns:p14="http://schemas.microsoft.com/office/powerpoint/2010/main" val="3707189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6 CuadroTexto"/>
          <p:cNvSpPr txBox="1">
            <a:spLocks noChangeArrowheads="1"/>
          </p:cNvSpPr>
          <p:nvPr/>
        </p:nvSpPr>
        <p:spPr bwMode="auto">
          <a:xfrm>
            <a:off x="467544" y="919603"/>
            <a:ext cx="255748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MX" sz="2000" dirty="0" smtClean="0">
                <a:solidFill>
                  <a:schemeClr val="accent6">
                    <a:lumMod val="50000"/>
                  </a:schemeClr>
                </a:solidFill>
                <a:latin typeface="Trebuchet MS" pitchFamily="34" charset="0"/>
              </a:rPr>
              <a:t>Comunidades 2012:</a:t>
            </a: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7927727"/>
              </p:ext>
            </p:extLst>
          </p:nvPr>
        </p:nvGraphicFramePr>
        <p:xfrm>
          <a:off x="467544" y="3429000"/>
          <a:ext cx="8280919" cy="1696682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2858320"/>
                <a:gridCol w="867386"/>
                <a:gridCol w="929909"/>
                <a:gridCol w="829881"/>
                <a:gridCol w="829881"/>
                <a:gridCol w="982771"/>
                <a:gridCol w="982771"/>
              </a:tblGrid>
              <a:tr h="320842">
                <a:tc rowSpan="2">
                  <a:txBody>
                    <a:bodyPr/>
                    <a:lstStyle/>
                    <a:p>
                      <a:pPr algn="l"/>
                      <a:r>
                        <a:rPr lang="es-MX" sz="1200" dirty="0" smtClean="0">
                          <a:solidFill>
                            <a:schemeClr val="tx1"/>
                          </a:solidFill>
                          <a:effectLst/>
                        </a:rPr>
                        <a:t>*Preguntas</a:t>
                      </a:r>
                      <a:r>
                        <a:rPr lang="es-MX" sz="1200" baseline="0" dirty="0" smtClean="0">
                          <a:solidFill>
                            <a:schemeClr val="tx1"/>
                          </a:solidFill>
                          <a:effectLst/>
                        </a:rPr>
                        <a:t> aplicadas únicamente a expositores de las comunidades</a:t>
                      </a:r>
                      <a:endParaRPr lang="es-MX" sz="1200" b="0" dirty="0"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1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Bueno</a:t>
                      </a:r>
                      <a:endParaRPr lang="es-MX" sz="12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1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Regular</a:t>
                      </a:r>
                      <a:endParaRPr lang="es-MX" sz="12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1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Malo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1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Bueno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Regular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Malo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9520">
                <a:tc vMerge="1">
                  <a:txBody>
                    <a:bodyPr/>
                    <a:lstStyle/>
                    <a:p>
                      <a:pPr algn="ctr"/>
                      <a:endParaRPr lang="es-MX" sz="1100" b="0" dirty="0"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0" dirty="0" smtClean="0"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2011</a:t>
                      </a:r>
                      <a:endParaRPr lang="es-MX" sz="1400" b="0" dirty="0"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0" dirty="0" smtClean="0"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2011</a:t>
                      </a:r>
                      <a:endParaRPr lang="es-MX" sz="1400" b="0" dirty="0"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0" dirty="0" smtClean="0"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2011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1" dirty="0" smtClean="0"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2012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1" dirty="0" smtClean="0"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2012</a:t>
                      </a:r>
                      <a:endParaRPr lang="es-MX" sz="1400" b="1" dirty="0"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1" dirty="0" smtClean="0"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2012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09280">
                <a:tc>
                  <a:txBody>
                    <a:bodyPr/>
                    <a:lstStyle/>
                    <a:p>
                      <a:pPr algn="l"/>
                      <a:r>
                        <a:rPr lang="es-MX" sz="1400" dirty="0" smtClean="0">
                          <a:solidFill>
                            <a:schemeClr val="tx1"/>
                          </a:solidFill>
                          <a:effectLst/>
                        </a:rPr>
                        <a:t>¿Cómo ha sido el trato o recibimiento que ha tenido?</a:t>
                      </a:r>
                      <a:endParaRPr lang="es-MX" sz="1400" b="1" dirty="0"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>
                          <a:solidFill>
                            <a:schemeClr val="tx1"/>
                          </a:solidFill>
                          <a:latin typeface="+mn-lt"/>
                        </a:rPr>
                        <a:t>95.0%</a:t>
                      </a:r>
                      <a:endParaRPr lang="es-MX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>
                          <a:solidFill>
                            <a:schemeClr val="tx1"/>
                          </a:solidFill>
                          <a:latin typeface="+mn-lt"/>
                        </a:rPr>
                        <a:t>5.0%</a:t>
                      </a:r>
                      <a:endParaRPr lang="es-MX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>
                          <a:solidFill>
                            <a:schemeClr val="tx1"/>
                          </a:solidFill>
                          <a:latin typeface="+mn-lt"/>
                        </a:rPr>
                        <a:t>0.0%</a:t>
                      </a:r>
                      <a:endParaRPr lang="es-MX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92.5%</a:t>
                      </a:r>
                      <a:endParaRPr lang="es-MX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7.5%</a:t>
                      </a:r>
                      <a:endParaRPr lang="es-MX" sz="16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0.0%</a:t>
                      </a:r>
                      <a:endParaRPr lang="es-MX" sz="16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09280">
                <a:tc>
                  <a:txBody>
                    <a:bodyPr/>
                    <a:lstStyle/>
                    <a:p>
                      <a:pPr algn="l"/>
                      <a:r>
                        <a:rPr lang="es-MX" sz="1400" dirty="0" smtClean="0">
                          <a:solidFill>
                            <a:schemeClr val="tx1"/>
                          </a:solidFill>
                          <a:effectLst/>
                        </a:rPr>
                        <a:t>¿Cómo califica la organización hacia las comunidades?</a:t>
                      </a:r>
                      <a:endParaRPr lang="es-MX" sz="1400" b="1" dirty="0"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>
                          <a:solidFill>
                            <a:schemeClr val="tx1"/>
                          </a:solidFill>
                          <a:latin typeface="+mn-lt"/>
                        </a:rPr>
                        <a:t>95.0%</a:t>
                      </a:r>
                      <a:endParaRPr lang="es-MX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>
                          <a:solidFill>
                            <a:schemeClr val="tx1"/>
                          </a:solidFill>
                          <a:latin typeface="+mn-lt"/>
                        </a:rPr>
                        <a:t>5.0%</a:t>
                      </a:r>
                      <a:endParaRPr lang="es-MX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>
                          <a:solidFill>
                            <a:schemeClr val="tx1"/>
                          </a:solidFill>
                          <a:latin typeface="+mn-lt"/>
                        </a:rPr>
                        <a:t>0.0%</a:t>
                      </a:r>
                      <a:endParaRPr lang="es-MX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78.0%</a:t>
                      </a:r>
                      <a:endParaRPr lang="es-MX" sz="16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b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19.5%</a:t>
                      </a:r>
                      <a:endParaRPr lang="es-MX" sz="16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b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2.4%</a:t>
                      </a:r>
                      <a:endParaRPr lang="es-MX" sz="16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7" name="6 CuadroTexto"/>
          <p:cNvSpPr txBox="1"/>
          <p:nvPr/>
        </p:nvSpPr>
        <p:spPr>
          <a:xfrm>
            <a:off x="5724128" y="5318266"/>
            <a:ext cx="201622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050" dirty="0" smtClean="0">
                <a:latin typeface="Trebuchet MS" pitchFamily="34" charset="0"/>
              </a:rPr>
              <a:t>Casos: 41</a:t>
            </a:r>
            <a:endParaRPr lang="es-MX" sz="1050" dirty="0">
              <a:latin typeface="Trebuchet MS" pitchFamily="34" charset="0"/>
            </a:endParaRPr>
          </a:p>
        </p:txBody>
      </p:sp>
      <p:graphicFrame>
        <p:nvGraphicFramePr>
          <p:cNvPr id="9" name="8 Diagrama"/>
          <p:cNvGraphicFramePr/>
          <p:nvPr>
            <p:extLst>
              <p:ext uri="{D42A27DB-BD31-4B8C-83A1-F6EECF244321}">
                <p14:modId xmlns:p14="http://schemas.microsoft.com/office/powerpoint/2010/main" val="4280565045"/>
              </p:ext>
            </p:extLst>
          </p:nvPr>
        </p:nvGraphicFramePr>
        <p:xfrm>
          <a:off x="3235234" y="1761460"/>
          <a:ext cx="3949784" cy="14000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9 CuadroTexto"/>
          <p:cNvSpPr txBox="1"/>
          <p:nvPr/>
        </p:nvSpPr>
        <p:spPr>
          <a:xfrm>
            <a:off x="3283519" y="1264404"/>
            <a:ext cx="3600400" cy="584775"/>
          </a:xfrm>
          <a:prstGeom prst="rect">
            <a:avLst/>
          </a:prstGeom>
          <a:solidFill>
            <a:schemeClr val="bg1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sz="1600" b="1" dirty="0" smtClean="0">
                <a:solidFill>
                  <a:schemeClr val="tx1"/>
                </a:solidFill>
              </a:rPr>
              <a:t>Expositores entrevistados que pertenecen a comunidades</a:t>
            </a:r>
            <a:endParaRPr lang="es-MX" sz="1600" b="1" dirty="0">
              <a:solidFill>
                <a:schemeClr val="tx1"/>
              </a:solidFill>
            </a:endParaRPr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072"/>
          <a:stretch/>
        </p:blipFill>
        <p:spPr>
          <a:xfrm>
            <a:off x="1115616" y="1519768"/>
            <a:ext cx="1080120" cy="13999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16592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6 CuadroTexto"/>
          <p:cNvSpPr txBox="1">
            <a:spLocks noChangeArrowheads="1"/>
          </p:cNvSpPr>
          <p:nvPr/>
        </p:nvSpPr>
        <p:spPr bwMode="auto">
          <a:xfrm>
            <a:off x="211488" y="611580"/>
            <a:ext cx="424847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s-MX" sz="2000" dirty="0" smtClean="0">
                <a:latin typeface="Trebuchet MS" pitchFamily="34" charset="0"/>
              </a:rPr>
              <a:t>Comunidades 2012:</a:t>
            </a:r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0708338"/>
              </p:ext>
            </p:extLst>
          </p:nvPr>
        </p:nvGraphicFramePr>
        <p:xfrm>
          <a:off x="206023" y="1066502"/>
          <a:ext cx="4477949" cy="3224486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3498100"/>
                <a:gridCol w="403785"/>
                <a:gridCol w="576064"/>
              </a:tblGrid>
              <a:tr h="349323"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¿Qué representa para usted compartir sus tradiciones y costumbres?</a:t>
                      </a:r>
                      <a:endParaRPr lang="es-MX" sz="1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Casos</a:t>
                      </a:r>
                      <a:endParaRPr lang="es-MX" sz="11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2012</a:t>
                      </a:r>
                      <a:endParaRPr lang="es-MX" sz="1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</a:tr>
              <a:tr h="279253">
                <a:tc>
                  <a:txBody>
                    <a:bodyPr/>
                    <a:lstStyle/>
                    <a:p>
                      <a:pPr algn="l" fontAlgn="b"/>
                      <a:r>
                        <a:rPr lang="es-MX" sz="1200" b="1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Le gusta compartir y mostrar lo que hace</a:t>
                      </a:r>
                      <a:endParaRPr lang="es-MX" sz="1200" b="1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11</a:t>
                      </a:r>
                      <a:endParaRPr lang="es-MX" sz="11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i="0" u="none" strike="noStrike" dirty="0">
                          <a:effectLst/>
                          <a:latin typeface="+mn-lt"/>
                        </a:rPr>
                        <a:t>26.8%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49323">
                <a:tc>
                  <a:txBody>
                    <a:bodyPr/>
                    <a:lstStyle/>
                    <a:p>
                      <a:pPr algn="l" fontAlgn="b"/>
                      <a:r>
                        <a:rPr lang="es-MX" sz="1200" b="1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Que los demás conozcan las tradiciones, rescatarlas, no olvidarlas</a:t>
                      </a:r>
                      <a:endParaRPr lang="es-MX" sz="1200" b="1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10</a:t>
                      </a:r>
                      <a:endParaRPr lang="es-MX" sz="11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i="0" u="none" strike="noStrike" dirty="0">
                          <a:effectLst/>
                          <a:latin typeface="+mn-lt"/>
                        </a:rPr>
                        <a:t>24.4%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279253">
                <a:tc>
                  <a:txBody>
                    <a:bodyPr/>
                    <a:lstStyle/>
                    <a:p>
                      <a:pPr algn="l" fontAlgn="b"/>
                      <a:r>
                        <a:rPr lang="es-MX" sz="1200" b="1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Orgullo de compartir las tradiciones</a:t>
                      </a:r>
                      <a:endParaRPr lang="es-MX" sz="1200" b="1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8</a:t>
                      </a:r>
                      <a:endParaRPr lang="es-MX" sz="11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i="0" u="none" strike="noStrike" dirty="0">
                          <a:effectLst/>
                          <a:latin typeface="+mn-lt"/>
                        </a:rPr>
                        <a:t>19.5%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49323">
                <a:tc>
                  <a:txBody>
                    <a:bodyPr/>
                    <a:lstStyle/>
                    <a:p>
                      <a:pPr algn="l" fontAlgn="b"/>
                      <a:r>
                        <a:rPr lang="es-MX" sz="1200" b="1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Cultura </a:t>
                      </a:r>
                      <a:r>
                        <a:rPr lang="es-MX" sz="1200" b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(valor cultural, enseñar lo que aun tenemos de cultura)</a:t>
                      </a:r>
                      <a:endParaRPr lang="es-MX" sz="12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5</a:t>
                      </a:r>
                      <a:endParaRPr lang="es-MX" sz="11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i="0" u="none" strike="noStrike" dirty="0">
                          <a:effectLst/>
                          <a:latin typeface="+mn-lt"/>
                        </a:rPr>
                        <a:t>12.2%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279253">
                <a:tc>
                  <a:txBody>
                    <a:bodyPr/>
                    <a:lstStyle/>
                    <a:p>
                      <a:pPr algn="l" fontAlgn="b"/>
                      <a:r>
                        <a:rPr lang="es-MX" sz="1200" b="1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Le parece bien</a:t>
                      </a:r>
                      <a:endParaRPr lang="es-MX" sz="1200" b="1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2</a:t>
                      </a:r>
                      <a:endParaRPr lang="es-MX" sz="11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i="0" u="none" strike="noStrike" dirty="0">
                          <a:effectLst/>
                          <a:latin typeface="+mn-lt"/>
                        </a:rPr>
                        <a:t>4.9%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244684">
                <a:tc>
                  <a:txBody>
                    <a:bodyPr/>
                    <a:lstStyle/>
                    <a:p>
                      <a:pPr algn="l" fontAlgn="t"/>
                      <a:r>
                        <a:rPr lang="es-MX" sz="1200" b="1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Ayuda a poder difundir el festejo</a:t>
                      </a:r>
                      <a:endParaRPr lang="es-MX" sz="1200" b="1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1</a:t>
                      </a:r>
                      <a:endParaRPr lang="es-MX" sz="11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i="0" u="none" strike="noStrike" dirty="0">
                          <a:effectLst/>
                          <a:latin typeface="+mn-lt"/>
                        </a:rPr>
                        <a:t>2.4%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279253">
                <a:tc>
                  <a:txBody>
                    <a:bodyPr/>
                    <a:lstStyle/>
                    <a:p>
                      <a:pPr algn="l" fontAlgn="t"/>
                      <a:r>
                        <a:rPr lang="es-MX" sz="1200" b="1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Dejar una pequeña huella de nuestros abuelos</a:t>
                      </a:r>
                      <a:endParaRPr lang="es-MX" sz="1200" b="1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1</a:t>
                      </a:r>
                      <a:endParaRPr lang="es-MX" sz="11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i="0" u="none" strike="noStrike" dirty="0">
                          <a:effectLst/>
                          <a:latin typeface="+mn-lt"/>
                        </a:rPr>
                        <a:t>2.4%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220062">
                <a:tc>
                  <a:txBody>
                    <a:bodyPr/>
                    <a:lstStyle/>
                    <a:p>
                      <a:pPr algn="l" fontAlgn="t"/>
                      <a:r>
                        <a:rPr lang="es-MX" sz="1200" b="1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Poder reconocer nuestros orígenes</a:t>
                      </a:r>
                      <a:endParaRPr lang="es-MX" sz="1200" b="1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1</a:t>
                      </a:r>
                      <a:endParaRPr lang="es-MX" sz="11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i="0" u="none" strike="noStrike" dirty="0">
                          <a:effectLst/>
                          <a:latin typeface="+mn-lt"/>
                        </a:rPr>
                        <a:t>2.4%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279253">
                <a:tc>
                  <a:txBody>
                    <a:bodyPr/>
                    <a:lstStyle/>
                    <a:p>
                      <a:pPr algn="l" fontAlgn="t"/>
                      <a:r>
                        <a:rPr lang="es-MX" sz="1200" b="1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Significativo pues enriquece</a:t>
                      </a:r>
                      <a:endParaRPr lang="es-MX" sz="1200" b="1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1</a:t>
                      </a:r>
                      <a:endParaRPr lang="es-MX" sz="11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i="0" u="none" strike="noStrike" dirty="0">
                          <a:effectLst/>
                          <a:latin typeface="+mn-lt"/>
                        </a:rPr>
                        <a:t>2.4%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237620">
                <a:tc>
                  <a:txBody>
                    <a:bodyPr/>
                    <a:lstStyle/>
                    <a:p>
                      <a:pPr algn="l" fontAlgn="t"/>
                      <a:r>
                        <a:rPr lang="es-MX" sz="1200" b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No respondió</a:t>
                      </a:r>
                      <a:endParaRPr lang="es-MX" sz="12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1</a:t>
                      </a:r>
                      <a:endParaRPr lang="es-MX" sz="11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i="0" u="none" strike="noStrike" dirty="0">
                          <a:effectLst/>
                          <a:latin typeface="+mn-lt"/>
                        </a:rPr>
                        <a:t>2.4%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7" name="6 CuadroTexto"/>
          <p:cNvSpPr txBox="1"/>
          <p:nvPr/>
        </p:nvSpPr>
        <p:spPr>
          <a:xfrm>
            <a:off x="179512" y="4384411"/>
            <a:ext cx="201622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50" dirty="0" smtClean="0">
                <a:latin typeface="Trebuchet MS" pitchFamily="34" charset="0"/>
              </a:rPr>
              <a:t>Base de respuesta: 41</a:t>
            </a:r>
            <a:endParaRPr lang="es-MX" sz="1050" dirty="0">
              <a:latin typeface="Trebuchet MS" pitchFamily="34" charset="0"/>
            </a:endParaRPr>
          </a:p>
        </p:txBody>
      </p:sp>
      <p:graphicFrame>
        <p:nvGraphicFramePr>
          <p:cNvPr id="8" name="6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82149524"/>
              </p:ext>
            </p:extLst>
          </p:nvPr>
        </p:nvGraphicFramePr>
        <p:xfrm>
          <a:off x="4816238" y="1066502"/>
          <a:ext cx="4320480" cy="2520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2 CuadroTexto"/>
          <p:cNvSpPr txBox="1"/>
          <p:nvPr/>
        </p:nvSpPr>
        <p:spPr>
          <a:xfrm>
            <a:off x="179512" y="4861574"/>
            <a:ext cx="4536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i="1" dirty="0" smtClean="0"/>
              <a:t>En 2011 las principales respuestas fueron orgullo con 6 casos</a:t>
            </a:r>
            <a:r>
              <a:rPr lang="es-MX" sz="1200" i="1" dirty="0"/>
              <a:t>;</a:t>
            </a:r>
            <a:r>
              <a:rPr lang="es-MX" sz="1200" i="1" dirty="0" smtClean="0"/>
              <a:t> satisfacción 3 casos y alegría con 3 casos </a:t>
            </a:r>
            <a:endParaRPr lang="es-MX" sz="1200" i="1" dirty="0"/>
          </a:p>
        </p:txBody>
      </p:sp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0880923"/>
              </p:ext>
            </p:extLst>
          </p:nvPr>
        </p:nvGraphicFramePr>
        <p:xfrm>
          <a:off x="5021448" y="4221087"/>
          <a:ext cx="3799024" cy="1539240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2934928"/>
                <a:gridCol w="864096"/>
              </a:tblGrid>
              <a:tr h="156115">
                <a:tc>
                  <a:txBody>
                    <a:bodyPr/>
                    <a:lstStyle/>
                    <a:p>
                      <a:pPr algn="l" fontAlgn="t"/>
                      <a:r>
                        <a:rPr lang="es-MX" sz="12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¿Qué diferencias tienen?</a:t>
                      </a:r>
                      <a:endParaRPr lang="es-MX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Casos 2012</a:t>
                      </a:r>
                      <a:endParaRPr lang="es-MX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marL="171450" indent="-171450" algn="l" fontAlgn="t">
                        <a:buFont typeface="Arial" pitchFamily="34" charset="0"/>
                        <a:buChar char="•"/>
                      </a:pPr>
                      <a:r>
                        <a:rPr lang="es-MX" sz="1200" u="none" strike="noStrike" dirty="0">
                          <a:effectLst/>
                          <a:latin typeface="Trebuchet MS" pitchFamily="34" charset="0"/>
                        </a:rPr>
                        <a:t>Hacen rezos con chocolate a las 3 am</a:t>
                      </a:r>
                      <a:endParaRPr lang="es-MX" sz="1200" b="0" i="0" u="none" strike="noStrike" dirty="0">
                        <a:effectLst/>
                        <a:latin typeface="Trebuchet MS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50" u="none" strike="noStrike" dirty="0">
                          <a:effectLst/>
                          <a:latin typeface="Trebuchet MS" pitchFamily="34" charset="0"/>
                        </a:rPr>
                        <a:t>1</a:t>
                      </a:r>
                      <a:endParaRPr lang="es-MX" sz="1050" b="0" i="0" u="none" strike="noStrike" dirty="0">
                        <a:effectLst/>
                        <a:latin typeface="Trebuchet MS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marL="171450" indent="-171450" algn="l" fontAlgn="t">
                        <a:buFont typeface="Arial" pitchFamily="34" charset="0"/>
                        <a:buChar char="•"/>
                      </a:pPr>
                      <a:r>
                        <a:rPr lang="es-MX" sz="1200" u="none" strike="noStrike" dirty="0">
                          <a:effectLst/>
                          <a:latin typeface="Trebuchet MS" pitchFamily="34" charset="0"/>
                        </a:rPr>
                        <a:t>Trabajan para niños discapacitados</a:t>
                      </a:r>
                      <a:endParaRPr lang="es-MX" sz="1200" b="0" i="0" u="none" strike="noStrike" dirty="0">
                        <a:effectLst/>
                        <a:latin typeface="Trebuchet MS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50" u="none" strike="noStrike" dirty="0">
                          <a:effectLst/>
                          <a:latin typeface="Trebuchet MS" pitchFamily="34" charset="0"/>
                        </a:rPr>
                        <a:t>1</a:t>
                      </a:r>
                      <a:endParaRPr lang="es-MX" sz="1050" b="0" i="0" u="none" strike="noStrike" dirty="0">
                        <a:effectLst/>
                        <a:latin typeface="Trebuchet MS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80206">
                <a:tc>
                  <a:txBody>
                    <a:bodyPr/>
                    <a:lstStyle/>
                    <a:p>
                      <a:pPr marL="171450" indent="-171450" algn="l" fontAlgn="t">
                        <a:buFont typeface="Arial" pitchFamily="34" charset="0"/>
                        <a:buChar char="•"/>
                      </a:pPr>
                      <a:r>
                        <a:rPr lang="es-MX" sz="1200" u="none" strike="noStrike" dirty="0">
                          <a:effectLst/>
                          <a:latin typeface="Trebuchet MS" pitchFamily="34" charset="0"/>
                        </a:rPr>
                        <a:t>Solo celebran 1 y 2 de Noviembre</a:t>
                      </a:r>
                      <a:endParaRPr lang="es-MX" sz="1200" b="0" i="0" u="none" strike="noStrike" dirty="0">
                        <a:effectLst/>
                        <a:latin typeface="Trebuchet MS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50" u="none" strike="noStrike" dirty="0">
                          <a:effectLst/>
                          <a:latin typeface="Trebuchet MS" pitchFamily="34" charset="0"/>
                        </a:rPr>
                        <a:t>1</a:t>
                      </a:r>
                      <a:endParaRPr lang="es-MX" sz="1050" b="0" i="0" u="none" strike="noStrike" dirty="0">
                        <a:effectLst/>
                        <a:latin typeface="Trebuchet MS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marL="171450" indent="-171450" algn="l" fontAlgn="t">
                        <a:buFont typeface="Arial" pitchFamily="34" charset="0"/>
                        <a:buChar char="•"/>
                      </a:pPr>
                      <a:r>
                        <a:rPr lang="es-MX" sz="1200" u="none" strike="noStrike" dirty="0">
                          <a:effectLst/>
                          <a:latin typeface="Trebuchet MS" pitchFamily="34" charset="0"/>
                        </a:rPr>
                        <a:t>Hacen negocios con empresas</a:t>
                      </a:r>
                      <a:endParaRPr lang="es-MX" sz="1200" b="0" i="0" u="none" strike="noStrike" dirty="0">
                        <a:effectLst/>
                        <a:latin typeface="Trebuchet MS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50" u="none" strike="noStrike" dirty="0">
                          <a:effectLst/>
                          <a:latin typeface="Trebuchet MS" pitchFamily="34" charset="0"/>
                        </a:rPr>
                        <a:t>1</a:t>
                      </a:r>
                      <a:endParaRPr lang="es-MX" sz="1050" b="0" i="0" u="none" strike="noStrike" dirty="0">
                        <a:effectLst/>
                        <a:latin typeface="Trebuchet MS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marL="171450" indent="-171450" algn="l" fontAlgn="t">
                        <a:buFont typeface="Arial" pitchFamily="34" charset="0"/>
                        <a:buChar char="•"/>
                      </a:pPr>
                      <a:r>
                        <a:rPr lang="es-MX" sz="1200" u="none" strike="noStrike" dirty="0">
                          <a:effectLst/>
                          <a:latin typeface="Trebuchet MS" pitchFamily="34" charset="0"/>
                        </a:rPr>
                        <a:t>Ellos realizan su logística</a:t>
                      </a:r>
                      <a:endParaRPr lang="es-MX" sz="1200" b="0" i="0" u="none" strike="noStrike" dirty="0">
                        <a:effectLst/>
                        <a:latin typeface="Trebuchet MS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50" u="none" strike="noStrike" dirty="0">
                          <a:effectLst/>
                          <a:latin typeface="Trebuchet MS" pitchFamily="34" charset="0"/>
                        </a:rPr>
                        <a:t>1</a:t>
                      </a:r>
                      <a:endParaRPr lang="es-MX" sz="1050" b="0" i="0" u="none" strike="noStrike" dirty="0">
                        <a:effectLst/>
                        <a:latin typeface="Trebuchet MS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71450">
                <a:tc>
                  <a:txBody>
                    <a:bodyPr/>
                    <a:lstStyle/>
                    <a:p>
                      <a:pPr marL="171450" indent="-171450" algn="l" fontAlgn="t">
                        <a:buFont typeface="Arial" pitchFamily="34" charset="0"/>
                        <a:buChar char="•"/>
                      </a:pPr>
                      <a:r>
                        <a:rPr lang="es-MX" sz="1200" u="none" strike="noStrike" dirty="0">
                          <a:effectLst/>
                          <a:latin typeface="Trebuchet MS" pitchFamily="34" charset="0"/>
                        </a:rPr>
                        <a:t>No venden, solo ponen altares</a:t>
                      </a:r>
                      <a:endParaRPr lang="es-MX" sz="1200" b="0" i="0" u="none" strike="noStrike" dirty="0">
                        <a:effectLst/>
                        <a:latin typeface="Trebuchet MS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50" u="none" strike="noStrike" dirty="0">
                          <a:effectLst/>
                          <a:latin typeface="Trebuchet MS" pitchFamily="34" charset="0"/>
                        </a:rPr>
                        <a:t>1</a:t>
                      </a:r>
                      <a:endParaRPr lang="es-MX" sz="1050" b="0" i="0" u="none" strike="noStrike" dirty="0">
                        <a:effectLst/>
                        <a:latin typeface="Trebuchet MS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marL="171450" indent="-171450" algn="l" fontAlgn="t">
                        <a:buFont typeface="Arial" pitchFamily="34" charset="0"/>
                        <a:buChar char="•"/>
                      </a:pPr>
                      <a:r>
                        <a:rPr lang="es-MX" sz="1200" u="none" strike="noStrike" dirty="0">
                          <a:effectLst/>
                          <a:latin typeface="Trebuchet MS" pitchFamily="34" charset="0"/>
                        </a:rPr>
                        <a:t>Menos significativo</a:t>
                      </a:r>
                      <a:endParaRPr lang="es-MX" sz="1200" b="0" i="0" u="none" strike="noStrike" dirty="0">
                        <a:effectLst/>
                        <a:latin typeface="Trebuchet MS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50" u="none" strike="noStrike" dirty="0">
                          <a:effectLst/>
                          <a:latin typeface="Trebuchet MS" pitchFamily="34" charset="0"/>
                        </a:rPr>
                        <a:t>1</a:t>
                      </a:r>
                      <a:endParaRPr lang="es-MX" sz="1050" b="0" i="0" u="none" strike="noStrike" dirty="0">
                        <a:effectLst/>
                        <a:latin typeface="Trebuchet MS" pitchFamily="34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12" name="6 CuadroTexto"/>
          <p:cNvSpPr txBox="1">
            <a:spLocks noChangeArrowheads="1"/>
          </p:cNvSpPr>
          <p:nvPr/>
        </p:nvSpPr>
        <p:spPr bwMode="auto">
          <a:xfrm>
            <a:off x="5021448" y="3784688"/>
            <a:ext cx="255748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MX" sz="2000" dirty="0" smtClean="0">
                <a:solidFill>
                  <a:schemeClr val="accent6">
                    <a:lumMod val="50000"/>
                  </a:schemeClr>
                </a:solidFill>
                <a:latin typeface="Trebuchet MS" pitchFamily="34" charset="0"/>
              </a:rPr>
              <a:t>En caso de NO</a:t>
            </a:r>
          </a:p>
        </p:txBody>
      </p:sp>
    </p:spTree>
    <p:extLst>
      <p:ext uri="{BB962C8B-B14F-4D97-AF65-F5344CB8AC3E}">
        <p14:creationId xmlns:p14="http://schemas.microsoft.com/office/powerpoint/2010/main" val="1648285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6 CuadroTexto"/>
          <p:cNvSpPr txBox="1">
            <a:spLocks noChangeArrowheads="1"/>
          </p:cNvSpPr>
          <p:nvPr/>
        </p:nvSpPr>
        <p:spPr bwMode="auto">
          <a:xfrm>
            <a:off x="1530258" y="38281"/>
            <a:ext cx="5706038" cy="40011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es-MX" sz="2000" dirty="0">
                <a:solidFill>
                  <a:srgbClr val="C00000"/>
                </a:solidFill>
                <a:latin typeface="Trebuchet MS" pitchFamily="34" charset="0"/>
              </a:rPr>
              <a:t>Perfil:</a:t>
            </a:r>
          </a:p>
        </p:txBody>
      </p:sp>
      <p:graphicFrame>
        <p:nvGraphicFramePr>
          <p:cNvPr id="3" name="10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56305655"/>
              </p:ext>
            </p:extLst>
          </p:nvPr>
        </p:nvGraphicFramePr>
        <p:xfrm>
          <a:off x="0" y="620688"/>
          <a:ext cx="9144000" cy="288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12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86414198"/>
              </p:ext>
            </p:extLst>
          </p:nvPr>
        </p:nvGraphicFramePr>
        <p:xfrm>
          <a:off x="755576" y="3501008"/>
          <a:ext cx="5580113" cy="2815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5 Rectángulo"/>
          <p:cNvSpPr/>
          <p:nvPr/>
        </p:nvSpPr>
        <p:spPr>
          <a:xfrm>
            <a:off x="4122459" y="1412775"/>
            <a:ext cx="4640523" cy="430887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  <a:prstDash val="dash"/>
          </a:ln>
        </p:spPr>
        <p:txBody>
          <a:bodyPr wrap="square">
            <a:spAutoFit/>
          </a:bodyPr>
          <a:lstStyle/>
          <a:p>
            <a:pPr algn="just"/>
            <a:r>
              <a:rPr lang="es-MX" sz="1100" i="1" dirty="0" smtClean="0">
                <a:latin typeface="Trebuchet MS" pitchFamily="34" charset="0"/>
              </a:rPr>
              <a:t>En 2011 los expositores provenían principalmente de Tabasco (34.5%); Seguido de </a:t>
            </a:r>
            <a:r>
              <a:rPr lang="es-MX" sz="1100" i="1" dirty="0" err="1" smtClean="0">
                <a:latin typeface="Trebuchet MS" pitchFamily="34" charset="0"/>
              </a:rPr>
              <a:t>Q.Roo</a:t>
            </a:r>
            <a:r>
              <a:rPr lang="es-MX" sz="1100" i="1" dirty="0" smtClean="0">
                <a:latin typeface="Trebuchet MS" pitchFamily="34" charset="0"/>
              </a:rPr>
              <a:t> (29.1%); Yucatán (16.4%) y Jalisco (7.3%).</a:t>
            </a:r>
          </a:p>
        </p:txBody>
      </p:sp>
      <p:sp>
        <p:nvSpPr>
          <p:cNvPr id="11" name="10 Flecha doblada hacia arriba"/>
          <p:cNvSpPr/>
          <p:nvPr/>
        </p:nvSpPr>
        <p:spPr>
          <a:xfrm rot="5400000">
            <a:off x="665566" y="3807042"/>
            <a:ext cx="1296144" cy="396044"/>
          </a:xfrm>
          <a:prstGeom prst="bentUpArrow">
            <a:avLst>
              <a:gd name="adj1" fmla="val 29935"/>
              <a:gd name="adj2" fmla="val 33119"/>
              <a:gd name="adj3" fmla="val 36046"/>
            </a:avLst>
          </a:prstGeom>
          <a:solidFill>
            <a:srgbClr val="CC6600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2" name="11 CuadroTexto"/>
          <p:cNvSpPr txBox="1"/>
          <p:nvPr/>
        </p:nvSpPr>
        <p:spPr>
          <a:xfrm>
            <a:off x="6300192" y="4869160"/>
            <a:ext cx="2476707" cy="830997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  <a:prstDash val="lgDash"/>
          </a:ln>
        </p:spPr>
        <p:txBody>
          <a:bodyPr wrap="square" rtlCol="0">
            <a:spAutoFit/>
          </a:bodyPr>
          <a:lstStyle/>
          <a:p>
            <a:pPr algn="just"/>
            <a:r>
              <a:rPr lang="es-MX" sz="1200" i="1" dirty="0" smtClean="0"/>
              <a:t>En 2011 las principales procedencias de los expositores locales fueron </a:t>
            </a:r>
            <a:r>
              <a:rPr lang="es-MX" sz="1200" b="1" i="1" dirty="0" smtClean="0"/>
              <a:t>Felipe Carrillo Puerto con 44%; y Solidaridad con 25%.</a:t>
            </a:r>
            <a:endParaRPr lang="es-MX" sz="1200" b="1" i="1" dirty="0"/>
          </a:p>
        </p:txBody>
      </p:sp>
    </p:spTree>
    <p:extLst>
      <p:ext uri="{BB962C8B-B14F-4D97-AF65-F5344CB8AC3E}">
        <p14:creationId xmlns:p14="http://schemas.microsoft.com/office/powerpoint/2010/main" val="1979289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/>
          <a:srcRect l="31492" r="28209" b="46854"/>
          <a:stretch/>
        </p:blipFill>
        <p:spPr bwMode="auto">
          <a:xfrm>
            <a:off x="3427017" y="548680"/>
            <a:ext cx="3684895" cy="3657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3" name="2 CuadroTexto"/>
          <p:cNvSpPr txBox="1"/>
          <p:nvPr/>
        </p:nvSpPr>
        <p:spPr>
          <a:xfrm>
            <a:off x="3455348" y="4206280"/>
            <a:ext cx="365656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200" b="1" dirty="0" smtClean="0">
                <a:solidFill>
                  <a:srgbClr val="800000"/>
                </a:solidFill>
              </a:rPr>
              <a:t>Gracias</a:t>
            </a:r>
          </a:p>
          <a:p>
            <a:pPr algn="ctr"/>
            <a:endParaRPr lang="es-MX" sz="1400" b="1" dirty="0" smtClean="0">
              <a:solidFill>
                <a:srgbClr val="800000"/>
              </a:solidFill>
            </a:endParaRPr>
          </a:p>
          <a:p>
            <a:pPr algn="ctr"/>
            <a:r>
              <a:rPr lang="es-MX" sz="1400" b="1" dirty="0" smtClean="0">
                <a:solidFill>
                  <a:srgbClr val="800000"/>
                </a:solidFill>
              </a:rPr>
              <a:t>Investigación de Mercados</a:t>
            </a:r>
          </a:p>
        </p:txBody>
      </p:sp>
    </p:spTree>
    <p:extLst>
      <p:ext uri="{BB962C8B-B14F-4D97-AF65-F5344CB8AC3E}">
        <p14:creationId xmlns:p14="http://schemas.microsoft.com/office/powerpoint/2010/main" val="1323019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2986</TotalTime>
  <Words>5157</Words>
  <Application>Microsoft Office PowerPoint</Application>
  <PresentationFormat>Presentación en pantalla (4:3)</PresentationFormat>
  <Paragraphs>1503</Paragraphs>
  <Slides>41</Slides>
  <Notes>0</Notes>
  <HiddenSlides>9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41</vt:i4>
      </vt:variant>
    </vt:vector>
  </HeadingPairs>
  <TitlesOfParts>
    <vt:vector size="42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Víctor Gutiérrez</dc:creator>
  <cp:lastModifiedBy>aacanul</cp:lastModifiedBy>
  <cp:revision>265</cp:revision>
  <cp:lastPrinted>2012-12-14T17:38:47Z</cp:lastPrinted>
  <dcterms:created xsi:type="dcterms:W3CDTF">2012-12-04T19:34:48Z</dcterms:created>
  <dcterms:modified xsi:type="dcterms:W3CDTF">2013-01-14T19:35:39Z</dcterms:modified>
</cp:coreProperties>
</file>