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gif" ContentType="image/gif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06" r:id="rId3"/>
    <p:sldId id="257" r:id="rId4"/>
    <p:sldId id="267" r:id="rId5"/>
    <p:sldId id="270" r:id="rId6"/>
    <p:sldId id="269" r:id="rId7"/>
    <p:sldId id="271" r:id="rId8"/>
    <p:sldId id="272" r:id="rId9"/>
    <p:sldId id="273" r:id="rId10"/>
    <p:sldId id="274" r:id="rId11"/>
    <p:sldId id="277" r:id="rId12"/>
    <p:sldId id="276" r:id="rId13"/>
    <p:sldId id="301" r:id="rId14"/>
    <p:sldId id="308" r:id="rId15"/>
    <p:sldId id="280" r:id="rId16"/>
    <p:sldId id="283" r:id="rId17"/>
    <p:sldId id="286" r:id="rId18"/>
    <p:sldId id="305" r:id="rId19"/>
    <p:sldId id="281" r:id="rId20"/>
    <p:sldId id="326" r:id="rId21"/>
    <p:sldId id="284" r:id="rId22"/>
    <p:sldId id="285" r:id="rId23"/>
    <p:sldId id="303" r:id="rId24"/>
    <p:sldId id="307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</p:sldIdLst>
  <p:sldSz cx="9144000" cy="6858000" type="letter"/>
  <p:notesSz cx="7077075" cy="9363075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0F7"/>
    <a:srgbClr val="FEE8F3"/>
    <a:srgbClr val="F7EAE9"/>
    <a:srgbClr val="DEBC9A"/>
    <a:srgbClr val="CC3300"/>
    <a:srgbClr val="FFFF9F"/>
    <a:srgbClr val="FF0066"/>
    <a:srgbClr val="FF6600"/>
    <a:srgbClr val="CC0066"/>
    <a:srgbClr val="00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56" autoAdjust="0"/>
    <p:restoredTop sz="94086" autoAdjust="0"/>
  </p:normalViewPr>
  <p:slideViewPr>
    <p:cSldViewPr>
      <p:cViewPr>
        <p:scale>
          <a:sx n="91" d="100"/>
          <a:sy n="91" d="100"/>
        </p:scale>
        <p:origin x="-690" y="9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Gchin\Escritorio\cueris%20vida%20y%20muerte%20visitantes%202011.htm.xls" TargetMode="External"/><Relationship Id="rId1" Type="http://schemas.openxmlformats.org/officeDocument/2006/relationships/image" Target="../media/image7.pn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ordonez\AppData\Local\Microsoft\Windows\Temporary%20Internet%20Files\Content.Outlook\SSG6BSIE\Cueri%20visitantes%20a&#241;os%20en%20que%20ha%20ido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ovelo\Documents\XCARET\VyM\2011\cueris%20vida%20y%20muerte%20visitantes%202011.htm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ovelo\Documents\XCARET\VyM\2011\cueris%20vida%20y%20muerte%20visitantes%202011.htm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ovelo\Documents\XCARET\VyM\2011\cueris%20vida%20y%20muerte%20visitantes%202011.htm.xls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C:\Documents%20and%20Settings\Gchin\Escritorio\cueris%20vida%20y%20muerte%20visitantes%202011.htm.xls" TargetMode="External"/><Relationship Id="rId1" Type="http://schemas.openxmlformats.org/officeDocument/2006/relationships/image" Target="../media/image23.jpe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Gchin\Escritorio\cueris%20vida%20y%20muerte%20visitantes%202011.htm.xls" TargetMode="External"/><Relationship Id="rId1" Type="http://schemas.openxmlformats.org/officeDocument/2006/relationships/image" Target="../media/image24.jpeg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Gchin\Escritorio\cueris%20vida%20y%20muerte%20visitantes%202011.htm.xls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Gchin\Escritorio\cueris%20vida%20y%20muerte%20visitantes%202011.htm.xls" TargetMode="External"/><Relationship Id="rId1" Type="http://schemas.openxmlformats.org/officeDocument/2006/relationships/image" Target="../media/image6.jpeg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novelo\Documents\XCARET\VyM\CUERI%20DE%20VIDA%20Y%20MUERTE%20NOV%202010.htm.xls" TargetMode="External"/><Relationship Id="rId1" Type="http://schemas.openxmlformats.org/officeDocument/2006/relationships/themeOverride" Target="../theme/themeOverride1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nidadD\XCARET\Vida%20y%20Muerte\VIDA%20Y%20MUERTE%202009\Cuieris%20Visitantes%20FVYM%2009.xls" TargetMode="External"/><Relationship Id="rId1" Type="http://schemas.openxmlformats.org/officeDocument/2006/relationships/themeOverride" Target="../theme/themeOverride2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Gchin\Escritorio\cueris%20vida%20y%20muerte%20visitantes%202011.htm.xls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novelo\Documents\XCARET\VyM\2011\cueris%20vida%20y%20muerte%20visitantes%202011.htm.xls" TargetMode="External"/><Relationship Id="rId1" Type="http://schemas.openxmlformats.org/officeDocument/2006/relationships/image" Target="../media/image39.jpeg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novelo\Documents\XCARET\VyM\2011\cueris%20vida%20y%20muerte%20visitantes%202011.htm.xls" TargetMode="External"/><Relationship Id="rId1" Type="http://schemas.openxmlformats.org/officeDocument/2006/relationships/image" Target="../media/image8.jpeg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Gchin\Escritorio\cueris%20vida%20y%20muerte%20visitantes%202011.htm.xls" TargetMode="External"/><Relationship Id="rId1" Type="http://schemas.openxmlformats.org/officeDocument/2006/relationships/image" Target="../media/image41.jpeg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s%20and%20Settings\Gchin\Escritorio\cueris%20vida%20y%20muerte%20visitantes%202011.htm.xls" TargetMode="External"/><Relationship Id="rId2" Type="http://schemas.openxmlformats.org/officeDocument/2006/relationships/image" Target="../media/image43.jpeg"/><Relationship Id="rId1" Type="http://schemas.openxmlformats.org/officeDocument/2006/relationships/image" Target="../media/image8.jpeg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Gchin\Escritorio\cueris%20vida%20y%20muerte%20visitantes%202011.htm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ovelo\Documents\XCARET\VyM\2011\vida%20y%20muerte%20expositores%202011.htm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rdonez\Desktop\CarpetaTrabajo\UnidadD\XCARET\FTVM\2011\Cueri_vida_y_muerte_expositores-2011.xls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ovelo\Documents\XCARET\VyM\2011\vida%20y%20muerte%20expositores%202011.htm.xls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ovelo\Documents\XCARET\VyM\2011\vida%20y%20muerte%20expositores%202011.htm.xls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snovelo\Documents\XCARET\VyM\2011\vida%20y%20muerte%20expositores%202011.htm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ovelo\Documents\XCARET\VyM\2011\vida%20y%20muerte%20expositores%202011.htm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view3D>
      <c:rotX val="30"/>
      <c:rotY val="140"/>
      <c:perspective val="30"/>
    </c:view3D>
    <c:plotArea>
      <c:layout>
        <c:manualLayout>
          <c:layoutTarget val="inner"/>
          <c:xMode val="edge"/>
          <c:yMode val="edge"/>
          <c:x val="0.11318725928177482"/>
          <c:y val="0.21636602500111254"/>
          <c:w val="0.70476963707457685"/>
          <c:h val="0.77098118054392162"/>
        </c:manualLayout>
      </c:layout>
      <c:pie3DChart>
        <c:varyColors val="1"/>
        <c:ser>
          <c:idx val="0"/>
          <c:order val="0"/>
          <c:explosion val="5"/>
          <c:dPt>
            <c:idx val="0"/>
            <c:explosion val="9"/>
            <c:spPr>
              <a:solidFill>
                <a:srgbClr val="FFFF9F"/>
              </a:solidFill>
            </c:spPr>
          </c:dPt>
          <c:dPt>
            <c:idx val="1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Lbls>
            <c:dLbl>
              <c:idx val="0"/>
              <c:layout>
                <c:manualLayout>
                  <c:x val="0.15961453088192407"/>
                  <c:y val="-0.27503648015791582"/>
                </c:manualLayout>
              </c:layout>
              <c:tx>
                <c:rich>
                  <a:bodyPr/>
                  <a:lstStyle/>
                  <a:p>
                    <a:pPr>
                      <a:defRPr sz="2000" b="1" u="sng">
                        <a:solidFill>
                          <a:schemeClr val="bg1"/>
                        </a:solidFill>
                      </a:defRPr>
                    </a:pPr>
                    <a:r>
                      <a:rPr lang="en-US" sz="2000" b="1" u="sng" dirty="0"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53.1</a:t>
                    </a:r>
                  </a:p>
                </c:rich>
              </c:tx>
              <c:spPr>
                <a:noFill/>
              </c:spPr>
              <c:showVal val="1"/>
            </c:dLbl>
            <c:dLbl>
              <c:idx val="1"/>
              <c:layout>
                <c:manualLayout>
                  <c:x val="-0.12433618762323373"/>
                  <c:y val="4.9449958256205281E-2"/>
                </c:manualLayout>
              </c:layout>
              <c:tx>
                <c:rich>
                  <a:bodyPr/>
                  <a:lstStyle/>
                  <a:p>
                    <a:pPr>
                      <a:defRPr sz="2400" b="1" u="sng">
                        <a:solidFill>
                          <a:schemeClr val="bg2">
                            <a:lumMod val="10000"/>
                          </a:schemeClr>
                        </a:solidFill>
                      </a:defRPr>
                    </a:pPr>
                    <a:r>
                      <a:rPr lang="en-US" sz="2400" b="1" u="sng" dirty="0">
                        <a:solidFill>
                          <a:schemeClr val="bg2">
                            <a:lumMod val="10000"/>
                          </a:schemeClr>
                        </a:solidFill>
                      </a:rPr>
                      <a:t>46.9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</c:spPr>
              <c:showVal val="1"/>
            </c:dLbl>
            <c:spPr>
              <a:solidFill>
                <a:schemeClr val="accent2">
                  <a:lumMod val="60000"/>
                  <a:lumOff val="40000"/>
                </a:schemeClr>
              </a:solidFill>
            </c:spPr>
            <c:showVal val="1"/>
            <c:showLeaderLines val="1"/>
          </c:dLbls>
          <c:cat>
            <c:strRef>
              <c:f>gil!$B$34:$B$35</c:f>
              <c:strCache>
                <c:ptCount val="2"/>
                <c:pt idx="0">
                  <c:v>Sí</c:v>
                </c:pt>
                <c:pt idx="1">
                  <c:v>No</c:v>
                </c:pt>
              </c:strCache>
            </c:strRef>
          </c:cat>
          <c:val>
            <c:numRef>
              <c:f>gil!$D$34:$D$35</c:f>
              <c:numCache>
                <c:formatCode>#,##0.0</c:formatCode>
                <c:ptCount val="2"/>
                <c:pt idx="0">
                  <c:v>53.142857142857153</c:v>
                </c:pt>
                <c:pt idx="1">
                  <c:v>46.857142857142684</c:v>
                </c:pt>
              </c:numCache>
            </c:numRef>
          </c:val>
        </c:ser>
      </c:pie3DChart>
    </c:plotArea>
    <c:legend>
      <c:legendPos val="r"/>
      <c:legendEntry>
        <c:idx val="0"/>
        <c:txPr>
          <a:bodyPr/>
          <a:lstStyle/>
          <a:p>
            <a:pPr rtl="0">
              <a:defRPr sz="1400"/>
            </a:pPr>
            <a:endParaRPr lang="es-MX"/>
          </a:p>
        </c:txPr>
      </c:legendEntry>
      <c:legendEntry>
        <c:idx val="1"/>
        <c:txPr>
          <a:bodyPr/>
          <a:lstStyle/>
          <a:p>
            <a:pPr rtl="0">
              <a:defRPr sz="1400"/>
            </a:pPr>
            <a:endParaRPr lang="es-MX"/>
          </a:p>
        </c:txPr>
      </c:legendEntry>
      <c:layout>
        <c:manualLayout>
          <c:xMode val="edge"/>
          <c:yMode val="edge"/>
          <c:x val="0.71128850991669057"/>
          <c:y val="2.5841633939133139E-2"/>
          <c:w val="0.28667075945975184"/>
          <c:h val="0.21059827458981845"/>
        </c:manualLayout>
      </c:layout>
      <c:txPr>
        <a:bodyPr/>
        <a:lstStyle/>
        <a:p>
          <a:pPr rtl="0">
            <a:defRPr sz="1400"/>
          </a:pPr>
          <a:endParaRPr lang="es-MX"/>
        </a:p>
      </c:txPr>
    </c:legend>
    <c:plotVisOnly val="1"/>
  </c:chart>
  <c:spPr>
    <a:ln>
      <a:noFill/>
    </a:ln>
  </c:sp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7.7213204421411386E-2"/>
          <c:y val="0.24815398075240602"/>
          <c:w val="0.70117681316821923"/>
          <c:h val="0.75123071641361305"/>
        </c:manualLayout>
      </c:layout>
      <c:pie3DChart>
        <c:varyColors val="1"/>
        <c:ser>
          <c:idx val="0"/>
          <c:order val="0"/>
          <c:explosion val="14"/>
          <c:dPt>
            <c:idx val="0"/>
            <c:explosion val="7"/>
            <c:spPr>
              <a:solidFill>
                <a:srgbClr val="FFFF9F"/>
              </a:solidFill>
              <a:ln>
                <a:solidFill>
                  <a:srgbClr val="FFFF00"/>
                </a:solidFill>
              </a:ln>
            </c:spPr>
          </c:dPt>
          <c:dPt>
            <c:idx val="1"/>
            <c:spPr>
              <a:solidFill>
                <a:srgbClr val="FF6600"/>
              </a:solidFill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3"/>
            <c:spPr>
              <a:solidFill>
                <a:schemeClr val="bg2">
                  <a:lumMod val="75000"/>
                </a:schemeClr>
              </a:solidFill>
            </c:spPr>
          </c:dPt>
          <c:dPt>
            <c:idx val="4"/>
            <c:spPr>
              <a:solidFill>
                <a:srgbClr val="92D050"/>
              </a:solidFill>
            </c:spPr>
          </c:dPt>
          <c:dPt>
            <c:idx val="5"/>
            <c:spPr>
              <a:solidFill>
                <a:srgbClr val="FF0066"/>
              </a:solidFill>
            </c:spPr>
          </c:dPt>
          <c:dLbls>
            <c:dLbl>
              <c:idx val="0"/>
              <c:layout>
                <c:manualLayout>
                  <c:x val="-0.16221810606932172"/>
                  <c:y val="-0.15415399410951494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 dirty="0" smtClean="0"/>
                      <a:t>53</a:t>
                    </a:r>
                    <a:r>
                      <a:rPr lang="en-US" sz="1800" b="1" dirty="0"/>
                      <a:t>%</a:t>
                    </a:r>
                  </a:p>
                </c:rich>
              </c:tx>
              <c:spPr/>
              <c:showVal val="1"/>
              <c:showPercent val="1"/>
            </c:dLbl>
            <c:dLbl>
              <c:idx val="1"/>
              <c:spPr/>
              <c:txPr>
                <a:bodyPr/>
                <a:lstStyle/>
                <a:p>
                  <a:pPr>
                    <a:defRPr sz="1800"/>
                  </a:pPr>
                  <a:endParaRPr lang="es-MX"/>
                </a:p>
              </c:txPr>
            </c:dLbl>
            <c:dLbl>
              <c:idx val="2"/>
              <c:layout>
                <c:manualLayout>
                  <c:x val="2.4739503550989701E-2"/>
                  <c:y val="-1.3968063152411291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showPercent val="1"/>
            </c:dLbl>
            <c:dLbl>
              <c:idx val="3"/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</c:dLbl>
            <c:dLbl>
              <c:idx val="4"/>
              <c:spPr/>
              <c:txPr>
                <a:bodyPr/>
                <a:lstStyle/>
                <a:p>
                  <a:pPr>
                    <a:defRPr sz="1400"/>
                  </a:pPr>
                  <a:endParaRPr lang="es-MX"/>
                </a:p>
              </c:txPr>
            </c:dLbl>
            <c:dLbl>
              <c:idx val="5"/>
              <c:spPr/>
              <c:txPr>
                <a:bodyPr/>
                <a:lstStyle/>
                <a:p>
                  <a:pPr>
                    <a:defRPr sz="1400"/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Percent val="1"/>
          </c:dLbls>
          <c:cat>
            <c:strRef>
              <c:f>Sheet!$B$49:$B$54</c:f>
              <c:strCache>
                <c:ptCount val="6"/>
                <c:pt idx="0">
                  <c:v>primera vez</c:v>
                </c:pt>
                <c:pt idx="1">
                  <c:v>dos veces</c:v>
                </c:pt>
                <c:pt idx="2">
                  <c:v>tres veces</c:v>
                </c:pt>
                <c:pt idx="3">
                  <c:v>cuatro veces</c:v>
                </c:pt>
                <c:pt idx="4">
                  <c:v>cinco veces </c:v>
                </c:pt>
                <c:pt idx="5">
                  <c:v>sies veces</c:v>
                </c:pt>
              </c:strCache>
            </c:strRef>
          </c:cat>
          <c:val>
            <c:numRef>
              <c:f>Sheet!$E$49:$E$54</c:f>
              <c:numCache>
                <c:formatCode>#,##0.0</c:formatCode>
                <c:ptCount val="6"/>
                <c:pt idx="0">
                  <c:v>53.142857142857146</c:v>
                </c:pt>
                <c:pt idx="1">
                  <c:v>20.857142857142858</c:v>
                </c:pt>
                <c:pt idx="2">
                  <c:v>8</c:v>
                </c:pt>
                <c:pt idx="3">
                  <c:v>8.8571428571428577</c:v>
                </c:pt>
                <c:pt idx="4">
                  <c:v>4</c:v>
                </c:pt>
                <c:pt idx="5">
                  <c:v>5.1428571428571432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3807781431183561"/>
          <c:y val="0.19989180741720261"/>
          <c:w val="0.25921977909220723"/>
          <c:h val="0.71726392979503517"/>
        </c:manualLayout>
      </c:layout>
      <c:txPr>
        <a:bodyPr/>
        <a:lstStyle/>
        <a:p>
          <a:pPr rtl="0">
            <a:defRPr sz="1400"/>
          </a:pPr>
          <a:endParaRPr lang="es-MX"/>
        </a:p>
      </c:txPr>
    </c:legend>
    <c:plotVisOnly val="1"/>
  </c:chart>
  <c:spPr>
    <a:ln>
      <a:noFill/>
    </a:ln>
  </c:sp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/>
            </a:pPr>
            <a:r>
              <a:rPr lang="es-MX" dirty="0"/>
              <a:t>Del </a:t>
            </a:r>
            <a:r>
              <a:rPr lang="es-MX" dirty="0" smtClean="0">
                <a:solidFill>
                  <a:schemeClr val="bg2">
                    <a:lumMod val="10000"/>
                  </a:schemeClr>
                </a:solidFill>
                <a:latin typeface="Arial Rounded MT Bold" pitchFamily="34" charset="0"/>
              </a:rPr>
              <a:t>19</a:t>
            </a:r>
            <a:r>
              <a:rPr lang="es-MX" dirty="0">
                <a:solidFill>
                  <a:schemeClr val="bg2">
                    <a:lumMod val="10000"/>
                  </a:schemeClr>
                </a:solidFill>
                <a:latin typeface="Arial Rounded MT Bold" pitchFamily="34" charset="0"/>
              </a:rPr>
              <a:t>%</a:t>
            </a:r>
            <a:r>
              <a:rPr lang="es-MX" dirty="0"/>
              <a:t> que se enteró por </a:t>
            </a:r>
            <a:r>
              <a:rPr lang="es-MX" dirty="0" smtClean="0"/>
              <a:t>periódicos,  En cuál de ellos:</a:t>
            </a:r>
            <a:endParaRPr lang="es-MX" dirty="0"/>
          </a:p>
        </c:rich>
      </c:tx>
      <c:layout>
        <c:manualLayout>
          <c:xMode val="edge"/>
          <c:yMode val="edge"/>
          <c:x val="0.23177123151966753"/>
          <c:y val="0"/>
        </c:manualLayout>
      </c:layout>
    </c:title>
    <c:plotArea>
      <c:layout>
        <c:manualLayout>
          <c:layoutTarget val="inner"/>
          <c:xMode val="edge"/>
          <c:yMode val="edge"/>
          <c:x val="0.20126562685072522"/>
          <c:y val="0.17484187920527824"/>
          <c:w val="0.36613388213505044"/>
          <c:h val="0.79328666116072677"/>
        </c:manualLayout>
      </c:layout>
      <c:pieChart>
        <c:varyColors val="1"/>
        <c:ser>
          <c:idx val="0"/>
          <c:order val="0"/>
          <c:tx>
            <c:v>Del 18.9% que se enteró por periodicos:</c:v>
          </c:tx>
          <c:explosion val="9"/>
          <c:dPt>
            <c:idx val="0"/>
            <c:explosion val="18"/>
            <c:spPr>
              <a:solidFill>
                <a:schemeClr val="bg1">
                  <a:lumMod val="65000"/>
                </a:schemeClr>
              </a:solidFill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rgbClr val="FF3300"/>
              </a:solidFill>
            </c:spPr>
          </c:dPt>
          <c:dPt>
            <c:idx val="3"/>
            <c:spPr>
              <a:solidFill>
                <a:srgbClr val="339933"/>
              </a:solidFill>
            </c:spPr>
          </c:dPt>
          <c:dPt>
            <c:idx val="4"/>
            <c:spPr>
              <a:solidFill>
                <a:srgbClr val="DA3E3E"/>
              </a:solidFill>
            </c:spPr>
          </c:dPt>
          <c:dPt>
            <c:idx val="5"/>
            <c:spPr>
              <a:solidFill>
                <a:srgbClr val="9F52CE"/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c:spPr>
          </c:dPt>
          <c:dPt>
            <c:idx val="6"/>
            <c:spPr>
              <a:solidFill>
                <a:schemeClr val="tx2">
                  <a:lumMod val="75000"/>
                </a:schemeClr>
              </a:solidFill>
            </c:spPr>
          </c:dPt>
          <c:dPt>
            <c:idx val="7"/>
            <c:spPr>
              <a:solidFill>
                <a:srgbClr val="FF66CC"/>
              </a:solidFill>
            </c:spPr>
          </c:dPt>
          <c:dPt>
            <c:idx val="8"/>
            <c:spPr>
              <a:solidFill>
                <a:srgbClr val="CD9B69"/>
              </a:solidFill>
            </c:spPr>
          </c:dPt>
          <c:dLbls>
            <c:dLbl>
              <c:idx val="0"/>
              <c:layout>
                <c:manualLayout>
                  <c:x val="-0.11768896337906876"/>
                  <c:y val="3.3028842754845418E-2"/>
                </c:manualLayout>
              </c:layout>
              <c:spPr/>
              <c:txPr>
                <a:bodyPr/>
                <a:lstStyle/>
                <a:p>
                  <a:pPr>
                    <a:defRPr sz="2000" b="1"/>
                  </a:pPr>
                  <a:endParaRPr lang="es-MX"/>
                </a:p>
              </c:txPr>
              <c:showVal val="1"/>
            </c:dLbl>
            <c:dLbl>
              <c:idx val="1"/>
              <c:layout>
                <c:manualLayout>
                  <c:x val="0.10812340501136009"/>
                  <c:y val="-0.15698577787732018"/>
                </c:manualLayout>
              </c:layout>
              <c:spPr/>
              <c:txPr>
                <a:bodyPr/>
                <a:lstStyle/>
                <a:p>
                  <a:pPr>
                    <a:defRPr sz="1800" b="1"/>
                  </a:pPr>
                  <a:endParaRPr lang="es-MX"/>
                </a:p>
              </c:txPr>
              <c:showVal val="1"/>
            </c:dLbl>
            <c:dLbl>
              <c:idx val="2"/>
              <c:spPr/>
              <c:txPr>
                <a:bodyPr/>
                <a:lstStyle/>
                <a:p>
                  <a:pPr>
                    <a:defRPr sz="1400" b="1"/>
                  </a:pPr>
                  <a:endParaRPr lang="es-MX"/>
                </a:p>
              </c:txPr>
            </c:dLbl>
            <c:dLbl>
              <c:idx val="3"/>
              <c:layout>
                <c:manualLayout>
                  <c:x val="1.460760587494212E-2"/>
                  <c:y val="1.4504070254820181E-2"/>
                </c:manualLayout>
              </c:layout>
              <c:showVal val="1"/>
            </c:dLbl>
            <c:dLbl>
              <c:idx val="4"/>
              <c:layout>
                <c:manualLayout>
                  <c:x val="1.2193923698973841E-3"/>
                  <c:y val="1.7106685115795221E-2"/>
                </c:manualLayout>
              </c:layout>
              <c:showVal val="1"/>
            </c:dLbl>
            <c:dLbl>
              <c:idx val="7"/>
              <c:layout>
                <c:manualLayout>
                  <c:x val="2.673986744528396E-2"/>
                  <c:y val="-1.7832930179475008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sofia!$B$98:$B$106</c:f>
              <c:strCache>
                <c:ptCount val="9"/>
                <c:pt idx="0">
                  <c:v>Por Esto</c:v>
                </c:pt>
                <c:pt idx="1">
                  <c:v>Novedades de Q Roo</c:v>
                </c:pt>
                <c:pt idx="2">
                  <c:v>El Quintanarroense</c:v>
                </c:pt>
                <c:pt idx="3">
                  <c:v>Diario de Q Roo</c:v>
                </c:pt>
                <c:pt idx="4">
                  <c:v>La Respuesta</c:v>
                </c:pt>
                <c:pt idx="5">
                  <c:v>Andale</c:v>
                </c:pt>
                <c:pt idx="6">
                  <c:v>Excelsior</c:v>
                </c:pt>
                <c:pt idx="7">
                  <c:v>El QueQui</c:v>
                </c:pt>
                <c:pt idx="8">
                  <c:v>No respondió</c:v>
                </c:pt>
              </c:strCache>
            </c:strRef>
          </c:cat>
          <c:val>
            <c:numRef>
              <c:f>sofia!$D$98:$D$106</c:f>
              <c:numCache>
                <c:formatCode>0.0%</c:formatCode>
                <c:ptCount val="9"/>
                <c:pt idx="0">
                  <c:v>0.43939393939394022</c:v>
                </c:pt>
                <c:pt idx="1">
                  <c:v>0.2878787878787894</c:v>
                </c:pt>
                <c:pt idx="2">
                  <c:v>6.0606060606060622E-2</c:v>
                </c:pt>
                <c:pt idx="3">
                  <c:v>3.0303030303030311E-2</c:v>
                </c:pt>
                <c:pt idx="4">
                  <c:v>3.0303030303030311E-2</c:v>
                </c:pt>
                <c:pt idx="5">
                  <c:v>1.5151515151515181E-2</c:v>
                </c:pt>
                <c:pt idx="6">
                  <c:v>1.5151515151515181E-2</c:v>
                </c:pt>
                <c:pt idx="7">
                  <c:v>1.5151515151515181E-2</c:v>
                </c:pt>
                <c:pt idx="8">
                  <c:v>0.10606060606060627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0427793450990108"/>
          <c:y val="0.14732122026559163"/>
          <c:w val="0.25897029686978434"/>
          <c:h val="0.8199303941879672"/>
        </c:manualLayout>
      </c:layout>
      <c:txPr>
        <a:bodyPr/>
        <a:lstStyle/>
        <a:p>
          <a:pPr rtl="0">
            <a:defRPr sz="1200"/>
          </a:pPr>
          <a:endParaRPr lang="es-MX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9.6384723278610071E-2"/>
          <c:y val="3.2766477107028291E-2"/>
          <c:w val="0.90361527672139064"/>
          <c:h val="0.49834098862642245"/>
        </c:manualLayout>
      </c:layout>
      <c:bar3DChart>
        <c:barDir val="col"/>
        <c:grouping val="clustered"/>
        <c:ser>
          <c:idx val="0"/>
          <c:order val="0"/>
          <c:tx>
            <c:v>Del 26.6% que se enteró por radio</c:v>
          </c:tx>
          <c:spPr>
            <a:solidFill>
              <a:schemeClr val="bg2">
                <a:lumMod val="75000"/>
              </a:schemeClr>
            </a:solidFill>
          </c:spPr>
          <c:dPt>
            <c:idx val="0"/>
            <c:spPr>
              <a:solidFill>
                <a:srgbClr val="9A0000"/>
              </a:solidFill>
            </c:spPr>
          </c:dPt>
          <c:dPt>
            <c:idx val="1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3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0"/>
            <c:spPr>
              <a:solidFill>
                <a:srgbClr val="996633"/>
              </a:solidFill>
            </c:spPr>
          </c:dPt>
          <c:dLbls>
            <c:txPr>
              <a:bodyPr/>
              <a:lstStyle/>
              <a:p>
                <a:pPr>
                  <a:defRPr sz="1050" b="1"/>
                </a:pPr>
                <a:endParaRPr lang="es-MX"/>
              </a:p>
            </c:txPr>
            <c:showVal val="1"/>
          </c:dLbls>
          <c:cat>
            <c:strRef>
              <c:f>sofia!$B$120:$B$130</c:f>
              <c:strCache>
                <c:ptCount val="11"/>
                <c:pt idx="0">
                  <c:v>Riviera FM</c:v>
                </c:pt>
                <c:pt idx="1">
                  <c:v>Radio Turquesa</c:v>
                </c:pt>
                <c:pt idx="2">
                  <c:v>Acir 93.1</c:v>
                </c:pt>
                <c:pt idx="3">
                  <c:v>Sol Stereo</c:v>
                </c:pt>
                <c:pt idx="4">
                  <c:v>Radio Fórmula</c:v>
                </c:pt>
                <c:pt idx="5">
                  <c:v>Imagen</c:v>
                </c:pt>
                <c:pt idx="6">
                  <c:v>Quintanarroense FM</c:v>
                </c:pt>
                <c:pt idx="7">
                  <c:v>Tulum</c:v>
                </c:pt>
                <c:pt idx="8">
                  <c:v>Promoción Radio 74</c:v>
                </c:pt>
                <c:pt idx="9">
                  <c:v>Cozumel</c:v>
                </c:pt>
                <c:pt idx="10">
                  <c:v>No respondió</c:v>
                </c:pt>
              </c:strCache>
            </c:strRef>
          </c:cat>
          <c:val>
            <c:numRef>
              <c:f>sofia!$D$120:$D$130</c:f>
              <c:numCache>
                <c:formatCode>0.0%</c:formatCode>
                <c:ptCount val="11"/>
                <c:pt idx="0">
                  <c:v>0.25806451612903231</c:v>
                </c:pt>
                <c:pt idx="1">
                  <c:v>0.15053763440860221</c:v>
                </c:pt>
                <c:pt idx="2">
                  <c:v>9.6774193548387247E-2</c:v>
                </c:pt>
                <c:pt idx="3">
                  <c:v>7.5268817204301092E-2</c:v>
                </c:pt>
                <c:pt idx="4">
                  <c:v>7.5268817204301092E-2</c:v>
                </c:pt>
                <c:pt idx="5">
                  <c:v>2.150537634408603E-2</c:v>
                </c:pt>
                <c:pt idx="6">
                  <c:v>1.0752688172043012E-2</c:v>
                </c:pt>
                <c:pt idx="7">
                  <c:v>1.0752688172043012E-2</c:v>
                </c:pt>
                <c:pt idx="8">
                  <c:v>1.0752688172043012E-2</c:v>
                </c:pt>
                <c:pt idx="9">
                  <c:v>1.0752688172043012E-2</c:v>
                </c:pt>
                <c:pt idx="10">
                  <c:v>0.27956989247311825</c:v>
                </c:pt>
              </c:numCache>
            </c:numRef>
          </c:val>
        </c:ser>
        <c:shape val="cylinder"/>
        <c:axId val="48568960"/>
        <c:axId val="48574848"/>
        <c:axId val="0"/>
      </c:bar3DChart>
      <c:catAx>
        <c:axId val="4856896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/>
            </a:pPr>
            <a:endParaRPr lang="es-MX"/>
          </a:p>
        </c:txPr>
        <c:crossAx val="48574848"/>
        <c:crosses val="autoZero"/>
        <c:auto val="1"/>
        <c:lblAlgn val="ctr"/>
        <c:lblOffset val="100"/>
      </c:catAx>
      <c:valAx>
        <c:axId val="48574848"/>
        <c:scaling>
          <c:orientation val="minMax"/>
          <c:max val="1"/>
        </c:scaling>
        <c:axPos val="l"/>
        <c:numFmt formatCode="0.0%" sourceLinked="1"/>
        <c:tickLblPos val="nextTo"/>
        <c:crossAx val="48568960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9A0000"/>
              </a:solidFill>
            </c:spPr>
          </c:dPt>
          <c:dPt>
            <c:idx val="1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3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6"/>
            <c:spPr>
              <a:solidFill>
                <a:srgbClr val="996633"/>
              </a:solidFill>
            </c:spPr>
          </c:dPt>
          <c:dLbls>
            <c:dLbl>
              <c:idx val="2"/>
              <c:layout>
                <c:manualLayout>
                  <c:x val="1.7996866561311782E-3"/>
                  <c:y val="-5.6737588652482334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es-MX"/>
              </a:p>
            </c:txPr>
            <c:showVal val="1"/>
          </c:dLbls>
          <c:cat>
            <c:strRef>
              <c:f>sofia!$B$110:$B$116</c:f>
              <c:strCache>
                <c:ptCount val="7"/>
                <c:pt idx="0">
                  <c:v>TV CUN</c:v>
                </c:pt>
                <c:pt idx="1">
                  <c:v>Televisa</c:v>
                </c:pt>
                <c:pt idx="2">
                  <c:v>TV Azteca </c:v>
                </c:pt>
                <c:pt idx="3">
                  <c:v>Canal 10</c:v>
                </c:pt>
                <c:pt idx="4">
                  <c:v>Chetumal</c:v>
                </c:pt>
                <c:pt idx="5">
                  <c:v>En un comercial</c:v>
                </c:pt>
                <c:pt idx="6">
                  <c:v>No respondió</c:v>
                </c:pt>
              </c:strCache>
            </c:strRef>
          </c:cat>
          <c:val>
            <c:numRef>
              <c:f>sofia!$D$110:$D$116</c:f>
              <c:numCache>
                <c:formatCode>0.0%</c:formatCode>
                <c:ptCount val="7"/>
                <c:pt idx="0">
                  <c:v>0.25</c:v>
                </c:pt>
                <c:pt idx="1">
                  <c:v>0.125</c:v>
                </c:pt>
                <c:pt idx="2">
                  <c:v>0.125</c:v>
                </c:pt>
                <c:pt idx="3">
                  <c:v>0.125</c:v>
                </c:pt>
                <c:pt idx="4">
                  <c:v>6.25E-2</c:v>
                </c:pt>
                <c:pt idx="5">
                  <c:v>6.25E-2</c:v>
                </c:pt>
                <c:pt idx="6">
                  <c:v>0.25</c:v>
                </c:pt>
              </c:numCache>
            </c:numRef>
          </c:val>
        </c:ser>
        <c:shape val="cylinder"/>
        <c:axId val="48605056"/>
        <c:axId val="48606592"/>
        <c:axId val="0"/>
      </c:bar3DChart>
      <c:catAx>
        <c:axId val="48605056"/>
        <c:scaling>
          <c:orientation val="minMax"/>
        </c:scaling>
        <c:axPos val="b"/>
        <c:tickLblPos val="nextTo"/>
        <c:crossAx val="48606592"/>
        <c:crosses val="autoZero"/>
        <c:auto val="1"/>
        <c:lblAlgn val="ctr"/>
        <c:lblOffset val="100"/>
      </c:catAx>
      <c:valAx>
        <c:axId val="48606592"/>
        <c:scaling>
          <c:orientation val="minMax"/>
          <c:max val="1"/>
        </c:scaling>
        <c:axPos val="l"/>
        <c:numFmt formatCode="0.0%" sourceLinked="1"/>
        <c:tickLblPos val="nextTo"/>
        <c:crossAx val="48605056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view3D>
      <c:rotX val="30"/>
      <c:rotY val="80"/>
      <c:perspective val="30"/>
    </c:view3D>
    <c:plotArea>
      <c:layout>
        <c:manualLayout>
          <c:layoutTarget val="inner"/>
          <c:xMode val="edge"/>
          <c:yMode val="edge"/>
          <c:x val="0.11013559705770615"/>
          <c:y val="0.18742408339917724"/>
          <c:w val="0.60238776350374212"/>
          <c:h val="0.76929531788290462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Pt>
            <c:idx val="1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7.8365825625704738E-2"/>
                  <c:y val="-0.28992218179888546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5</a:t>
                    </a:r>
                    <a:r>
                      <a: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3.6%</a:t>
                    </a:r>
                  </a:p>
                </c:rich>
              </c:tx>
              <c:spPr>
                <a:solidFill>
                  <a:schemeClr val="accent1">
                    <a:lumMod val="75000"/>
                  </a:schemeClr>
                </a:solidFill>
              </c:spPr>
              <c:showVal val="1"/>
            </c:dLbl>
            <c:dLbl>
              <c:idx val="1"/>
              <c:layout>
                <c:manualLayout>
                  <c:x val="7.2737841227908925E-2"/>
                  <c:y val="0.1388677235145501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4</a:t>
                    </a:r>
                    <a:r>
                      <a:rPr lang="en-US" sz="1400" dirty="0"/>
                      <a:t>1.3%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-4.6618895486123697E-2"/>
                  <c:y val="-2.3036796980636393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5</a:t>
                    </a:r>
                    <a:r>
                      <a:rPr lang="en-US" sz="1400" dirty="0"/>
                      <a:t>.0%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/>
                </a:pPr>
                <a:endParaRPr lang="es-MX"/>
              </a:p>
            </c:txPr>
            <c:showVal val="1"/>
          </c:dLbls>
          <c:cat>
            <c:strRef>
              <c:f>gil!$B$55:$B$57</c:f>
              <c:strCache>
                <c:ptCount val="3"/>
                <c:pt idx="0">
                  <c:v>Excelente</c:v>
                </c:pt>
                <c:pt idx="1">
                  <c:v>Buenas</c:v>
                </c:pt>
                <c:pt idx="2">
                  <c:v>Regular</c:v>
                </c:pt>
              </c:strCache>
            </c:strRef>
          </c:cat>
          <c:val>
            <c:numRef>
              <c:f>gil!$D$55:$D$57</c:f>
              <c:numCache>
                <c:formatCode>#,##0.0</c:formatCode>
                <c:ptCount val="3"/>
                <c:pt idx="0">
                  <c:v>53.631284916201096</c:v>
                </c:pt>
                <c:pt idx="1">
                  <c:v>41.340782122905033</c:v>
                </c:pt>
                <c:pt idx="2">
                  <c:v>5.0279329608938381</c:v>
                </c:pt>
              </c:numCache>
            </c:numRef>
          </c:val>
        </c:ser>
      </c:pie3DChart>
    </c:plotArea>
    <c:legend>
      <c:legendPos val="r"/>
      <c:legendEntry>
        <c:idx val="0"/>
        <c:txPr>
          <a:bodyPr/>
          <a:lstStyle/>
          <a:p>
            <a:pPr rtl="0">
              <a:defRPr sz="1500"/>
            </a:pPr>
            <a:endParaRPr lang="es-MX"/>
          </a:p>
        </c:txPr>
      </c:legendEntry>
      <c:legendEntry>
        <c:idx val="1"/>
        <c:txPr>
          <a:bodyPr/>
          <a:lstStyle/>
          <a:p>
            <a:pPr rtl="0">
              <a:defRPr sz="1500"/>
            </a:pPr>
            <a:endParaRPr lang="es-MX"/>
          </a:p>
        </c:txPr>
      </c:legendEntry>
      <c:legendEntry>
        <c:idx val="2"/>
        <c:txPr>
          <a:bodyPr/>
          <a:lstStyle/>
          <a:p>
            <a:pPr rtl="0">
              <a:defRPr sz="1500"/>
            </a:pPr>
            <a:endParaRPr lang="es-MX"/>
          </a:p>
        </c:txPr>
      </c:legendEntry>
      <c:layout>
        <c:manualLayout>
          <c:xMode val="edge"/>
          <c:yMode val="edge"/>
          <c:x val="0.73687910433991965"/>
          <c:y val="0.1841850979397856"/>
          <c:w val="0.26169591515559293"/>
          <c:h val="0.62707371275640389"/>
        </c:manualLayout>
      </c:layout>
      <c:txPr>
        <a:bodyPr/>
        <a:lstStyle/>
        <a:p>
          <a:pPr rtl="0">
            <a:defRPr sz="1500"/>
          </a:pPr>
          <a:endParaRPr lang="es-MX"/>
        </a:p>
      </c:txPr>
    </c:legend>
    <c:plotVisOnly val="1"/>
  </c:chart>
  <c:externalData r:id="rId2"/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/>
            </a:pPr>
            <a:r>
              <a:rPr lang="es-MX" dirty="0"/>
              <a:t>¿Visitó</a:t>
            </a:r>
            <a:r>
              <a:rPr lang="es-MX" baseline="0" dirty="0"/>
              <a:t> usted el pabellón infantil</a:t>
            </a:r>
            <a:r>
              <a:rPr lang="es-MX" dirty="0"/>
              <a:t>?</a:t>
            </a:r>
          </a:p>
        </c:rich>
      </c:tx>
      <c:layout>
        <c:manualLayout>
          <c:xMode val="edge"/>
          <c:yMode val="edge"/>
          <c:x val="0.23336832871394309"/>
          <c:y val="3.4567659291195769E-2"/>
        </c:manualLayout>
      </c:layout>
    </c:title>
    <c:view3D>
      <c:rotX val="30"/>
      <c:rotY val="170"/>
      <c:perspective val="30"/>
    </c:view3D>
    <c:plotArea>
      <c:layout>
        <c:manualLayout>
          <c:layoutTarget val="inner"/>
          <c:xMode val="edge"/>
          <c:yMode val="edge"/>
          <c:x val="0.184903428812971"/>
          <c:y val="0.23059311726407669"/>
          <c:w val="0.8108840452732371"/>
          <c:h val="0.63251700775497632"/>
        </c:manualLayout>
      </c:layout>
      <c:pie3DChart>
        <c:varyColors val="1"/>
        <c:ser>
          <c:idx val="0"/>
          <c:order val="0"/>
          <c:spPr>
            <a:solidFill>
              <a:schemeClr val="accent5">
                <a:lumMod val="50000"/>
              </a:schemeClr>
            </a:solidFill>
          </c:spPr>
          <c:explosion val="19"/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Pt>
            <c:idx val="1"/>
            <c:explosion val="1"/>
            <c:spPr>
              <a:solidFill>
                <a:srgbClr val="CC0066"/>
              </a:solidFill>
            </c:spPr>
          </c:dPt>
          <c:dLbls>
            <c:dLbl>
              <c:idx val="0"/>
              <c:layout>
                <c:manualLayout>
                  <c:x val="9.985815205726177E-2"/>
                  <c:y val="7.0314662908940506E-2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1800" b="1" dirty="0"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Sí
56%</a:t>
                    </a:r>
                  </a:p>
                </c:rich>
              </c:tx>
              <c:spPr>
                <a:solidFill>
                  <a:srgbClr val="FFC000"/>
                </a:solidFill>
              </c:spPr>
              <c:showCatName val="1"/>
              <c:showPercent val="1"/>
            </c:dLbl>
            <c:dLbl>
              <c:idx val="1"/>
              <c:layout>
                <c:manualLayout>
                  <c:x val="-0.15696394742560649"/>
                  <c:y val="-8.706461858145836E-3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N</a:t>
                    </a:r>
                    <a:r>
                      <a: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o
44%</a:t>
                    </a:r>
                  </a:p>
                </c:rich>
              </c:tx>
              <c:spPr/>
              <c:showCatName val="1"/>
              <c:showPercent val="1"/>
            </c:dLbl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es-MX"/>
              </a:p>
            </c:txPr>
            <c:showCatName val="1"/>
            <c:showPercent val="1"/>
            <c:showLeaderLines val="1"/>
          </c:dLbls>
          <c:cat>
            <c:strRef>
              <c:f>gil!$B$47:$B$48</c:f>
              <c:strCache>
                <c:ptCount val="2"/>
                <c:pt idx="0">
                  <c:v>Sí</c:v>
                </c:pt>
                <c:pt idx="1">
                  <c:v>No</c:v>
                </c:pt>
              </c:strCache>
            </c:strRef>
          </c:cat>
          <c:val>
            <c:numRef>
              <c:f>gil!$D$47:$D$48</c:f>
              <c:numCache>
                <c:formatCode>#,##0.0</c:formatCode>
                <c:ptCount val="2"/>
                <c:pt idx="0">
                  <c:v>56.417910447761194</c:v>
                </c:pt>
                <c:pt idx="1">
                  <c:v>43.582089552238642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spPr>
    <a:ln>
      <a:noFill/>
    </a:ln>
  </c:sp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 sz="1600" b="1"/>
            </a:pPr>
            <a:r>
              <a:rPr lang="es-MX" sz="1600" b="1" dirty="0"/>
              <a:t>¿Identificó usted cuál fue el estado invitado</a:t>
            </a:r>
            <a:r>
              <a:rPr lang="es-MX" sz="1600" b="1" baseline="0" dirty="0"/>
              <a:t> a este festival</a:t>
            </a:r>
            <a:r>
              <a:rPr lang="es-MX" sz="1600" b="1" dirty="0"/>
              <a:t>?</a:t>
            </a:r>
          </a:p>
        </c:rich>
      </c:tx>
      <c:layout>
        <c:manualLayout>
          <c:xMode val="edge"/>
          <c:yMode val="edge"/>
          <c:x val="0.15687682203080855"/>
          <c:y val="9.8764779235444161E-3"/>
        </c:manualLayout>
      </c:layout>
    </c:title>
    <c:view3D>
      <c:rotX val="30"/>
      <c:rotY val="110"/>
      <c:perspective val="30"/>
    </c:view3D>
    <c:plotArea>
      <c:layout>
        <c:manualLayout>
          <c:layoutTarget val="inner"/>
          <c:xMode val="edge"/>
          <c:yMode val="edge"/>
          <c:x val="0"/>
          <c:y val="0.27160353173518426"/>
          <c:w val="0.9331954573364879"/>
          <c:h val="0.62716218071077157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FF66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2000" b="1"/>
                    </a:pPr>
                    <a:r>
                      <a:rPr lang="en-US" sz="2000" b="1" dirty="0"/>
                      <a:t>Sí
92%</a:t>
                    </a:r>
                  </a:p>
                </c:rich>
              </c:tx>
              <c:spPr/>
              <c:showCatName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dirty="0"/>
                      <a:t>No
8%</a:t>
                    </a:r>
                  </a:p>
                </c:rich>
              </c:tx>
              <c:showCatName val="1"/>
              <c:showPercent val="1"/>
            </c:dLbl>
            <c:showCatName val="1"/>
            <c:showPercent val="1"/>
            <c:showLeaderLines val="1"/>
          </c:dLbls>
          <c:cat>
            <c:strRef>
              <c:f>gil!$B$85:$B$86</c:f>
              <c:strCache>
                <c:ptCount val="2"/>
                <c:pt idx="0">
                  <c:v>Sí</c:v>
                </c:pt>
                <c:pt idx="1">
                  <c:v>No</c:v>
                </c:pt>
              </c:strCache>
            </c:strRef>
          </c:cat>
          <c:val>
            <c:numRef>
              <c:f>gil!$D$85:$D$86</c:f>
              <c:numCache>
                <c:formatCode>#,##0.0</c:formatCode>
                <c:ptCount val="2"/>
                <c:pt idx="0">
                  <c:v>91.714285714285722</c:v>
                </c:pt>
                <c:pt idx="1">
                  <c:v>8.2857142857142865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spPr>
    <a:ln>
      <a:noFill/>
    </a:ln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autoTitleDeleted val="1"/>
    <c:view3D>
      <c:rotX val="30"/>
      <c:rotY val="110"/>
      <c:perspective val="30"/>
    </c:view3D>
    <c:plotArea>
      <c:layout>
        <c:manualLayout>
          <c:layoutTarget val="inner"/>
          <c:xMode val="edge"/>
          <c:yMode val="edge"/>
          <c:x val="8.3914977382183051E-2"/>
          <c:y val="0.15690851884474341"/>
          <c:w val="0.55902737054924967"/>
          <c:h val="0.77471589134849861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0.20169407697451958"/>
                  <c:y val="-0.18098354606935479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81.7%</a:t>
                    </a:r>
                  </a:p>
                </c:rich>
              </c:tx>
              <c:spPr>
                <a:solidFill>
                  <a:srgbClr val="188825"/>
                </a:solidFill>
              </c:spPr>
              <c:showVal val="1"/>
            </c:dLbl>
            <c:dLbl>
              <c:idx val="1"/>
              <c:layout>
                <c:manualLayout>
                  <c:x val="-0.11278915135608072"/>
                  <c:y val="-1.0681321084864444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17.7%</a:t>
                    </a: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 dirty="0"/>
                      <a:t>0.6%</a:t>
                    </a:r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gil!$B$112:$B$114</c:f>
              <c:strCache>
                <c:ptCount val="3"/>
                <c:pt idx="0">
                  <c:v>Muy interesante</c:v>
                </c:pt>
                <c:pt idx="1">
                  <c:v>Poco interesante</c:v>
                </c:pt>
                <c:pt idx="2">
                  <c:v>Nada Interesante</c:v>
                </c:pt>
              </c:strCache>
            </c:strRef>
          </c:cat>
          <c:val>
            <c:numRef>
              <c:f>gil!$D$112:$D$114</c:f>
              <c:numCache>
                <c:formatCode>#,##0.0</c:formatCode>
                <c:ptCount val="3"/>
                <c:pt idx="0">
                  <c:v>81.672025723472558</c:v>
                </c:pt>
                <c:pt idx="1">
                  <c:v>17.68488745980715</c:v>
                </c:pt>
                <c:pt idx="2">
                  <c:v>0.64308681672025725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9295945688792271"/>
          <c:y val="0.2293306514309342"/>
          <c:w val="0.30704054311207818"/>
          <c:h val="0.4866378663657423"/>
        </c:manualLayout>
      </c:layout>
      <c:txPr>
        <a:bodyPr/>
        <a:lstStyle/>
        <a:p>
          <a:pPr>
            <a:defRPr sz="1200"/>
          </a:pPr>
          <a:endParaRPr lang="es-MX"/>
        </a:p>
      </c:txPr>
    </c:legend>
    <c:plotVisOnly val="1"/>
  </c:chart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MX" sz="1400" b="1" dirty="0">
                <a:latin typeface="Trebuchet MS" pitchFamily="34" charset="0"/>
              </a:rPr>
              <a:t>¿Regresaría nuevamente?</a:t>
            </a:r>
          </a:p>
        </c:rich>
      </c:tx>
      <c:layout>
        <c:manualLayout>
          <c:xMode val="edge"/>
          <c:yMode val="edge"/>
          <c:x val="0.33993961733222045"/>
          <c:y val="0"/>
        </c:manualLayout>
      </c:layout>
      <c:spPr>
        <a:noFill/>
        <a:ln w="25400">
          <a:noFill/>
        </a:ln>
      </c:spPr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0.39796503282473039"/>
          <c:y val="0.11578077371946556"/>
          <c:w val="0.5541977946090606"/>
          <c:h val="0.80170504570645906"/>
        </c:manualLayout>
      </c:layout>
      <c:bar3DChart>
        <c:barDir val="bar"/>
        <c:grouping val="clustered"/>
        <c:ser>
          <c:idx val="0"/>
          <c:order val="0"/>
          <c:spPr>
            <a:solidFill>
              <a:srgbClr val="8064A2">
                <a:lumMod val="60000"/>
                <a:lumOff val="40000"/>
              </a:srgbClr>
            </a:solidFill>
          </c:spPr>
          <c:dPt>
            <c:idx val="0"/>
            <c:spPr>
              <a:solidFill>
                <a:srgbClr val="7030A0"/>
              </a:solidFill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MX"/>
              </a:p>
            </c:txPr>
            <c:showVal val="1"/>
          </c:dLbls>
          <c:cat>
            <c:strRef>
              <c:f>LISTO!$A$540:$A$544</c:f>
              <c:strCache>
                <c:ptCount val="5"/>
                <c:pt idx="0">
                  <c:v>Absolutamente Si</c:v>
                </c:pt>
                <c:pt idx="1">
                  <c:v>Probablemente Si</c:v>
                </c:pt>
                <c:pt idx="2">
                  <c:v>Definitivamente No</c:v>
                </c:pt>
                <c:pt idx="3">
                  <c:v>Probablemente No</c:v>
                </c:pt>
                <c:pt idx="4">
                  <c:v>No Sabe</c:v>
                </c:pt>
              </c:strCache>
            </c:strRef>
          </c:cat>
          <c:val>
            <c:numRef>
              <c:f>LISTO!$C$540:$C$544</c:f>
              <c:numCache>
                <c:formatCode>0%</c:formatCode>
                <c:ptCount val="5"/>
                <c:pt idx="0">
                  <c:v>0.86034482758621544</c:v>
                </c:pt>
                <c:pt idx="1">
                  <c:v>0.11206896551724101</c:v>
                </c:pt>
                <c:pt idx="2">
                  <c:v>1.55172413793103E-2</c:v>
                </c:pt>
                <c:pt idx="3">
                  <c:v>1.2068965517241398E-2</c:v>
                </c:pt>
                <c:pt idx="4">
                  <c:v>0</c:v>
                </c:pt>
              </c:numCache>
            </c:numRef>
          </c:val>
        </c:ser>
        <c:shape val="cylinder"/>
        <c:axId val="49706112"/>
        <c:axId val="49707648"/>
        <c:axId val="0"/>
      </c:bar3DChart>
      <c:catAx>
        <c:axId val="49706112"/>
        <c:scaling>
          <c:orientation val="maxMin"/>
        </c:scaling>
        <c:axPos val="l"/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Trebuchet MS" pitchFamily="34" charset="0"/>
                <a:ea typeface="Calibri"/>
                <a:cs typeface="Calibri"/>
              </a:defRPr>
            </a:pPr>
            <a:endParaRPr lang="es-MX"/>
          </a:p>
        </c:txPr>
        <c:crossAx val="49707648"/>
        <c:crosses val="autoZero"/>
        <c:auto val="1"/>
        <c:lblAlgn val="ctr"/>
        <c:lblOffset val="100"/>
      </c:catAx>
      <c:valAx>
        <c:axId val="49707648"/>
        <c:scaling>
          <c:orientation val="minMax"/>
          <c:max val="1"/>
        </c:scaling>
        <c:delete val="1"/>
        <c:axPos val="b"/>
        <c:numFmt formatCode="0%" sourceLinked="1"/>
        <c:majorTickMark val="none"/>
        <c:tickLblPos val="none"/>
        <c:crossAx val="49706112"/>
        <c:crosses val="max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MX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s-MX" sz="1600" dirty="0" smtClean="0"/>
              <a:t>Regresaría</a:t>
            </a:r>
            <a:r>
              <a:rPr lang="es-MX" sz="1600" baseline="0" dirty="0" smtClean="0"/>
              <a:t> nuevamente </a:t>
            </a:r>
            <a:endParaRPr lang="es-MX" sz="1600" dirty="0"/>
          </a:p>
        </c:rich>
      </c:tx>
      <c:layout>
        <c:manualLayout>
          <c:xMode val="edge"/>
          <c:yMode val="edge"/>
          <c:x val="0.34665427193913734"/>
          <c:y val="0"/>
        </c:manualLayout>
      </c:layout>
      <c:overlay val="1"/>
    </c:title>
    <c:view3D>
      <c:rAngAx val="1"/>
    </c:view3D>
    <c:plotArea>
      <c:layout>
        <c:manualLayout>
          <c:layoutTarget val="inner"/>
          <c:xMode val="edge"/>
          <c:yMode val="edge"/>
          <c:x val="0.40336842203496276"/>
          <c:y val="0.14779767589196957"/>
          <c:w val="0.65068503937010214"/>
          <c:h val="0.73210583261833184"/>
        </c:manualLayout>
      </c:layout>
      <c:bar3DChart>
        <c:barDir val="bar"/>
        <c:grouping val="clustered"/>
        <c:ser>
          <c:idx val="0"/>
          <c:order val="0"/>
          <c:spPr>
            <a:solidFill>
              <a:srgbClr val="FF66CC"/>
            </a:solidFill>
          </c:spPr>
          <c:dPt>
            <c:idx val="0"/>
            <c:spPr>
              <a:solidFill>
                <a:srgbClr val="FF0066"/>
              </a:solidFill>
            </c:spPr>
          </c:dPt>
          <c:dLbls>
            <c:dLbl>
              <c:idx val="0"/>
              <c:layout>
                <c:manualLayout>
                  <c:x val="1.8187506225922401E-2"/>
                  <c:y val="1.0774759549921241E-2"/>
                </c:manualLayout>
              </c:layout>
              <c:showVal val="1"/>
            </c:dLbl>
            <c:dLbl>
              <c:idx val="1"/>
              <c:layout>
                <c:manualLayout>
                  <c:x val="1.2403013964947324E-2"/>
                  <c:y val="8.0813878022646547E-3"/>
                </c:manualLayout>
              </c:layout>
              <c:showVal val="1"/>
            </c:dLbl>
            <c:dLbl>
              <c:idx val="2"/>
              <c:layout>
                <c:manualLayout>
                  <c:x val="1.6537351953263103E-2"/>
                  <c:y val="1.077433536348960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es-MX"/>
              </a:p>
            </c:txPr>
            <c:showVal val="1"/>
          </c:dLbls>
          <c:cat>
            <c:strRef>
              <c:f>Listo!$B$186:$B$190</c:f>
              <c:strCache>
                <c:ptCount val="5"/>
                <c:pt idx="0">
                  <c:v>Absolutamente Si</c:v>
                </c:pt>
                <c:pt idx="1">
                  <c:v>Probablemente Si</c:v>
                </c:pt>
                <c:pt idx="2">
                  <c:v>Probablemente No</c:v>
                </c:pt>
                <c:pt idx="3">
                  <c:v>Definitivamente No</c:v>
                </c:pt>
                <c:pt idx="4">
                  <c:v>No sabe</c:v>
                </c:pt>
              </c:strCache>
            </c:strRef>
          </c:cat>
          <c:val>
            <c:numRef>
              <c:f>Listo!$D$186:$D$190</c:f>
              <c:numCache>
                <c:formatCode>0.0%</c:formatCode>
                <c:ptCount val="5"/>
                <c:pt idx="0">
                  <c:v>0.85294117647061063</c:v>
                </c:pt>
                <c:pt idx="1">
                  <c:v>0.11418685121107269</c:v>
                </c:pt>
                <c:pt idx="2">
                  <c:v>6.920415224913495E-3</c:v>
                </c:pt>
                <c:pt idx="3">
                  <c:v>2.2491349480970209E-2</c:v>
                </c:pt>
                <c:pt idx="4">
                  <c:v>3.4602076124567852E-3</c:v>
                </c:pt>
              </c:numCache>
            </c:numRef>
          </c:val>
        </c:ser>
        <c:shape val="box"/>
        <c:axId val="49728512"/>
        <c:axId val="49734400"/>
        <c:axId val="0"/>
      </c:bar3DChart>
      <c:catAx>
        <c:axId val="49728512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49734400"/>
        <c:crosses val="autoZero"/>
        <c:auto val="1"/>
        <c:lblAlgn val="ctr"/>
        <c:lblOffset val="100"/>
      </c:catAx>
      <c:valAx>
        <c:axId val="49734400"/>
        <c:scaling>
          <c:orientation val="minMax"/>
          <c:max val="1"/>
        </c:scaling>
        <c:delete val="1"/>
        <c:axPos val="b"/>
        <c:numFmt formatCode="0.0%" sourceLinked="1"/>
        <c:tickLblPos val="none"/>
        <c:crossAx val="49728512"/>
        <c:crosses val="max"/>
        <c:crossBetween val="between"/>
      </c:valAx>
    </c:plotArea>
    <c:plotVisOnly val="1"/>
  </c:chart>
  <c:spPr>
    <a:ln>
      <a:noFill/>
    </a:ln>
  </c:sp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/>
            </a:pPr>
            <a:r>
              <a:rPr lang="es-MX" dirty="0"/>
              <a:t>¿</a:t>
            </a:r>
            <a:r>
              <a:rPr lang="es-MX" dirty="0" smtClean="0"/>
              <a:t>Regresaría </a:t>
            </a:r>
            <a:r>
              <a:rPr lang="es-MX" dirty="0"/>
              <a:t>nuevamente?</a:t>
            </a:r>
          </a:p>
        </c:rich>
      </c:tx>
      <c:layout>
        <c:manualLayout>
          <c:xMode val="edge"/>
          <c:yMode val="edge"/>
          <c:x val="0.30605458497375465"/>
          <c:y val="0"/>
        </c:manualLayout>
      </c:layout>
    </c:title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8299909776902887"/>
          <c:y val="0.13814737565752441"/>
          <c:w val="0.65866756889763756"/>
          <c:h val="0.71626911914293956"/>
        </c:manualLayout>
      </c:layout>
      <c:bar3DChart>
        <c:barDir val="bar"/>
        <c:grouping val="clustered"/>
        <c:ser>
          <c:idx val="0"/>
          <c:order val="0"/>
          <c:spPr>
            <a:solidFill>
              <a:srgbClr val="339933"/>
            </a:solidFill>
          </c:spPr>
          <c:dPt>
            <c:idx val="0"/>
            <c:spPr>
              <a:solidFill>
                <a:srgbClr val="188825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 b="1" dirty="0"/>
                      <a:t>91.4%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b="1" dirty="0"/>
                      <a:t>7.5%</a:t>
                    </a: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 b="1" dirty="0"/>
                      <a:t>0.3%</a:t>
                    </a: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400" b="1" dirty="0"/>
                      <a:t>0.6%</a:t>
                    </a:r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400" b="1" dirty="0"/>
                      <a:t>0.3%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es-MX"/>
              </a:p>
            </c:txPr>
            <c:showVal val="1"/>
          </c:dLbls>
          <c:cat>
            <c:strRef>
              <c:f>gil!$B$124:$B$128</c:f>
              <c:strCache>
                <c:ptCount val="5"/>
                <c:pt idx="0">
                  <c:v>Absolutamente Si</c:v>
                </c:pt>
                <c:pt idx="1">
                  <c:v>Probablemente Si</c:v>
                </c:pt>
                <c:pt idx="2">
                  <c:v>Probablemente No</c:v>
                </c:pt>
                <c:pt idx="3">
                  <c:v>Definitivamente No</c:v>
                </c:pt>
                <c:pt idx="4">
                  <c:v>No sabe</c:v>
                </c:pt>
              </c:strCache>
            </c:strRef>
          </c:cat>
          <c:val>
            <c:numRef>
              <c:f>gil!$D$124:$D$128</c:f>
              <c:numCache>
                <c:formatCode>#,##0.0</c:formatCode>
                <c:ptCount val="5"/>
                <c:pt idx="0">
                  <c:v>91.354466858789195</c:v>
                </c:pt>
                <c:pt idx="1">
                  <c:v>7.4927953890489905</c:v>
                </c:pt>
                <c:pt idx="2">
                  <c:v>0.28818443804034588</c:v>
                </c:pt>
                <c:pt idx="3">
                  <c:v>0.57636887608069165</c:v>
                </c:pt>
                <c:pt idx="4">
                  <c:v>0.28818443804034588</c:v>
                </c:pt>
              </c:numCache>
            </c:numRef>
          </c:val>
        </c:ser>
        <c:shape val="cylinder"/>
        <c:axId val="49124864"/>
        <c:axId val="49126400"/>
        <c:axId val="0"/>
      </c:bar3DChart>
      <c:catAx>
        <c:axId val="49124864"/>
        <c:scaling>
          <c:orientation val="maxMin"/>
        </c:scaling>
        <c:axPos val="l"/>
        <c:majorTickMark val="none"/>
        <c:tickLblPos val="nextTo"/>
        <c:txPr>
          <a:bodyPr/>
          <a:lstStyle/>
          <a:p>
            <a:pPr>
              <a:defRPr sz="1400"/>
            </a:pPr>
            <a:endParaRPr lang="es-MX"/>
          </a:p>
        </c:txPr>
        <c:crossAx val="49126400"/>
        <c:crosses val="autoZero"/>
        <c:auto val="1"/>
        <c:lblAlgn val="ctr"/>
        <c:lblOffset val="100"/>
      </c:catAx>
      <c:valAx>
        <c:axId val="49126400"/>
        <c:scaling>
          <c:orientation val="minMax"/>
        </c:scaling>
        <c:delete val="1"/>
        <c:axPos val="b"/>
        <c:numFmt formatCode="#,##0.0" sourceLinked="1"/>
        <c:majorTickMark val="none"/>
        <c:tickLblPos val="nextTo"/>
        <c:crossAx val="49124864"/>
        <c:crosses val="max"/>
        <c:crossBetween val="between"/>
      </c:valAx>
    </c:plotArea>
    <c:plotVisOnly val="1"/>
  </c:chart>
  <c:spPr>
    <a:ln>
      <a:noFill/>
    </a:ln>
  </c:sp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layout/>
      <c:txPr>
        <a:bodyPr/>
        <a:lstStyle/>
        <a:p>
          <a:pPr>
            <a:defRPr sz="1600"/>
          </a:pPr>
          <a:endParaRPr lang="es-MX"/>
        </a:p>
      </c:tx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1663704032885248"/>
          <c:y val="0.1768238986517838"/>
          <c:w val="0.62173554790208563"/>
          <c:h val="0.62028606298646549"/>
        </c:manualLayout>
      </c:layout>
      <c:pie3DChart>
        <c:varyColors val="1"/>
        <c:ser>
          <c:idx val="0"/>
          <c:order val="0"/>
          <c:tx>
            <c:v>¿Acudió al festival con niños?</c:v>
          </c:tx>
          <c:spPr>
            <a:solidFill>
              <a:srgbClr val="CC0066"/>
            </a:solidFill>
          </c:spPr>
          <c:explosion val="10"/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Pt>
            <c:idx val="1"/>
            <c:spPr>
              <a:solidFill>
                <a:srgbClr val="DEBC9A"/>
              </a:solidFill>
            </c:spPr>
          </c:dPt>
          <c:dLbls>
            <c:dLbl>
              <c:idx val="0"/>
              <c:layout>
                <c:manualLayout>
                  <c:x val="-0.20783464281137362"/>
                  <c:y val="1.2945934254338801E-2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8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Val val="1"/>
            </c:dLbl>
            <c:dLbl>
              <c:idx val="1"/>
              <c:layout>
                <c:manualLayout>
                  <c:x val="0.19319633029496194"/>
                  <c:y val="0.10219668136412539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Val val="1"/>
            <c:showLeaderLines val="1"/>
          </c:dLbls>
          <c:cat>
            <c:strRef>
              <c:f>gil!$B$307:$B$308</c:f>
              <c:strCache>
                <c:ptCount val="2"/>
                <c:pt idx="0">
                  <c:v>Con niños</c:v>
                </c:pt>
                <c:pt idx="1">
                  <c:v>Sin niños</c:v>
                </c:pt>
              </c:strCache>
            </c:strRef>
          </c:cat>
          <c:val>
            <c:numRef>
              <c:f>gil!$C$307:$C$308</c:f>
              <c:numCache>
                <c:formatCode>0.0%</c:formatCode>
                <c:ptCount val="2"/>
                <c:pt idx="0">
                  <c:v>0.50571428571428556</c:v>
                </c:pt>
                <c:pt idx="1">
                  <c:v>0.49428571428571438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3516831463170762"/>
          <c:y val="0.25590087748193246"/>
          <c:w val="0.25573088949212203"/>
          <c:h val="0.33759559631862396"/>
        </c:manualLayout>
      </c:layout>
      <c:txPr>
        <a:bodyPr/>
        <a:lstStyle/>
        <a:p>
          <a:pPr rtl="0">
            <a:defRPr sz="1400"/>
          </a:pPr>
          <a:endParaRPr lang="es-MX"/>
        </a:p>
      </c:txPr>
    </c:legend>
    <c:plotVisOnly val="1"/>
  </c:chart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layout>
        <c:manualLayout>
          <c:xMode val="edge"/>
          <c:yMode val="edge"/>
          <c:x val="0.28453923544360049"/>
          <c:y val="3.2194504843377193E-2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0432754307186692"/>
          <c:y val="0.1526024224821583"/>
          <c:w val="0.87334723005460835"/>
          <c:h val="0.6524113061511686"/>
        </c:manualLayout>
      </c:layout>
      <c:bar3DChart>
        <c:barDir val="col"/>
        <c:grouping val="clustered"/>
        <c:ser>
          <c:idx val="0"/>
          <c:order val="0"/>
          <c:tx>
            <c:v>¿Con quién asistió al festival?</c:v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pictureOptions>
            <c:pictureFormat val="stack"/>
          </c:pictureOptions>
          <c:dLbls>
            <c:txPr>
              <a:bodyPr/>
              <a:lstStyle/>
              <a:p>
                <a:pPr>
                  <a:defRPr sz="1400" b="1"/>
                </a:pPr>
                <a:endParaRPr lang="es-MX"/>
              </a:p>
            </c:txPr>
            <c:showVal val="1"/>
          </c:dLbls>
          <c:cat>
            <c:strRef>
              <c:f>gil!$B$315:$B$320</c:f>
              <c:strCache>
                <c:ptCount val="6"/>
                <c:pt idx="0">
                  <c:v>Familia</c:v>
                </c:pt>
                <c:pt idx="1">
                  <c:v>Amigos</c:v>
                </c:pt>
                <c:pt idx="2">
                  <c:v>Pareja</c:v>
                </c:pt>
                <c:pt idx="3">
                  <c:v>Solo</c:v>
                </c:pt>
                <c:pt idx="4">
                  <c:v>Grupo o escuela</c:v>
                </c:pt>
                <c:pt idx="5">
                  <c:v>Colegas</c:v>
                </c:pt>
              </c:strCache>
            </c:strRef>
          </c:cat>
          <c:val>
            <c:numRef>
              <c:f>gil!$D$315:$D$320</c:f>
              <c:numCache>
                <c:formatCode>0.0%</c:formatCode>
                <c:ptCount val="6"/>
                <c:pt idx="0">
                  <c:v>0.65714285714285858</c:v>
                </c:pt>
                <c:pt idx="1">
                  <c:v>0.21428571428571427</c:v>
                </c:pt>
                <c:pt idx="2">
                  <c:v>0.15428571428571428</c:v>
                </c:pt>
                <c:pt idx="3">
                  <c:v>1.142857142857146E-2</c:v>
                </c:pt>
                <c:pt idx="4">
                  <c:v>8.5714285714285736E-3</c:v>
                </c:pt>
                <c:pt idx="5">
                  <c:v>5.7142857142857143E-3</c:v>
                </c:pt>
              </c:numCache>
            </c:numRef>
          </c:val>
        </c:ser>
        <c:shape val="cylinder"/>
        <c:axId val="49921408"/>
        <c:axId val="49923200"/>
        <c:axId val="0"/>
      </c:bar3DChart>
      <c:catAx>
        <c:axId val="4992140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es-MX"/>
          </a:p>
        </c:txPr>
        <c:crossAx val="49923200"/>
        <c:crosses val="autoZero"/>
        <c:auto val="1"/>
        <c:lblAlgn val="ctr"/>
        <c:lblOffset val="100"/>
      </c:catAx>
      <c:valAx>
        <c:axId val="49923200"/>
        <c:scaling>
          <c:orientation val="minMax"/>
          <c:max val="1"/>
        </c:scaling>
        <c:axPos val="l"/>
        <c:numFmt formatCode="0.0%" sourceLinked="1"/>
        <c:tickLblPos val="nextTo"/>
        <c:crossAx val="49921408"/>
        <c:crosses val="autoZero"/>
        <c:crossBetween val="between"/>
      </c:valAx>
    </c:plotArea>
    <c:plotVisOnly val="1"/>
  </c:chart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 b="0"/>
            </a:pPr>
            <a:r>
              <a:rPr lang="es-MX" b="0" dirty="0"/>
              <a:t>Procedencia del visitante</a:t>
            </a:r>
          </a:p>
        </c:rich>
      </c:tx>
      <c:layout>
        <c:manualLayout>
          <c:xMode val="edge"/>
          <c:yMode val="edge"/>
          <c:x val="0.22083496347925188"/>
          <c:y val="5.0925925925925923E-2"/>
        </c:manualLayout>
      </c:layout>
    </c:title>
    <c:view3D>
      <c:rotX val="30"/>
      <c:rotY val="310"/>
      <c:perspective val="30"/>
    </c:view3D>
    <c:plotArea>
      <c:layout>
        <c:manualLayout>
          <c:layoutTarget val="inner"/>
          <c:xMode val="edge"/>
          <c:yMode val="edge"/>
          <c:x val="0"/>
          <c:y val="0.17893810148731473"/>
          <c:w val="0.81376160965265554"/>
          <c:h val="0.53052201808107324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6607455383317168"/>
                  <c:y val="-0.11105643044619423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2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1600" b="1" cap="none" spc="0">
                      <a:ln w="1905"/>
                      <a:solidFill>
                        <a:schemeClr val="tx1"/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Percent val="1"/>
            </c:dLbl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Percent val="1"/>
            <c:showLeaderLines val="1"/>
          </c:dLbls>
          <c:cat>
            <c:strRef>
              <c:f>gil!$B$201:$B$202</c:f>
              <c:strCache>
                <c:ptCount val="2"/>
                <c:pt idx="0">
                  <c:v>Local</c:v>
                </c:pt>
                <c:pt idx="1">
                  <c:v>Turista</c:v>
                </c:pt>
              </c:strCache>
            </c:strRef>
          </c:cat>
          <c:val>
            <c:numRef>
              <c:f>gil!$D$201:$D$202</c:f>
              <c:numCache>
                <c:formatCode>#,##0.0</c:formatCode>
                <c:ptCount val="2"/>
                <c:pt idx="0">
                  <c:v>79.428571428571388</c:v>
                </c:pt>
                <c:pt idx="1">
                  <c:v>20.571428571428573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.71538978295771449"/>
          <c:y val="0.15729184893554973"/>
          <c:w val="0.23727867002010969"/>
          <c:h val="0.43943970545348532"/>
        </c:manualLayout>
      </c:layout>
      <c:txPr>
        <a:bodyPr/>
        <a:lstStyle/>
        <a:p>
          <a:pPr rtl="0">
            <a:defRPr sz="1400"/>
          </a:pPr>
          <a:endParaRPr lang="es-MX"/>
        </a:p>
      </c:txPr>
    </c:legend>
    <c:plotVisOnly val="1"/>
  </c:chart>
  <c:spPr>
    <a:ln>
      <a:noFill/>
    </a:ln>
  </c:sp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/>
            </a:pPr>
            <a:r>
              <a:rPr lang="es-MX" dirty="0" smtClean="0"/>
              <a:t>Género </a:t>
            </a:r>
            <a:r>
              <a:rPr lang="es-MX" dirty="0"/>
              <a:t>del entrevistado en 2011</a:t>
            </a:r>
          </a:p>
        </c:rich>
      </c:tx>
      <c:layout/>
    </c:title>
    <c:view3D>
      <c:rotX val="30"/>
      <c:rotY val="150"/>
      <c:perspective val="30"/>
    </c:view3D>
    <c:plotArea>
      <c:layout>
        <c:manualLayout>
          <c:layoutTarget val="inner"/>
          <c:xMode val="edge"/>
          <c:yMode val="edge"/>
          <c:x val="9.8055190048247476E-2"/>
          <c:y val="0.36119979865530505"/>
          <c:w val="0.8483337532779005"/>
          <c:h val="0.54842088232121666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Pt>
            <c:idx val="1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dLbls>
            <c:dLbl>
              <c:idx val="0"/>
              <c:layout>
                <c:manualLayout>
                  <c:x val="0.20476788730554241"/>
                  <c:y val="-8.5222378024664952E-2"/>
                </c:manualLayout>
              </c:layout>
              <c:spPr>
                <a:solidFill>
                  <a:srgbClr val="FF0066"/>
                </a:solidFill>
              </c:spPr>
              <c:txPr>
                <a:bodyPr/>
                <a:lstStyle/>
                <a:p>
                  <a:pPr>
                    <a:defRPr sz="1800"/>
                  </a:pPr>
                  <a:endParaRPr lang="es-MX"/>
                </a:p>
              </c:txPr>
              <c:showPercent val="1"/>
            </c:dLbl>
            <c:dLbl>
              <c:idx val="1"/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</c:dLbl>
            <c:txPr>
              <a:bodyPr/>
              <a:lstStyle/>
              <a:p>
                <a:pPr>
                  <a:defRPr sz="1800"/>
                </a:pPr>
                <a:endParaRPr lang="es-MX"/>
              </a:p>
            </c:txPr>
            <c:showPercent val="1"/>
            <c:showLeaderLines val="1"/>
          </c:dLbls>
          <c:cat>
            <c:strRef>
              <c:f>gil!$B$140:$B$141</c:f>
              <c:strCache>
                <c:ptCount val="2"/>
                <c:pt idx="0">
                  <c:v>Femenino</c:v>
                </c:pt>
                <c:pt idx="1">
                  <c:v>Masculino</c:v>
                </c:pt>
              </c:strCache>
            </c:strRef>
          </c:cat>
          <c:val>
            <c:numRef>
              <c:f>gil!$D$140:$D$141</c:f>
              <c:numCache>
                <c:formatCode>#,##0.0</c:formatCode>
                <c:ptCount val="2"/>
                <c:pt idx="0">
                  <c:v>65.804597701149433</c:v>
                </c:pt>
                <c:pt idx="1">
                  <c:v>34.195402298850766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 rtl="0">
            <a:defRPr sz="1600"/>
          </a:pPr>
          <a:endParaRPr lang="es-MX"/>
        </a:p>
      </c:txPr>
    </c:legend>
    <c:plotVisOnly val="1"/>
  </c:chart>
  <c:spPr>
    <a:ln>
      <a:noFill/>
    </a:ln>
  </c:spPr>
  <c:externalData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 b="0"/>
            </a:pPr>
            <a:r>
              <a:rPr lang="es-MX" b="0" dirty="0"/>
              <a:t>Edad del visitante</a:t>
            </a:r>
          </a:p>
        </c:rich>
      </c:tx>
      <c:layout>
        <c:manualLayout>
          <c:xMode val="edge"/>
          <c:yMode val="edge"/>
          <c:x val="0.39065069176338107"/>
          <c:y val="0"/>
        </c:manualLayout>
      </c:layout>
    </c:title>
    <c:plotArea>
      <c:layout>
        <c:manualLayout>
          <c:layoutTarget val="inner"/>
          <c:xMode val="edge"/>
          <c:yMode val="edge"/>
          <c:x val="9.9812791657376651E-2"/>
          <c:y val="0.1299886993292505"/>
          <c:w val="0.87832928484535555"/>
          <c:h val="0.66313247302420564"/>
        </c:manualLayout>
      </c:layout>
      <c:lineChart>
        <c:grouping val="standard"/>
        <c:ser>
          <c:idx val="0"/>
          <c:order val="0"/>
          <c:spPr>
            <a:ln>
              <a:solidFill>
                <a:srgbClr val="CC9900"/>
              </a:solidFill>
            </a:ln>
          </c:spPr>
          <c:marker>
            <c:spPr>
              <a:solidFill>
                <a:srgbClr val="FF6600"/>
              </a:solidFill>
              <a:ln>
                <a:solidFill>
                  <a:srgbClr val="CC9900"/>
                </a:solidFill>
              </a:ln>
            </c:spPr>
          </c:marker>
          <c:dLbls>
            <c:dLbl>
              <c:idx val="2"/>
              <c:layout>
                <c:manualLayout>
                  <c:x val="-2.9806259314456036E-2"/>
                  <c:y val="-5.5555555555555462E-2"/>
                </c:manualLayout>
              </c:layout>
              <c:showVal val="1"/>
            </c:dLbl>
            <c:dLbl>
              <c:idx val="3"/>
              <c:layout>
                <c:manualLayout>
                  <c:x val="-1.5129917744474744E-2"/>
                  <c:y val="-2.7777777777777863E-2"/>
                </c:manualLayout>
              </c:layout>
              <c:showVal val="1"/>
            </c:dLbl>
            <c:dLbl>
              <c:idx val="4"/>
              <c:layout>
                <c:manualLayout>
                  <c:x val="-5.6737191541780399E-3"/>
                  <c:y val="-3.7037037037037056E-2"/>
                </c:manualLayout>
              </c:layout>
              <c:showVal val="1"/>
            </c:dLbl>
            <c:dLbl>
              <c:idx val="5"/>
              <c:layout>
                <c:manualLayout>
                  <c:x val="-9.4561985902967358E-3"/>
                  <c:y val="-2.3148148148148147E-2"/>
                </c:manualLayout>
              </c:layout>
              <c:showVal val="1"/>
            </c:dLbl>
            <c:dLbl>
              <c:idx val="6"/>
              <c:layout>
                <c:manualLayout>
                  <c:x val="-1.1347438308356087E-2"/>
                  <c:y val="-3.7037037037037056E-2"/>
                </c:manualLayout>
              </c:layout>
              <c:showVal val="1"/>
            </c:dLbl>
            <c:dLbl>
              <c:idx val="7"/>
              <c:layout>
                <c:manualLayout>
                  <c:x val="-3.7824794361186881E-3"/>
                  <c:y val="-3.7037037037037056E-2"/>
                </c:manualLayout>
              </c:layout>
              <c:showVal val="1"/>
            </c:dLbl>
            <c:dLbl>
              <c:idx val="8"/>
              <c:layout>
                <c:manualLayout>
                  <c:x val="-1.7021157462534103E-2"/>
                  <c:y val="-4.1666666666666664E-2"/>
                </c:manualLayout>
              </c:layout>
              <c:showVal val="1"/>
            </c:dLbl>
            <c:dLbl>
              <c:idx val="9"/>
              <c:layout>
                <c:manualLayout>
                  <c:x val="0"/>
                  <c:y val="-1.8518518518518465E-2"/>
                </c:manualLayout>
              </c:layout>
              <c:showVal val="1"/>
            </c:dLbl>
            <c:showVal val="1"/>
          </c:dLbls>
          <c:cat>
            <c:strRef>
              <c:f>gil!$E$148:$E$157</c:f>
              <c:strCache>
                <c:ptCount val="10"/>
                <c:pt idx="0">
                  <c:v>Menor de 20 años</c:v>
                </c:pt>
                <c:pt idx="1">
                  <c:v>De 21 a 25 años</c:v>
                </c:pt>
                <c:pt idx="2">
                  <c:v>De 26 a 30 años</c:v>
                </c:pt>
                <c:pt idx="3">
                  <c:v>De 31 a 35 años</c:v>
                </c:pt>
                <c:pt idx="4">
                  <c:v>De 36 a 40 años</c:v>
                </c:pt>
                <c:pt idx="5">
                  <c:v>De 41 a 45 años</c:v>
                </c:pt>
                <c:pt idx="6">
                  <c:v>De 46 a 50 años</c:v>
                </c:pt>
                <c:pt idx="7">
                  <c:v>De 51 a 55 años</c:v>
                </c:pt>
                <c:pt idx="8">
                  <c:v>De 56 a 60 años</c:v>
                </c:pt>
                <c:pt idx="9">
                  <c:v>Mas de 60a ños</c:v>
                </c:pt>
              </c:strCache>
            </c:strRef>
          </c:cat>
          <c:val>
            <c:numRef>
              <c:f>gil!$G$148:$G$157</c:f>
              <c:numCache>
                <c:formatCode>0.00%</c:formatCode>
                <c:ptCount val="10"/>
                <c:pt idx="0">
                  <c:v>4.7197640117994114E-2</c:v>
                </c:pt>
                <c:pt idx="1">
                  <c:v>0.16224188790560473</c:v>
                </c:pt>
                <c:pt idx="2">
                  <c:v>0.2271386430678467</c:v>
                </c:pt>
                <c:pt idx="3">
                  <c:v>0.12389380530973451</c:v>
                </c:pt>
                <c:pt idx="4">
                  <c:v>0.15044247787610729</c:v>
                </c:pt>
                <c:pt idx="5">
                  <c:v>9.1445427728613554E-2</c:v>
                </c:pt>
                <c:pt idx="6">
                  <c:v>0.10029498525073773</c:v>
                </c:pt>
                <c:pt idx="7">
                  <c:v>4.7197640117994114E-2</c:v>
                </c:pt>
                <c:pt idx="8">
                  <c:v>2.6548672566371802E-2</c:v>
                </c:pt>
                <c:pt idx="9">
                  <c:v>2.3598820058996987E-2</c:v>
                </c:pt>
              </c:numCache>
            </c:numRef>
          </c:val>
        </c:ser>
        <c:marker val="1"/>
        <c:axId val="96832512"/>
        <c:axId val="96838400"/>
      </c:lineChart>
      <c:catAx>
        <c:axId val="96832512"/>
        <c:scaling>
          <c:orientation val="minMax"/>
        </c:scaling>
        <c:axPos val="b"/>
        <c:majorTickMark val="none"/>
        <c:tickLblPos val="nextTo"/>
        <c:crossAx val="96838400"/>
        <c:crosses val="autoZero"/>
        <c:auto val="1"/>
        <c:lblAlgn val="ctr"/>
        <c:lblOffset val="100"/>
      </c:catAx>
      <c:valAx>
        <c:axId val="96838400"/>
        <c:scaling>
          <c:orientation val="minMax"/>
          <c:max val="0.45"/>
        </c:scaling>
        <c:axPos val="l"/>
        <c:numFmt formatCode="0.00%" sourceLinked="1"/>
        <c:majorTickMark val="none"/>
        <c:tickLblPos val="nextTo"/>
        <c:crossAx val="96832512"/>
        <c:crosses val="autoZero"/>
        <c:crossBetween val="between"/>
        <c:majorUnit val="0.05"/>
      </c:valAx>
    </c:plotArea>
    <c:plotVisOnly val="1"/>
  </c:chart>
  <c:spPr>
    <a:ln>
      <a:noFill/>
    </a:ln>
  </c:sp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/>
            </a:pPr>
            <a:r>
              <a:rPr lang="es-MX" dirty="0"/>
              <a:t>Actividad </a:t>
            </a:r>
            <a:r>
              <a:rPr lang="es-MX" dirty="0" smtClean="0"/>
              <a:t> </a:t>
            </a:r>
            <a:r>
              <a:rPr lang="es-MX" dirty="0"/>
              <a:t>en </a:t>
            </a:r>
            <a:r>
              <a:rPr lang="es-MX" dirty="0" smtClean="0"/>
              <a:t>la </a:t>
            </a:r>
            <a:r>
              <a:rPr lang="es-MX" dirty="0"/>
              <a:t>que participó </a:t>
            </a:r>
            <a:r>
              <a:rPr lang="es-MX" b="0" dirty="0" smtClean="0"/>
              <a:t>2011</a:t>
            </a:r>
            <a:endParaRPr lang="es-MX" b="0" dirty="0"/>
          </a:p>
        </c:rich>
      </c:tx>
      <c:layout>
        <c:manualLayout>
          <c:xMode val="edge"/>
          <c:yMode val="edge"/>
          <c:x val="0.27142218536283574"/>
          <c:y val="1.5516373601586355E-2"/>
        </c:manualLayout>
      </c:layout>
    </c:title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20057268716401438"/>
          <c:y val="0.20394682577356724"/>
          <c:w val="0.79797012278489943"/>
          <c:h val="0.45169845803757075"/>
        </c:manualLayout>
      </c:layout>
      <c:bar3DChart>
        <c:barDir val="col"/>
        <c:grouping val="clustered"/>
        <c:ser>
          <c:idx val="0"/>
          <c:order val="0"/>
          <c:tx>
            <c:v>Actividad (es) en las que participó 2010</c:v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Val val="1"/>
          </c:dLbls>
          <c:cat>
            <c:strRef>
              <c:f>'acti  participo'!$E$7:$E$14</c:f>
              <c:strCache>
                <c:ptCount val="8"/>
                <c:pt idx="0">
                  <c:v>Teatro</c:v>
                </c:pt>
                <c:pt idx="1">
                  <c:v>Música</c:v>
                </c:pt>
                <c:pt idx="2">
                  <c:v>Danza</c:v>
                </c:pt>
                <c:pt idx="3">
                  <c:v>Artesanos</c:v>
                </c:pt>
                <c:pt idx="4">
                  <c:v>Muestra gastronómica</c:v>
                </c:pt>
                <c:pt idx="5">
                  <c:v>Pabellón infantil</c:v>
                </c:pt>
                <c:pt idx="6">
                  <c:v>Altares</c:v>
                </c:pt>
                <c:pt idx="7">
                  <c:v>Exhibición de cacao y chocolate</c:v>
                </c:pt>
              </c:strCache>
            </c:strRef>
          </c:cat>
          <c:val>
            <c:numRef>
              <c:f>'acti  participo'!$G$7:$G$14</c:f>
              <c:numCache>
                <c:formatCode>0.0%</c:formatCode>
                <c:ptCount val="8"/>
                <c:pt idx="0">
                  <c:v>0.2181818181818182</c:v>
                </c:pt>
                <c:pt idx="1">
                  <c:v>0.2</c:v>
                </c:pt>
                <c:pt idx="2">
                  <c:v>0.16363636363636391</c:v>
                </c:pt>
                <c:pt idx="3">
                  <c:v>0.14545454545454545</c:v>
                </c:pt>
                <c:pt idx="4">
                  <c:v>0.10909090909090922</c:v>
                </c:pt>
                <c:pt idx="5">
                  <c:v>0.10909090909090922</c:v>
                </c:pt>
                <c:pt idx="6">
                  <c:v>9.0909090909091064E-2</c:v>
                </c:pt>
                <c:pt idx="7">
                  <c:v>1.8181818181818223E-2</c:v>
                </c:pt>
              </c:numCache>
            </c:numRef>
          </c:val>
        </c:ser>
        <c:shape val="cylinder"/>
        <c:axId val="87908352"/>
        <c:axId val="87910272"/>
        <c:axId val="0"/>
      </c:bar3DChart>
      <c:catAx>
        <c:axId val="8790835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s-MX"/>
          </a:p>
        </c:txPr>
        <c:crossAx val="87910272"/>
        <c:crosses val="autoZero"/>
        <c:auto val="1"/>
        <c:lblAlgn val="ctr"/>
        <c:lblOffset val="100"/>
      </c:catAx>
      <c:valAx>
        <c:axId val="87910272"/>
        <c:scaling>
          <c:orientation val="minMax"/>
          <c:max val="1"/>
        </c:scaling>
        <c:axPos val="l"/>
        <c:numFmt formatCode="0.0%" sourceLinked="1"/>
        <c:tickLblPos val="nextTo"/>
        <c:txPr>
          <a:bodyPr/>
          <a:lstStyle/>
          <a:p>
            <a:pPr>
              <a:defRPr sz="1050"/>
            </a:pPr>
            <a:endParaRPr lang="es-MX"/>
          </a:p>
        </c:txPr>
        <c:crossAx val="87908352"/>
        <c:crosses val="autoZero"/>
        <c:crossBetween val="between"/>
      </c:valAx>
    </c:plotArea>
    <c:plotVisOnly val="1"/>
  </c:chart>
  <c:txPr>
    <a:bodyPr/>
    <a:lstStyle/>
    <a:p>
      <a:pPr>
        <a:defRPr sz="1600">
          <a:latin typeface="Trebuchet MS" pitchFamily="34" charset="0"/>
        </a:defRPr>
      </a:pPr>
      <a:endParaRPr lang="es-MX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title>
      <c:tx>
        <c:rich>
          <a:bodyPr/>
          <a:lstStyle/>
          <a:p>
            <a:pPr>
              <a:defRPr sz="24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pPr>
            <a:r>
              <a:rPr lang="es-MX" sz="2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¿Cómo</a:t>
            </a:r>
            <a:r>
              <a:rPr lang="es-MX" sz="2400" b="1" cap="none" spc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se enteró del </a:t>
            </a:r>
            <a:r>
              <a:rPr lang="es-MX" sz="2400" b="1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festival el expositor</a:t>
            </a:r>
            <a:r>
              <a:rPr lang="es-MX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s-MX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c:rich>
      </c:tx>
      <c:layout>
        <c:manualLayout>
          <c:xMode val="edge"/>
          <c:yMode val="edge"/>
          <c:x val="0.1846579029707322"/>
          <c:y val="3.5902676252822695E-2"/>
        </c:manualLayout>
      </c:layout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7.9258045998765028E-2"/>
          <c:y val="4.3458636656326252E-2"/>
          <c:w val="0.94022901955022564"/>
          <c:h val="0.4943066550219774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CC0066"/>
            </a:solidFill>
          </c:spPr>
          <c:dPt>
            <c:idx val="0"/>
            <c:spPr>
              <a:solidFill>
                <a:srgbClr val="990033"/>
              </a:solidFill>
            </c:spPr>
          </c:dPt>
          <c:dLbls>
            <c:dLbl>
              <c:idx val="2"/>
              <c:layout>
                <c:manualLayout>
                  <c:x val="7.1110868226745803E-3"/>
                  <c:y val="-8.6720615538832171E-3"/>
                </c:manualLayout>
              </c:layout>
              <c:spPr/>
              <c:txPr>
                <a:bodyPr/>
                <a:lstStyle/>
                <a:p>
                  <a:pPr>
                    <a:defRPr sz="1600" b="0" u="none"/>
                  </a:pPr>
                  <a:endParaRPr lang="es-MX"/>
                </a:p>
              </c:txPr>
              <c:showVal val="1"/>
            </c:dLbl>
            <c:txPr>
              <a:bodyPr/>
              <a:lstStyle/>
              <a:p>
                <a:pPr>
                  <a:defRPr sz="1600"/>
                </a:pPr>
                <a:endParaRPr lang="es-MX"/>
              </a:p>
            </c:txPr>
            <c:showVal val="1"/>
          </c:dLbls>
          <c:cat>
            <c:strRef>
              <c:f>'de trabajo'!$B$67:$B$74</c:f>
              <c:strCache>
                <c:ptCount val="8"/>
                <c:pt idx="0">
                  <c:v>Invitación directa de Xcaret</c:v>
                </c:pt>
                <c:pt idx="1">
                  <c:v>A través de la casa de la Cultura</c:v>
                </c:pt>
                <c:pt idx="2">
                  <c:v>Ya había participado</c:v>
                </c:pt>
                <c:pt idx="3">
                  <c:v>Instituto de Cultura de Tabasco</c:v>
                </c:pt>
                <c:pt idx="4">
                  <c:v>Instituto de Cultura Popular Yucatán</c:v>
                </c:pt>
                <c:pt idx="5">
                  <c:v>Por el H.Ayuntamiento, Municipio</c:v>
                </c:pt>
                <c:pt idx="6">
                  <c:v>Internet</c:v>
                </c:pt>
                <c:pt idx="7">
                  <c:v>Otro</c:v>
                </c:pt>
              </c:strCache>
            </c:strRef>
          </c:cat>
          <c:val>
            <c:numRef>
              <c:f>'de trabajo'!$D$67:$D$74</c:f>
              <c:numCache>
                <c:formatCode>0.0%</c:formatCode>
                <c:ptCount val="8"/>
                <c:pt idx="0">
                  <c:v>0.47272727272727288</c:v>
                </c:pt>
                <c:pt idx="1">
                  <c:v>0.25454545454545435</c:v>
                </c:pt>
                <c:pt idx="2">
                  <c:v>0.14545454545454545</c:v>
                </c:pt>
                <c:pt idx="3">
                  <c:v>9.0909090909091023E-2</c:v>
                </c:pt>
                <c:pt idx="4">
                  <c:v>5.4545454545454522E-2</c:v>
                </c:pt>
                <c:pt idx="5">
                  <c:v>5.4545454545454522E-2</c:v>
                </c:pt>
                <c:pt idx="6">
                  <c:v>5.4545454545454522E-2</c:v>
                </c:pt>
                <c:pt idx="7">
                  <c:v>5.4545454545454522E-2</c:v>
                </c:pt>
              </c:numCache>
            </c:numRef>
          </c:val>
        </c:ser>
        <c:shape val="cylinder"/>
        <c:axId val="140268288"/>
        <c:axId val="140270208"/>
        <c:axId val="0"/>
      </c:bar3DChart>
      <c:catAx>
        <c:axId val="140268288"/>
        <c:scaling>
          <c:orientation val="minMax"/>
        </c:scaling>
        <c:axPos val="b"/>
        <c:numFmt formatCode="#,##0.00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140270208"/>
        <c:crosses val="autoZero"/>
        <c:auto val="1"/>
        <c:lblAlgn val="ctr"/>
        <c:lblOffset val="100"/>
      </c:catAx>
      <c:valAx>
        <c:axId val="140270208"/>
        <c:scaling>
          <c:orientation val="minMax"/>
          <c:max val="0.8"/>
        </c:scaling>
        <c:axPos val="l"/>
        <c:numFmt formatCode="0.0%" sourceLinked="1"/>
        <c:majorTickMark val="none"/>
        <c:tickLblPos val="nextTo"/>
        <c:txPr>
          <a:bodyPr/>
          <a:lstStyle/>
          <a:p>
            <a:pPr>
              <a:defRPr sz="700"/>
            </a:pPr>
            <a:endParaRPr lang="es-MX"/>
          </a:p>
        </c:txPr>
        <c:crossAx val="140268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12024959378549396"/>
          <c:y val="4.0835034062322972E-2"/>
          <c:w val="0.83640522529779471"/>
          <c:h val="0.82261489201369675"/>
        </c:manualLayout>
      </c:layout>
      <c:bar3DChart>
        <c:barDir val="bar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Definitivamente SI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dLbls>
            <c:dLbl>
              <c:idx val="0"/>
              <c:spPr/>
              <c:txPr>
                <a:bodyPr/>
                <a:lstStyle/>
                <a:p>
                  <a:pPr>
                    <a:defRPr sz="20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es-MX"/>
                </a:p>
              </c:txPr>
            </c:dLbl>
            <c:showVal val="1"/>
          </c:dLbls>
          <c:cat>
            <c:numRef>
              <c:f>Hoja1!$A$2:$A$4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2010</c:v>
                </c:pt>
                <c:pt idx="2">
                  <c:v>2009</c:v>
                </c:pt>
              </c:numCache>
            </c:numRef>
          </c:cat>
          <c:val>
            <c:numRef>
              <c:f>Hoja1!$B$2:$B$4</c:f>
              <c:numCache>
                <c:formatCode>0%</c:formatCode>
                <c:ptCount val="3"/>
                <c:pt idx="0">
                  <c:v>0.94000000000000028</c:v>
                </c:pt>
                <c:pt idx="1">
                  <c:v>0.93</c:v>
                </c:pt>
                <c:pt idx="2">
                  <c:v>0.89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Probablemente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-2.2503486268443556E-3"/>
                  <c:y val="4.0835034062322972E-2"/>
                </c:manualLayout>
              </c:layout>
              <c:spPr>
                <a:solidFill>
                  <a:srgbClr val="FFFF00"/>
                </a:solidFill>
              </c:spPr>
              <c:txPr>
                <a:bodyPr/>
                <a:lstStyle/>
                <a:p>
                  <a:pPr>
                    <a:defRPr sz="1400"/>
                  </a:pPr>
                  <a:endParaRPr lang="es-MX"/>
                </a:p>
              </c:txPr>
              <c:showVal val="1"/>
            </c:dLbl>
            <c:dLbl>
              <c:idx val="1"/>
              <c:layout>
                <c:manualLayout>
                  <c:x val="6.6395886687088349E-3"/>
                  <c:y val="-8.6677725206939348E-3"/>
                </c:manualLayout>
              </c:layout>
              <c:spPr>
                <a:solidFill>
                  <a:srgbClr val="FFFF00"/>
                </a:solidFill>
              </c:spPr>
              <c:txPr>
                <a:bodyPr/>
                <a:lstStyle/>
                <a:p>
                  <a:pPr>
                    <a:defRPr sz="1400"/>
                  </a:pPr>
                  <a:endParaRPr lang="es-MX"/>
                </a:p>
              </c:txPr>
              <c:showVal val="1"/>
            </c:dLbl>
            <c:dLbl>
              <c:idx val="2"/>
              <c:layout>
                <c:manualLayout>
                  <c:x val="1.2321200531211444E-2"/>
                  <c:y val="-4.9382370415993974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Val val="1"/>
          </c:dLbls>
          <c:cat>
            <c:numRef>
              <c:f>Hoja1!$A$2:$A$4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2010</c:v>
                </c:pt>
                <c:pt idx="2">
                  <c:v>2009</c:v>
                </c:pt>
              </c:numCache>
            </c:numRef>
          </c:cat>
          <c:val>
            <c:numRef>
              <c:f>Hoja1!$C$2:$C$4</c:f>
              <c:numCache>
                <c:formatCode>0%</c:formatCode>
                <c:ptCount val="3"/>
                <c:pt idx="0">
                  <c:v>4.0000000000000022E-2</c:v>
                </c:pt>
                <c:pt idx="1">
                  <c:v>7.0000000000000021E-2</c:v>
                </c:pt>
                <c:pt idx="2">
                  <c:v>0.1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Defiitivamente No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5.6258715671108864E-2"/>
                  <c:y val="-1.1136827471542628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showVal val="1"/>
            </c:dLbl>
            <c:dLbl>
              <c:idx val="1"/>
              <c:delete val="1"/>
            </c:dLbl>
            <c:dLbl>
              <c:idx val="2"/>
              <c:delete val="1"/>
            </c:dLbl>
            <c:showVal val="1"/>
          </c:dLbls>
          <c:cat>
            <c:numRef>
              <c:f>Hoja1!$A$2:$A$4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2010</c:v>
                </c:pt>
                <c:pt idx="2">
                  <c:v>2009</c:v>
                </c:pt>
              </c:numCache>
            </c:numRef>
          </c:cat>
          <c:val>
            <c:numRef>
              <c:f>Hoja1!$D$2:$D$6</c:f>
              <c:numCache>
                <c:formatCode>General</c:formatCode>
                <c:ptCount val="5"/>
                <c:pt idx="0" formatCode="0%">
                  <c:v>2.0000000000000011E-2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hape val="box"/>
        <c:axId val="216297856"/>
        <c:axId val="216299392"/>
        <c:axId val="0"/>
      </c:bar3DChart>
      <c:catAx>
        <c:axId val="216297856"/>
        <c:scaling>
          <c:orientation val="minMax"/>
        </c:scaling>
        <c:axPos val="l"/>
        <c:numFmt formatCode="General" sourceLinked="1"/>
        <c:tickLblPos val="nextTo"/>
        <c:spPr>
          <a:ln>
            <a:solidFill>
              <a:schemeClr val="tx2">
                <a:lumMod val="20000"/>
                <a:lumOff val="80000"/>
              </a:schemeClr>
            </a:solidFill>
          </a:ln>
        </c:spPr>
        <c:txPr>
          <a:bodyPr/>
          <a:lstStyle/>
          <a:p>
            <a:pPr>
              <a:defRPr sz="1600"/>
            </a:pPr>
            <a:endParaRPr lang="es-MX"/>
          </a:p>
        </c:txPr>
        <c:crossAx val="216299392"/>
        <c:crosses val="autoZero"/>
        <c:auto val="1"/>
        <c:lblAlgn val="ctr"/>
        <c:lblOffset val="100"/>
      </c:catAx>
      <c:valAx>
        <c:axId val="216299392"/>
        <c:scaling>
          <c:orientation val="minMax"/>
          <c:min val="0"/>
        </c:scaling>
        <c:axPos val="b"/>
        <c:majorGridlines>
          <c:spPr>
            <a:ln>
              <a:noFill/>
            </a:ln>
          </c:spPr>
        </c:majorGridlines>
        <c:numFmt formatCode="0%" sourceLinked="1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216297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921669318935592"/>
          <c:y val="0.11141926487925814"/>
          <c:w val="0.8579010772526805"/>
          <c:h val="0.21438267370929259"/>
        </c:manualLayout>
      </c:layout>
    </c:legend>
    <c:plotVisOnly val="1"/>
  </c:chart>
  <c:txPr>
    <a:bodyPr/>
    <a:lstStyle/>
    <a:p>
      <a:pPr>
        <a:defRPr sz="1800"/>
      </a:pPr>
      <a:endParaRPr lang="es-MX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 sz="1400" b="0">
                <a:latin typeface="Trebuchet MS" pitchFamily="34" charset="0"/>
              </a:defRPr>
            </a:pPr>
            <a:r>
              <a:rPr lang="es-MX" sz="1400" b="0" dirty="0">
                <a:latin typeface="Trebuchet MS" pitchFamily="34" charset="0"/>
              </a:rPr>
              <a:t>¿Lleva a cabo su representación de igual manera que lo </a:t>
            </a:r>
            <a:r>
              <a:rPr lang="es-MX" sz="1400" b="0" dirty="0" smtClean="0">
                <a:latin typeface="Trebuchet MS" pitchFamily="34" charset="0"/>
              </a:rPr>
              <a:t>hace </a:t>
            </a:r>
            <a:r>
              <a:rPr lang="es-MX" sz="1400" b="0" dirty="0">
                <a:latin typeface="Trebuchet MS" pitchFamily="34" charset="0"/>
              </a:rPr>
              <a:t>en su comunidad?</a:t>
            </a:r>
          </a:p>
        </c:rich>
      </c:tx>
      <c:layout>
        <c:manualLayout>
          <c:xMode val="edge"/>
          <c:yMode val="edge"/>
          <c:x val="0.20369444444444454"/>
          <c:y val="2.4243834018442402E-3"/>
        </c:manualLayout>
      </c:layout>
    </c:title>
    <c:view3D>
      <c:rotX val="75"/>
      <c:rotY val="190"/>
      <c:perspective val="30"/>
    </c:view3D>
    <c:plotArea>
      <c:layout>
        <c:manualLayout>
          <c:layoutTarget val="inner"/>
          <c:xMode val="edge"/>
          <c:yMode val="edge"/>
          <c:x val="7.6427384076990373E-2"/>
          <c:y val="0.22168995111654261"/>
          <c:w val="0.59289063867016656"/>
          <c:h val="0.7703744722808582"/>
        </c:manualLayout>
      </c:layout>
      <c:pie3DChart>
        <c:varyColors val="1"/>
        <c:ser>
          <c:idx val="0"/>
          <c:order val="0"/>
          <c:tx>
            <c:strRef>
              <c:f>comunidades!$A$87</c:f>
              <c:strCache>
                <c:ptCount val="1"/>
                <c:pt idx="0">
                  <c:v>¿Lleva a cabo su representación de igual manera que lo hacen en su comunidad?</c:v>
                </c:pt>
              </c:strCache>
            </c:strRef>
          </c:tx>
          <c:explosion val="25"/>
          <c:dPt>
            <c:idx val="0"/>
            <c:spPr>
              <a:solidFill>
                <a:srgbClr val="CC00FF"/>
              </a:solidFill>
            </c:spPr>
          </c:dPt>
          <c:dPt>
            <c:idx val="1"/>
            <c:explosion val="1"/>
            <c:spPr>
              <a:solidFill>
                <a:schemeClr val="bg2">
                  <a:lumMod val="90000"/>
                </a:schemeClr>
              </a:solidFill>
            </c:spPr>
          </c:dPt>
          <c:dLbls>
            <c:dLbl>
              <c:idx val="0"/>
              <c:layout>
                <c:manualLayout>
                  <c:x val="0.13195756780402448"/>
                  <c:y val="0.19570325519386741"/>
                </c:manualLayout>
              </c:layout>
              <c:showVal val="1"/>
            </c:dLbl>
            <c:dLbl>
              <c:idx val="1"/>
              <c:layout>
                <c:manualLayout>
                  <c:x val="-6.5812882764654398E-2"/>
                  <c:y val="-0.15189423397400301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Val val="1"/>
            <c:showLeaderLines val="1"/>
          </c:dLbls>
          <c:cat>
            <c:strRef>
              <c:f>(comunidades!$B$90,comunidades!$B$92)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(comunidades!$C$91,comunidades!$C$93)</c:f>
              <c:numCache>
                <c:formatCode>#,##0.0%</c:formatCode>
                <c:ptCount val="2"/>
                <c:pt idx="0">
                  <c:v>0.85714285714285765</c:v>
                </c:pt>
                <c:pt idx="1">
                  <c:v>0.14285714285714338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0079308836395449"/>
          <c:y val="0.32109453116320402"/>
          <c:w val="0.1242069116360455"/>
          <c:h val="0.34821304577269191"/>
        </c:manualLayout>
      </c:layout>
      <c:txPr>
        <a:bodyPr/>
        <a:lstStyle/>
        <a:p>
          <a:pPr rtl="0">
            <a:defRPr sz="1600">
              <a:latin typeface="Trebuchet MS" pitchFamily="34" charset="0"/>
            </a:defRPr>
          </a:pPr>
          <a:endParaRPr lang="es-MX"/>
        </a:p>
      </c:txPr>
    </c:legend>
    <c:plotVisOnly val="1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 sz="1700" b="0"/>
            </a:pPr>
            <a:r>
              <a:rPr lang="es-MX" sz="1700" b="0" dirty="0"/>
              <a:t>Lugar</a:t>
            </a:r>
            <a:r>
              <a:rPr lang="es-MX" sz="1700" b="0" baseline="0" dirty="0"/>
              <a:t> de procedencia del </a:t>
            </a:r>
            <a:r>
              <a:rPr lang="es-MX" sz="1700" b="0" baseline="0" dirty="0" smtClean="0"/>
              <a:t>expositor en 2011</a:t>
            </a:r>
            <a:endParaRPr lang="es-MX" sz="1700" b="0" dirty="0"/>
          </a:p>
        </c:rich>
      </c:tx>
      <c:layout>
        <c:manualLayout>
          <c:xMode val="edge"/>
          <c:yMode val="edge"/>
          <c:x val="0.20674463985817076"/>
          <c:y val="1.1987656839314785E-2"/>
        </c:manualLayout>
      </c:layout>
    </c:title>
    <c:view3D>
      <c:depthPercent val="100"/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9.2701006718144713E-2"/>
          <c:y val="2.8252405949256338E-2"/>
          <c:w val="0.9072989932818557"/>
          <c:h val="0.66151081159807235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CC0066"/>
            </a:solidFill>
          </c:spPr>
          <c:dLbls>
            <c:txPr>
              <a:bodyPr/>
              <a:lstStyle/>
              <a:p>
                <a:pPr>
                  <a:defRPr sz="1400" b="1"/>
                </a:pPr>
                <a:endParaRPr lang="es-MX"/>
              </a:p>
            </c:txPr>
            <c:showVal val="1"/>
          </c:dLbls>
          <c:cat>
            <c:strRef>
              <c:f>'de trabajo'!$B$199:$B$205</c:f>
              <c:strCache>
                <c:ptCount val="7"/>
                <c:pt idx="0">
                  <c:v>Tabasco</c:v>
                </c:pt>
                <c:pt idx="1">
                  <c:v>Quintana Roo</c:v>
                </c:pt>
                <c:pt idx="2">
                  <c:v>Yucatán</c:v>
                </c:pt>
                <c:pt idx="3">
                  <c:v>Jalisco</c:v>
                </c:pt>
                <c:pt idx="4">
                  <c:v>Distrito Federal</c:v>
                </c:pt>
                <c:pt idx="5">
                  <c:v>Estado de México</c:v>
                </c:pt>
                <c:pt idx="6">
                  <c:v>Queretaro</c:v>
                </c:pt>
              </c:strCache>
            </c:strRef>
          </c:cat>
          <c:val>
            <c:numRef>
              <c:f>'de trabajo'!$D$199:$D$205</c:f>
              <c:numCache>
                <c:formatCode>0.0%</c:formatCode>
                <c:ptCount val="7"/>
                <c:pt idx="0">
                  <c:v>0.34545454545454618</c:v>
                </c:pt>
                <c:pt idx="1">
                  <c:v>0.29090909090909156</c:v>
                </c:pt>
                <c:pt idx="2">
                  <c:v>0.16363636363636391</c:v>
                </c:pt>
                <c:pt idx="3">
                  <c:v>7.2727272727272724E-2</c:v>
                </c:pt>
                <c:pt idx="4">
                  <c:v>5.4545454545454515E-2</c:v>
                </c:pt>
                <c:pt idx="5">
                  <c:v>5.4545454545454515E-2</c:v>
                </c:pt>
                <c:pt idx="6">
                  <c:v>1.8181818181818223E-2</c:v>
                </c:pt>
              </c:numCache>
            </c:numRef>
          </c:val>
        </c:ser>
        <c:shape val="cylinder"/>
        <c:axId val="226053504"/>
        <c:axId val="226071680"/>
        <c:axId val="0"/>
      </c:bar3DChart>
      <c:catAx>
        <c:axId val="226053504"/>
        <c:scaling>
          <c:orientation val="minMax"/>
        </c:scaling>
        <c:axPos val="b"/>
        <c:numFmt formatCode="#,##0.00" sourceLinked="1"/>
        <c:majorTickMark val="none"/>
        <c:tickLblPos val="nextTo"/>
        <c:txPr>
          <a:bodyPr/>
          <a:lstStyle/>
          <a:p>
            <a:pPr>
              <a:defRPr sz="1200" b="1"/>
            </a:pPr>
            <a:endParaRPr lang="es-MX"/>
          </a:p>
        </c:txPr>
        <c:crossAx val="226071680"/>
        <c:crosses val="autoZero"/>
        <c:auto val="1"/>
        <c:lblAlgn val="ctr"/>
        <c:lblOffset val="100"/>
      </c:catAx>
      <c:valAx>
        <c:axId val="226071680"/>
        <c:scaling>
          <c:orientation val="minMax"/>
          <c:max val="1"/>
        </c:scaling>
        <c:axPos val="l"/>
        <c:numFmt formatCode="0.0%" sourceLinked="1"/>
        <c:majorTickMark val="none"/>
        <c:tickLblPos val="nextTo"/>
        <c:txPr>
          <a:bodyPr/>
          <a:lstStyle/>
          <a:p>
            <a:pPr>
              <a:defRPr sz="600"/>
            </a:pPr>
            <a:endParaRPr lang="es-MX"/>
          </a:p>
        </c:txPr>
        <c:crossAx val="226053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 algn="ctr"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MX" sz="1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Procedencia </a:t>
            </a:r>
            <a:r>
              <a:rPr lang="es-MX" sz="15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MX" sz="1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expositores</a:t>
            </a:r>
          </a:p>
          <a:p>
            <a:pPr algn="ctr"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MX" sz="1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locales </a:t>
            </a:r>
            <a:r>
              <a:rPr lang="es-MX" sz="1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2011</a:t>
            </a:r>
            <a:endParaRPr lang="es-MX" sz="15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7831651566491616"/>
          <c:y val="5.3960064395793199E-2"/>
        </c:manualLayout>
      </c:layout>
      <c:spPr>
        <a:solidFill>
          <a:schemeClr val="lt1"/>
        </a:solidFill>
        <a:ln w="25400" cap="flat" cmpd="sng" algn="ctr">
          <a:noFill/>
          <a:prstDash val="solid"/>
        </a:ln>
        <a:effectLst/>
      </c:spPr>
    </c:title>
    <c:plotArea>
      <c:layout>
        <c:manualLayout>
          <c:layoutTarget val="inner"/>
          <c:xMode val="edge"/>
          <c:yMode val="edge"/>
          <c:x val="0.15960986680249306"/>
          <c:y val="0.26057713848655484"/>
          <c:w val="0.45878630580951985"/>
          <c:h val="0.67111326546867334"/>
        </c:manualLayout>
      </c:layout>
      <c:pieChart>
        <c:varyColors val="1"/>
        <c:ser>
          <c:idx val="0"/>
          <c:order val="0"/>
          <c:explosion val="5"/>
          <c:dPt>
            <c:idx val="0"/>
            <c:spPr>
              <a:ln>
                <a:solidFill>
                  <a:schemeClr val="tx2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rgbClr val="FF0066"/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dPt>
          <c:dPt>
            <c:idx val="3"/>
            <c:spPr>
              <a:solidFill>
                <a:srgbClr val="FFFF00"/>
              </a:solidFill>
            </c:spPr>
          </c:dPt>
          <c:dPt>
            <c:idx val="4"/>
            <c:spPr>
              <a:solidFill>
                <a:schemeClr val="bg2">
                  <a:lumMod val="90000"/>
                </a:schemeClr>
              </a:solidFill>
            </c:spPr>
          </c:dPt>
          <c:dLbls>
            <c:dLbl>
              <c:idx val="0"/>
              <c:layout>
                <c:manualLayout>
                  <c:x val="-0.15171988601613023"/>
                  <c:y val="-1.0986624244361694E-2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Percent val="1"/>
            </c:dLbl>
            <c:dLbl>
              <c:idx val="1"/>
              <c:layout>
                <c:manualLayout>
                  <c:x val="9.5033756610218789E-2"/>
                  <c:y val="-0.15964209056908019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Percent val="1"/>
            </c:dLbl>
            <c:dLbl>
              <c:idx val="3"/>
              <c:layout>
                <c:manualLayout>
                  <c:x val="6.8174979793232213E-2"/>
                  <c:y val="5.4703841098145176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Percent val="1"/>
            <c:showLeaderLines val="1"/>
          </c:dLbls>
          <c:cat>
            <c:strRef>
              <c:f>'de trabajo'!$B$210:$B$214</c:f>
              <c:strCache>
                <c:ptCount val="5"/>
                <c:pt idx="0">
                  <c:v>Felipe Carrillo Puerto</c:v>
                </c:pt>
                <c:pt idx="1">
                  <c:v>Solidaridad</c:v>
                </c:pt>
                <c:pt idx="2">
                  <c:v>Lázaro Cardenas</c:v>
                </c:pt>
                <c:pt idx="3">
                  <c:v>Benito Juarez</c:v>
                </c:pt>
                <c:pt idx="4">
                  <c:v>No respondió</c:v>
                </c:pt>
              </c:strCache>
            </c:strRef>
          </c:cat>
          <c:val>
            <c:numRef>
              <c:f>'de trabajo'!$D$210:$D$214</c:f>
              <c:numCache>
                <c:formatCode>0.0%</c:formatCode>
                <c:ptCount val="5"/>
                <c:pt idx="0">
                  <c:v>0.43750000000000061</c:v>
                </c:pt>
                <c:pt idx="1">
                  <c:v>0.25</c:v>
                </c:pt>
                <c:pt idx="2">
                  <c:v>0.125</c:v>
                </c:pt>
                <c:pt idx="3">
                  <c:v>6.25E-2</c:v>
                </c:pt>
                <c:pt idx="4">
                  <c:v>0.125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275737817433078"/>
          <c:y val="0.23121894246055372"/>
          <c:w val="0.36930424804274614"/>
          <c:h val="0.76878069794712378"/>
        </c:manualLayout>
      </c:layout>
      <c:txPr>
        <a:bodyPr/>
        <a:lstStyle/>
        <a:p>
          <a:pPr>
            <a:defRPr sz="1200"/>
          </a:pPr>
          <a:endParaRPr lang="es-MX"/>
        </a:p>
      </c:txPr>
    </c:legend>
    <c:plotVisOnly val="1"/>
    <c:dispBlanksAs val="zero"/>
  </c:chart>
  <c:spPr>
    <a:solidFill>
      <a:schemeClr val="bg1"/>
    </a:solidFill>
    <a:ln>
      <a:noFill/>
    </a:ln>
  </c:spPr>
  <c:externalData r:id="rId1"/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/>
            </a:pPr>
            <a:r>
              <a:rPr lang="es-MX" dirty="0" smtClean="0"/>
              <a:t>Género</a:t>
            </a:r>
          </a:p>
          <a:p>
            <a:pPr>
              <a:defRPr/>
            </a:pPr>
            <a:r>
              <a:rPr lang="es-MX" sz="1600" b="0" dirty="0" smtClean="0"/>
              <a:t>2011</a:t>
            </a:r>
            <a:endParaRPr lang="es-MX" sz="1600" b="0" dirty="0"/>
          </a:p>
        </c:rich>
      </c:tx>
      <c:layout>
        <c:manualLayout>
          <c:xMode val="edge"/>
          <c:yMode val="edge"/>
          <c:x val="0.41511520479296737"/>
          <c:y val="0"/>
        </c:manualLayout>
      </c:layout>
    </c:title>
    <c:view3D>
      <c:rotX val="40"/>
      <c:rotY val="190"/>
      <c:perspective val="0"/>
    </c:view3D>
    <c:plotArea>
      <c:layout>
        <c:manualLayout>
          <c:layoutTarget val="inner"/>
          <c:xMode val="edge"/>
          <c:yMode val="edge"/>
          <c:x val="0"/>
          <c:y val="0.36469386041042584"/>
          <c:w val="1"/>
          <c:h val="0.58670548534374378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CC0066"/>
              </a:solidFill>
            </c:spPr>
          </c:dPt>
          <c:dPt>
            <c:idx val="1"/>
            <c:explosion val="23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0.19950256204595138"/>
                  <c:y val="2.8617305189792452E-2"/>
                </c:manualLayout>
              </c:layout>
              <c:dLblPos val="bestFit"/>
              <c:showPercent val="1"/>
            </c:dLbl>
            <c:dLbl>
              <c:idx val="1"/>
              <c:layout>
                <c:manualLayout>
                  <c:x val="-0.20380763925959447"/>
                  <c:y val="-8.0583603520148192E-2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bestFit"/>
              <c:showPercent val="1"/>
            </c:dLbl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Percent val="1"/>
            <c:showLeaderLines val="1"/>
          </c:dLbls>
          <c:cat>
            <c:strRef>
              <c:f>'de trabajo'!$B$145:$B$146</c:f>
              <c:strCache>
                <c:ptCount val="2"/>
                <c:pt idx="0">
                  <c:v>Femenino</c:v>
                </c:pt>
                <c:pt idx="1">
                  <c:v>Masculino</c:v>
                </c:pt>
              </c:strCache>
            </c:strRef>
          </c:cat>
          <c:val>
            <c:numRef>
              <c:f>'de trabajo'!$D$145:$D$146</c:f>
              <c:numCache>
                <c:formatCode>#,##0.0</c:formatCode>
                <c:ptCount val="2"/>
                <c:pt idx="0">
                  <c:v>47.272727272727273</c:v>
                </c:pt>
                <c:pt idx="1">
                  <c:v>52.727272727272762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052655958504387"/>
          <c:y val="0.20826578164409579"/>
          <c:w val="0.8650596328705602"/>
          <c:h val="0.13702071374496511"/>
        </c:manualLayout>
      </c:layout>
      <c:txPr>
        <a:bodyPr/>
        <a:lstStyle/>
        <a:p>
          <a:pPr>
            <a:defRPr sz="1600">
              <a:latin typeface="Trebuchet MS" pitchFamily="34" charset="0"/>
            </a:defRPr>
          </a:pPr>
          <a:endParaRPr lang="es-MX"/>
        </a:p>
      </c:txPr>
    </c:legend>
    <c:plotVisOnly val="1"/>
    <c:dispBlanksAs val="zero"/>
  </c:chart>
  <c:spPr>
    <a:ln>
      <a:noFill/>
    </a:ln>
  </c:spPr>
  <c:externalData r:id="rId1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16B8FB-245C-4D2C-B0A3-966DAA7CDDC9}" type="doc">
      <dgm:prSet loTypeId="urn:microsoft.com/office/officeart/2005/8/layout/hProcess9" loCatId="process" qsTypeId="urn:microsoft.com/office/officeart/2005/8/quickstyle/simple5" qsCatId="simple" csTypeId="urn:microsoft.com/office/officeart/2005/8/colors/accent2_1" csCatId="accent2" phldr="1"/>
      <dgm:spPr/>
    </dgm:pt>
    <dgm:pt modelId="{86E67492-2F76-4CDE-9D24-5A76C8B79755}">
      <dgm:prSet phldrT="[Texto]" custT="1"/>
      <dgm:spPr/>
      <dgm:t>
        <a:bodyPr/>
        <a:lstStyle/>
        <a:p>
          <a:r>
            <a:rPr lang="es-MX" sz="1350" b="1" dirty="0" smtClean="0"/>
            <a:t>2008 </a:t>
          </a:r>
        </a:p>
        <a:p>
          <a:r>
            <a:rPr lang="es-MX" sz="1350" b="1" dirty="0" smtClean="0"/>
            <a:t>repitió el 27%</a:t>
          </a:r>
          <a:endParaRPr lang="es-MX" sz="1350" b="1" dirty="0"/>
        </a:p>
      </dgm:t>
    </dgm:pt>
    <dgm:pt modelId="{EA0F4EE2-015A-4B38-812E-3A1FFA128092}" type="parTrans" cxnId="{82667EE4-4E15-448A-8671-DB042D0C9388}">
      <dgm:prSet/>
      <dgm:spPr/>
      <dgm:t>
        <a:bodyPr/>
        <a:lstStyle/>
        <a:p>
          <a:endParaRPr lang="es-MX" sz="1350"/>
        </a:p>
      </dgm:t>
    </dgm:pt>
    <dgm:pt modelId="{0988DFF9-DC87-4E5E-BCBB-B6DAFA1C5278}" type="sibTrans" cxnId="{82667EE4-4E15-448A-8671-DB042D0C9388}">
      <dgm:prSet/>
      <dgm:spPr/>
      <dgm:t>
        <a:bodyPr/>
        <a:lstStyle/>
        <a:p>
          <a:endParaRPr lang="es-MX" sz="1350"/>
        </a:p>
      </dgm:t>
    </dgm:pt>
    <dgm:pt modelId="{048CC104-81BF-4B89-A121-DC2BD134B457}">
      <dgm:prSet phldrT="[Texto]" custT="1"/>
      <dgm:spPr/>
      <dgm:t>
        <a:bodyPr/>
        <a:lstStyle/>
        <a:p>
          <a:r>
            <a:rPr lang="es-MX" sz="1350" b="1" dirty="0" smtClean="0"/>
            <a:t>2009</a:t>
          </a:r>
        </a:p>
        <a:p>
          <a:r>
            <a:rPr lang="es-MX" sz="1350" b="1" dirty="0" smtClean="0"/>
            <a:t> repitió el 37%</a:t>
          </a:r>
          <a:endParaRPr lang="es-MX" sz="1350" b="1" dirty="0"/>
        </a:p>
      </dgm:t>
    </dgm:pt>
    <dgm:pt modelId="{682FBFFB-9274-4E62-8779-F97CBF3A4CFA}" type="parTrans" cxnId="{99FE2A14-B58D-4E5F-B73C-F5BA0A41485A}">
      <dgm:prSet/>
      <dgm:spPr/>
      <dgm:t>
        <a:bodyPr/>
        <a:lstStyle/>
        <a:p>
          <a:endParaRPr lang="es-MX" sz="1350"/>
        </a:p>
      </dgm:t>
    </dgm:pt>
    <dgm:pt modelId="{C40981C9-6F5C-4E76-B7D7-CB3E55A7ACC4}" type="sibTrans" cxnId="{99FE2A14-B58D-4E5F-B73C-F5BA0A41485A}">
      <dgm:prSet/>
      <dgm:spPr/>
      <dgm:t>
        <a:bodyPr/>
        <a:lstStyle/>
        <a:p>
          <a:endParaRPr lang="es-MX" sz="1350"/>
        </a:p>
      </dgm:t>
    </dgm:pt>
    <dgm:pt modelId="{05046F51-E8DF-48A4-A277-B75B92F5E13F}">
      <dgm:prSet phldrT="[Texto]" custT="1"/>
      <dgm:spPr/>
      <dgm:t>
        <a:bodyPr/>
        <a:lstStyle/>
        <a:p>
          <a:r>
            <a:rPr lang="es-MX" sz="1350" b="1" dirty="0" smtClean="0"/>
            <a:t>2011</a:t>
          </a:r>
        </a:p>
        <a:p>
          <a:r>
            <a:rPr lang="es-MX" sz="1350" b="1" dirty="0" smtClean="0"/>
            <a:t>Repitió el  47%</a:t>
          </a:r>
          <a:endParaRPr lang="es-MX" sz="1350" b="1" dirty="0"/>
        </a:p>
      </dgm:t>
    </dgm:pt>
    <dgm:pt modelId="{15D9DEBC-8ECF-4A64-ABCD-6300A8725514}" type="parTrans" cxnId="{1D770F01-41B5-498F-B101-EAEC6BE5C325}">
      <dgm:prSet/>
      <dgm:spPr/>
      <dgm:t>
        <a:bodyPr/>
        <a:lstStyle/>
        <a:p>
          <a:endParaRPr lang="es-MX" sz="1350"/>
        </a:p>
      </dgm:t>
    </dgm:pt>
    <dgm:pt modelId="{CB5EDCE1-CA22-489C-8706-057D3E2951CA}" type="sibTrans" cxnId="{1D770F01-41B5-498F-B101-EAEC6BE5C325}">
      <dgm:prSet/>
      <dgm:spPr/>
      <dgm:t>
        <a:bodyPr/>
        <a:lstStyle/>
        <a:p>
          <a:endParaRPr lang="es-MX" sz="1350"/>
        </a:p>
      </dgm:t>
    </dgm:pt>
    <dgm:pt modelId="{4EA9336D-63F2-4703-955B-F695E02BB2C0}">
      <dgm:prSet custT="1"/>
      <dgm:spPr/>
      <dgm:t>
        <a:bodyPr/>
        <a:lstStyle/>
        <a:p>
          <a:r>
            <a:rPr lang="es-MX" sz="1350" b="1" dirty="0" smtClean="0"/>
            <a:t>2010</a:t>
          </a:r>
        </a:p>
        <a:p>
          <a:r>
            <a:rPr lang="es-MX" sz="1350" b="1" dirty="0" smtClean="0"/>
            <a:t>repitió el 40%</a:t>
          </a:r>
          <a:endParaRPr lang="es-MX" sz="1350" b="1" dirty="0"/>
        </a:p>
      </dgm:t>
    </dgm:pt>
    <dgm:pt modelId="{688D4AC0-9A79-4480-B607-6E7B0173609E}" type="parTrans" cxnId="{0E1845F6-40CF-4384-BAF2-8788EE89CFB2}">
      <dgm:prSet/>
      <dgm:spPr/>
      <dgm:t>
        <a:bodyPr/>
        <a:lstStyle/>
        <a:p>
          <a:endParaRPr lang="es-MX" sz="1350"/>
        </a:p>
      </dgm:t>
    </dgm:pt>
    <dgm:pt modelId="{3A66677F-0D3C-40C3-8055-D6B64934E1F4}" type="sibTrans" cxnId="{0E1845F6-40CF-4384-BAF2-8788EE89CFB2}">
      <dgm:prSet/>
      <dgm:spPr/>
      <dgm:t>
        <a:bodyPr/>
        <a:lstStyle/>
        <a:p>
          <a:endParaRPr lang="es-MX" sz="1350"/>
        </a:p>
      </dgm:t>
    </dgm:pt>
    <dgm:pt modelId="{CAD88ADC-963F-4CF6-A315-385DDCEE06F5}" type="pres">
      <dgm:prSet presAssocID="{9816B8FB-245C-4D2C-B0A3-966DAA7CDDC9}" presName="CompostProcess" presStyleCnt="0">
        <dgm:presLayoutVars>
          <dgm:dir/>
          <dgm:resizeHandles val="exact"/>
        </dgm:presLayoutVars>
      </dgm:prSet>
      <dgm:spPr/>
    </dgm:pt>
    <dgm:pt modelId="{FDCD9894-EDDB-4AAB-BED0-0C59CF6CB9EC}" type="pres">
      <dgm:prSet presAssocID="{9816B8FB-245C-4D2C-B0A3-966DAA7CDDC9}" presName="arrow" presStyleLbl="bgShp" presStyleIdx="0" presStyleCnt="1" custScaleX="11764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B6A6687-D4CA-4196-BC38-8DA5EF3A673D}" type="pres">
      <dgm:prSet presAssocID="{9816B8FB-245C-4D2C-B0A3-966DAA7CDDC9}" presName="linearProcess" presStyleCnt="0"/>
      <dgm:spPr/>
    </dgm:pt>
    <dgm:pt modelId="{B0269615-A708-4DD5-911A-479F2444BFCF}" type="pres">
      <dgm:prSet presAssocID="{86E67492-2F76-4CDE-9D24-5A76C8B79755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6AEB16C-941D-4DB5-BA4E-A2EF3A0FC4FA}" type="pres">
      <dgm:prSet presAssocID="{0988DFF9-DC87-4E5E-BCBB-B6DAFA1C5278}" presName="sibTrans" presStyleCnt="0"/>
      <dgm:spPr/>
    </dgm:pt>
    <dgm:pt modelId="{83E090C0-6FB1-4B37-BA7B-4AFEA2C7E027}" type="pres">
      <dgm:prSet presAssocID="{048CC104-81BF-4B89-A121-DC2BD134B457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140B6C8-2F9A-43BF-BCB4-8EA9FE53AD32}" type="pres">
      <dgm:prSet presAssocID="{C40981C9-6F5C-4E76-B7D7-CB3E55A7ACC4}" presName="sibTrans" presStyleCnt="0"/>
      <dgm:spPr/>
    </dgm:pt>
    <dgm:pt modelId="{01817B7C-7C50-47DA-848C-4998F29C16A9}" type="pres">
      <dgm:prSet presAssocID="{4EA9336D-63F2-4703-955B-F695E02BB2C0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A559538-895B-4B85-BD6D-6C009A459D3D}" type="pres">
      <dgm:prSet presAssocID="{3A66677F-0D3C-40C3-8055-D6B64934E1F4}" presName="sibTrans" presStyleCnt="0"/>
      <dgm:spPr/>
    </dgm:pt>
    <dgm:pt modelId="{AD774EC4-30CE-45CD-814D-700DE719E83A}" type="pres">
      <dgm:prSet presAssocID="{05046F51-E8DF-48A4-A277-B75B92F5E13F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A0A5CA3-1671-4795-BEBC-BF76A6FF4D97}" type="presOf" srcId="{86E67492-2F76-4CDE-9D24-5A76C8B79755}" destId="{B0269615-A708-4DD5-911A-479F2444BFCF}" srcOrd="0" destOrd="0" presId="urn:microsoft.com/office/officeart/2005/8/layout/hProcess9"/>
    <dgm:cxn modelId="{99FE2A14-B58D-4E5F-B73C-F5BA0A41485A}" srcId="{9816B8FB-245C-4D2C-B0A3-966DAA7CDDC9}" destId="{048CC104-81BF-4B89-A121-DC2BD134B457}" srcOrd="1" destOrd="0" parTransId="{682FBFFB-9274-4E62-8779-F97CBF3A4CFA}" sibTransId="{C40981C9-6F5C-4E76-B7D7-CB3E55A7ACC4}"/>
    <dgm:cxn modelId="{3BF2353B-0E01-4DDB-AEC9-E942449E6975}" type="presOf" srcId="{4EA9336D-63F2-4703-955B-F695E02BB2C0}" destId="{01817B7C-7C50-47DA-848C-4998F29C16A9}" srcOrd="0" destOrd="0" presId="urn:microsoft.com/office/officeart/2005/8/layout/hProcess9"/>
    <dgm:cxn modelId="{0E1845F6-40CF-4384-BAF2-8788EE89CFB2}" srcId="{9816B8FB-245C-4D2C-B0A3-966DAA7CDDC9}" destId="{4EA9336D-63F2-4703-955B-F695E02BB2C0}" srcOrd="2" destOrd="0" parTransId="{688D4AC0-9A79-4480-B607-6E7B0173609E}" sibTransId="{3A66677F-0D3C-40C3-8055-D6B64934E1F4}"/>
    <dgm:cxn modelId="{0B52951A-AFEA-442C-969C-C146456A4527}" type="presOf" srcId="{048CC104-81BF-4B89-A121-DC2BD134B457}" destId="{83E090C0-6FB1-4B37-BA7B-4AFEA2C7E027}" srcOrd="0" destOrd="0" presId="urn:microsoft.com/office/officeart/2005/8/layout/hProcess9"/>
    <dgm:cxn modelId="{C4FCE1DC-142A-428A-8E71-9A6A5DCF2DF1}" type="presOf" srcId="{9816B8FB-245C-4D2C-B0A3-966DAA7CDDC9}" destId="{CAD88ADC-963F-4CF6-A315-385DDCEE06F5}" srcOrd="0" destOrd="0" presId="urn:microsoft.com/office/officeart/2005/8/layout/hProcess9"/>
    <dgm:cxn modelId="{1D770F01-41B5-498F-B101-EAEC6BE5C325}" srcId="{9816B8FB-245C-4D2C-B0A3-966DAA7CDDC9}" destId="{05046F51-E8DF-48A4-A277-B75B92F5E13F}" srcOrd="3" destOrd="0" parTransId="{15D9DEBC-8ECF-4A64-ABCD-6300A8725514}" sibTransId="{CB5EDCE1-CA22-489C-8706-057D3E2951CA}"/>
    <dgm:cxn modelId="{A0EC9A7E-BEE2-4A76-AFC3-32824A594F5C}" type="presOf" srcId="{05046F51-E8DF-48A4-A277-B75B92F5E13F}" destId="{AD774EC4-30CE-45CD-814D-700DE719E83A}" srcOrd="0" destOrd="0" presId="urn:microsoft.com/office/officeart/2005/8/layout/hProcess9"/>
    <dgm:cxn modelId="{82667EE4-4E15-448A-8671-DB042D0C9388}" srcId="{9816B8FB-245C-4D2C-B0A3-966DAA7CDDC9}" destId="{86E67492-2F76-4CDE-9D24-5A76C8B79755}" srcOrd="0" destOrd="0" parTransId="{EA0F4EE2-015A-4B38-812E-3A1FFA128092}" sibTransId="{0988DFF9-DC87-4E5E-BCBB-B6DAFA1C5278}"/>
    <dgm:cxn modelId="{75189584-446C-49FE-A70A-E9C91C6E53EF}" type="presParOf" srcId="{CAD88ADC-963F-4CF6-A315-385DDCEE06F5}" destId="{FDCD9894-EDDB-4AAB-BED0-0C59CF6CB9EC}" srcOrd="0" destOrd="0" presId="urn:microsoft.com/office/officeart/2005/8/layout/hProcess9"/>
    <dgm:cxn modelId="{E1FEFB58-A1B0-49E7-A135-4980E2BCB2C0}" type="presParOf" srcId="{CAD88ADC-963F-4CF6-A315-385DDCEE06F5}" destId="{9B6A6687-D4CA-4196-BC38-8DA5EF3A673D}" srcOrd="1" destOrd="0" presId="urn:microsoft.com/office/officeart/2005/8/layout/hProcess9"/>
    <dgm:cxn modelId="{8EC12E60-276F-422B-80F2-2321066D7453}" type="presParOf" srcId="{9B6A6687-D4CA-4196-BC38-8DA5EF3A673D}" destId="{B0269615-A708-4DD5-911A-479F2444BFCF}" srcOrd="0" destOrd="0" presId="urn:microsoft.com/office/officeart/2005/8/layout/hProcess9"/>
    <dgm:cxn modelId="{2584B8DD-1BEE-4B55-A565-1D25F2BEF9DA}" type="presParOf" srcId="{9B6A6687-D4CA-4196-BC38-8DA5EF3A673D}" destId="{A6AEB16C-941D-4DB5-BA4E-A2EF3A0FC4FA}" srcOrd="1" destOrd="0" presId="urn:microsoft.com/office/officeart/2005/8/layout/hProcess9"/>
    <dgm:cxn modelId="{2A7E52C9-144E-456D-9524-6222581CC818}" type="presParOf" srcId="{9B6A6687-D4CA-4196-BC38-8DA5EF3A673D}" destId="{83E090C0-6FB1-4B37-BA7B-4AFEA2C7E027}" srcOrd="2" destOrd="0" presId="urn:microsoft.com/office/officeart/2005/8/layout/hProcess9"/>
    <dgm:cxn modelId="{03320DE7-D22A-4913-A7DB-B30B8820168B}" type="presParOf" srcId="{9B6A6687-D4CA-4196-BC38-8DA5EF3A673D}" destId="{B140B6C8-2F9A-43BF-BCB4-8EA9FE53AD32}" srcOrd="3" destOrd="0" presId="urn:microsoft.com/office/officeart/2005/8/layout/hProcess9"/>
    <dgm:cxn modelId="{D4055811-95AE-491A-B964-9879F0E733EE}" type="presParOf" srcId="{9B6A6687-D4CA-4196-BC38-8DA5EF3A673D}" destId="{01817B7C-7C50-47DA-848C-4998F29C16A9}" srcOrd="4" destOrd="0" presId="urn:microsoft.com/office/officeart/2005/8/layout/hProcess9"/>
    <dgm:cxn modelId="{DF191D69-4DC3-40FD-B75A-98F435D48CDA}" type="presParOf" srcId="{9B6A6687-D4CA-4196-BC38-8DA5EF3A673D}" destId="{1A559538-895B-4B85-BD6D-6C009A459D3D}" srcOrd="5" destOrd="0" presId="urn:microsoft.com/office/officeart/2005/8/layout/hProcess9"/>
    <dgm:cxn modelId="{EECA36B8-7104-41AA-BC4D-C2070893B058}" type="presParOf" srcId="{9B6A6687-D4CA-4196-BC38-8DA5EF3A673D}" destId="{AD774EC4-30CE-45CD-814D-700DE719E83A}" srcOrd="6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12AB49-8611-4CA2-A0C6-CD63AFBE94CA}" type="doc">
      <dgm:prSet loTypeId="urn:microsoft.com/office/officeart/2005/8/layout/hProcess9" loCatId="process" qsTypeId="urn:microsoft.com/office/officeart/2005/8/quickstyle/3d1" qsCatId="3D" csTypeId="urn:microsoft.com/office/officeart/2005/8/colors/colorful5" csCatId="colorful" phldr="1"/>
      <dgm:spPr/>
    </dgm:pt>
    <dgm:pt modelId="{4BBCBCA4-3F15-45EB-A9FD-7440355C1C68}">
      <dgm:prSet phldrT="[Texto]" custT="1"/>
      <dgm:spPr/>
      <dgm:t>
        <a:bodyPr/>
        <a:lstStyle/>
        <a:p>
          <a:r>
            <a:rPr lang="es-MX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2009  9.30</a:t>
          </a:r>
          <a:endParaRPr lang="es-MX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830420-66B6-4709-8B77-0D6487B75D75}" type="parTrans" cxnId="{E2029E75-E3AB-44C2-BC6E-633D2EB7C454}">
      <dgm:prSet/>
      <dgm:spPr/>
      <dgm:t>
        <a:bodyPr/>
        <a:lstStyle/>
        <a:p>
          <a:endParaRPr lang="es-MX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105E33-F4AD-4284-9758-D296A6589E11}" type="sibTrans" cxnId="{E2029E75-E3AB-44C2-BC6E-633D2EB7C454}">
      <dgm:prSet/>
      <dgm:spPr/>
      <dgm:t>
        <a:bodyPr/>
        <a:lstStyle/>
        <a:p>
          <a:endParaRPr lang="es-MX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27485F-F72C-4AAD-BC07-7F9A227320B4}">
      <dgm:prSet phldrT="[Texto]" custT="1"/>
      <dgm:spPr/>
      <dgm:t>
        <a:bodyPr/>
        <a:lstStyle/>
        <a:p>
          <a:r>
            <a:rPr lang="es-MX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2010  9.32</a:t>
          </a:r>
          <a:endParaRPr lang="es-MX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55868D-5E62-4294-BF8A-E30F25A00ECA}" type="parTrans" cxnId="{9E2A2FBA-157C-495E-B797-926105058C89}">
      <dgm:prSet/>
      <dgm:spPr/>
      <dgm:t>
        <a:bodyPr/>
        <a:lstStyle/>
        <a:p>
          <a:endParaRPr lang="es-MX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957D5C-0B9A-45E3-9FD4-84CFC641EB8A}" type="sibTrans" cxnId="{9E2A2FBA-157C-495E-B797-926105058C89}">
      <dgm:prSet/>
      <dgm:spPr/>
      <dgm:t>
        <a:bodyPr/>
        <a:lstStyle/>
        <a:p>
          <a:endParaRPr lang="es-MX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051D42-BA10-4506-9E18-F84DE090E9E0}">
      <dgm:prSet phldrT="[Texto]" custT="1"/>
      <dgm:spPr/>
      <dgm:t>
        <a:bodyPr/>
        <a:lstStyle/>
        <a:p>
          <a:r>
            <a:rPr lang="es-MX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2011  9.57</a:t>
          </a:r>
          <a:endParaRPr lang="es-MX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76D63E-9622-4F8B-875A-929DCD87B32F}" type="parTrans" cxnId="{872A883F-0338-438B-B1DE-3FCBAA1D62A0}">
      <dgm:prSet/>
      <dgm:spPr/>
      <dgm:t>
        <a:bodyPr/>
        <a:lstStyle/>
        <a:p>
          <a:endParaRPr lang="es-MX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22FB0F6-7B63-4F53-9B00-8585454F0B6B}" type="sibTrans" cxnId="{872A883F-0338-438B-B1DE-3FCBAA1D62A0}">
      <dgm:prSet/>
      <dgm:spPr/>
      <dgm:t>
        <a:bodyPr/>
        <a:lstStyle/>
        <a:p>
          <a:endParaRPr lang="es-MX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A4BC2E-DE8C-49C4-9EAC-8844D3416B51}" type="pres">
      <dgm:prSet presAssocID="{0212AB49-8611-4CA2-A0C6-CD63AFBE94CA}" presName="CompostProcess" presStyleCnt="0">
        <dgm:presLayoutVars>
          <dgm:dir/>
          <dgm:resizeHandles val="exact"/>
        </dgm:presLayoutVars>
      </dgm:prSet>
      <dgm:spPr/>
    </dgm:pt>
    <dgm:pt modelId="{6ED4DDFE-F003-43E4-A7C2-5662A45C437A}" type="pres">
      <dgm:prSet presAssocID="{0212AB49-8611-4CA2-A0C6-CD63AFBE94CA}" presName="arrow" presStyleLbl="bgShp" presStyleIdx="0" presStyleCnt="1" custScaleX="108359"/>
      <dgm:spPr>
        <a:solidFill>
          <a:schemeClr val="bg1">
            <a:lumMod val="95000"/>
          </a:schemeClr>
        </a:solidFill>
      </dgm:spPr>
    </dgm:pt>
    <dgm:pt modelId="{B64DECF0-D96A-4527-AD9A-4E99D15F7915}" type="pres">
      <dgm:prSet presAssocID="{0212AB49-8611-4CA2-A0C6-CD63AFBE94CA}" presName="linearProcess" presStyleCnt="0"/>
      <dgm:spPr/>
    </dgm:pt>
    <dgm:pt modelId="{2644AE4E-EBC3-4517-A95A-27D4CF568B3D}" type="pres">
      <dgm:prSet presAssocID="{4BBCBCA4-3F15-45EB-A9FD-7440355C1C68}" presName="textNode" presStyleLbl="node1" presStyleIdx="0" presStyleCnt="3" custScaleX="74503" custScaleY="83328" custLinFactNeighborX="-31943" custLinFactNeighborY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3192466-6257-47DF-A746-57035003BFCB}" type="pres">
      <dgm:prSet presAssocID="{F6105E33-F4AD-4284-9758-D296A6589E11}" presName="sibTrans" presStyleCnt="0"/>
      <dgm:spPr/>
    </dgm:pt>
    <dgm:pt modelId="{30240FAC-ADA4-4A53-AD56-E98F37975950}" type="pres">
      <dgm:prSet presAssocID="{7427485F-F72C-4AAD-BC07-7F9A227320B4}" presName="textNode" presStyleLbl="node1" presStyleIdx="1" presStyleCnt="3" custScaleX="73479" custScaleY="83343" custLinFactNeighborX="-52645" custLinFactNeighborY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4CA2301-B327-4E44-B671-B7670F69BF3F}" type="pres">
      <dgm:prSet presAssocID="{55957D5C-0B9A-45E3-9FD4-84CFC641EB8A}" presName="sibTrans" presStyleCnt="0"/>
      <dgm:spPr/>
    </dgm:pt>
    <dgm:pt modelId="{361DE20E-CD77-4BD5-BB4B-D73F040EE83F}" type="pres">
      <dgm:prSet presAssocID="{72051D42-BA10-4506-9E18-F84DE090E9E0}" presName="textNode" presStyleLbl="node1" presStyleIdx="2" presStyleCnt="3" custScaleX="76056" custScaleY="8334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E2A2FBA-157C-495E-B797-926105058C89}" srcId="{0212AB49-8611-4CA2-A0C6-CD63AFBE94CA}" destId="{7427485F-F72C-4AAD-BC07-7F9A227320B4}" srcOrd="1" destOrd="0" parTransId="{3255868D-5E62-4294-BF8A-E30F25A00ECA}" sibTransId="{55957D5C-0B9A-45E3-9FD4-84CFC641EB8A}"/>
    <dgm:cxn modelId="{445726C1-42C2-4DDA-BA4C-C6B4D353F6B9}" type="presOf" srcId="{7427485F-F72C-4AAD-BC07-7F9A227320B4}" destId="{30240FAC-ADA4-4A53-AD56-E98F37975950}" srcOrd="0" destOrd="0" presId="urn:microsoft.com/office/officeart/2005/8/layout/hProcess9"/>
    <dgm:cxn modelId="{872A883F-0338-438B-B1DE-3FCBAA1D62A0}" srcId="{0212AB49-8611-4CA2-A0C6-CD63AFBE94CA}" destId="{72051D42-BA10-4506-9E18-F84DE090E9E0}" srcOrd="2" destOrd="0" parTransId="{DD76D63E-9622-4F8B-875A-929DCD87B32F}" sibTransId="{122FB0F6-7B63-4F53-9B00-8585454F0B6B}"/>
    <dgm:cxn modelId="{346A939A-CB80-44F9-81AE-1FA50B468A95}" type="presOf" srcId="{4BBCBCA4-3F15-45EB-A9FD-7440355C1C68}" destId="{2644AE4E-EBC3-4517-A95A-27D4CF568B3D}" srcOrd="0" destOrd="0" presId="urn:microsoft.com/office/officeart/2005/8/layout/hProcess9"/>
    <dgm:cxn modelId="{71A1895C-5057-4E18-A633-46A50C05F2B3}" type="presOf" srcId="{72051D42-BA10-4506-9E18-F84DE090E9E0}" destId="{361DE20E-CD77-4BD5-BB4B-D73F040EE83F}" srcOrd="0" destOrd="0" presId="urn:microsoft.com/office/officeart/2005/8/layout/hProcess9"/>
    <dgm:cxn modelId="{E2029E75-E3AB-44C2-BC6E-633D2EB7C454}" srcId="{0212AB49-8611-4CA2-A0C6-CD63AFBE94CA}" destId="{4BBCBCA4-3F15-45EB-A9FD-7440355C1C68}" srcOrd="0" destOrd="0" parTransId="{62830420-66B6-4709-8B77-0D6487B75D75}" sibTransId="{F6105E33-F4AD-4284-9758-D296A6589E11}"/>
    <dgm:cxn modelId="{6E595193-DA23-4044-A70E-ED1AA9DD28DA}" type="presOf" srcId="{0212AB49-8611-4CA2-A0C6-CD63AFBE94CA}" destId="{87A4BC2E-DE8C-49C4-9EAC-8844D3416B51}" srcOrd="0" destOrd="0" presId="urn:microsoft.com/office/officeart/2005/8/layout/hProcess9"/>
    <dgm:cxn modelId="{704DB783-EA45-490D-BBBA-90454B5A677B}" type="presParOf" srcId="{87A4BC2E-DE8C-49C4-9EAC-8844D3416B51}" destId="{6ED4DDFE-F003-43E4-A7C2-5662A45C437A}" srcOrd="0" destOrd="0" presId="urn:microsoft.com/office/officeart/2005/8/layout/hProcess9"/>
    <dgm:cxn modelId="{4125E1C1-97EC-4053-8FF9-744144335A2B}" type="presParOf" srcId="{87A4BC2E-DE8C-49C4-9EAC-8844D3416B51}" destId="{B64DECF0-D96A-4527-AD9A-4E99D15F7915}" srcOrd="1" destOrd="0" presId="urn:microsoft.com/office/officeart/2005/8/layout/hProcess9"/>
    <dgm:cxn modelId="{E0212E0C-9677-45AC-8BC9-B90F72A3FC5A}" type="presParOf" srcId="{B64DECF0-D96A-4527-AD9A-4E99D15F7915}" destId="{2644AE4E-EBC3-4517-A95A-27D4CF568B3D}" srcOrd="0" destOrd="0" presId="urn:microsoft.com/office/officeart/2005/8/layout/hProcess9"/>
    <dgm:cxn modelId="{39CFD8AB-0216-4488-B785-6AA7577AA6EF}" type="presParOf" srcId="{B64DECF0-D96A-4527-AD9A-4E99D15F7915}" destId="{73192466-6257-47DF-A746-57035003BFCB}" srcOrd="1" destOrd="0" presId="urn:microsoft.com/office/officeart/2005/8/layout/hProcess9"/>
    <dgm:cxn modelId="{5CD87542-4A09-48FD-9404-67BE193F00DE}" type="presParOf" srcId="{B64DECF0-D96A-4527-AD9A-4E99D15F7915}" destId="{30240FAC-ADA4-4A53-AD56-E98F37975950}" srcOrd="2" destOrd="0" presId="urn:microsoft.com/office/officeart/2005/8/layout/hProcess9"/>
    <dgm:cxn modelId="{9856BD98-1B76-47F2-8F35-04E59AEC7975}" type="presParOf" srcId="{B64DECF0-D96A-4527-AD9A-4E99D15F7915}" destId="{74CA2301-B327-4E44-B671-B7670F69BF3F}" srcOrd="3" destOrd="0" presId="urn:microsoft.com/office/officeart/2005/8/layout/hProcess9"/>
    <dgm:cxn modelId="{A2AE7A01-CC72-4AF9-B81C-A49327BAFB1A}" type="presParOf" srcId="{B64DECF0-D96A-4527-AD9A-4E99D15F7915}" destId="{361DE20E-CD77-4BD5-BB4B-D73F040EE83F}" srcOrd="4" destOrd="0" presId="urn:microsoft.com/office/officeart/2005/8/layout/hProcess9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4FD8F0-A398-48DC-8CA6-6026133A8C3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6F0E9BEA-5A14-4526-903B-EC0390F8F0AD}">
      <dgm:prSet phldrT="[Texto]" custT="1"/>
      <dgm:spPr>
        <a:solidFill>
          <a:srgbClr val="7030A0"/>
        </a:solidFill>
      </dgm:spPr>
      <dgm:t>
        <a:bodyPr/>
        <a:lstStyle/>
        <a:p>
          <a:r>
            <a:rPr lang="es-MX" sz="2000" b="1" dirty="0" smtClean="0">
              <a:solidFill>
                <a:schemeClr val="bg1"/>
              </a:solidFill>
              <a:latin typeface="Trebuchet MS" pitchFamily="34" charset="0"/>
            </a:rPr>
            <a:t>43%</a:t>
          </a:r>
          <a:r>
            <a:rPr lang="es-MX" sz="1800" b="1" dirty="0" smtClean="0">
              <a:solidFill>
                <a:schemeClr val="bg1"/>
              </a:solidFill>
              <a:latin typeface="Trebuchet MS" pitchFamily="34" charset="0"/>
            </a:rPr>
            <a:t> </a:t>
          </a:r>
          <a:r>
            <a:rPr lang="es-MX" sz="1300" dirty="0" smtClean="0">
              <a:solidFill>
                <a:schemeClr val="bg1"/>
              </a:solidFill>
              <a:latin typeface="Trebuchet MS" pitchFamily="34" charset="0"/>
            </a:rPr>
            <a:t>de los expositores entrevistados pertenecen a comunidades.</a:t>
          </a:r>
          <a:endParaRPr lang="es-MX" sz="1300" dirty="0">
            <a:solidFill>
              <a:schemeClr val="bg1"/>
            </a:solidFill>
            <a:latin typeface="Trebuchet MS" pitchFamily="34" charset="0"/>
          </a:endParaRPr>
        </a:p>
      </dgm:t>
    </dgm:pt>
    <dgm:pt modelId="{29C6E52E-654A-4150-9B32-2AAEB9555DC5}" type="sibTrans" cxnId="{20DE0604-B898-4A68-AAC6-6A9C4A5E6228}">
      <dgm:prSet/>
      <dgm:spPr/>
      <dgm:t>
        <a:bodyPr/>
        <a:lstStyle/>
        <a:p>
          <a:endParaRPr lang="es-MX"/>
        </a:p>
      </dgm:t>
    </dgm:pt>
    <dgm:pt modelId="{2E9AD86D-E9FF-4557-8C6E-E98044079A1B}" type="parTrans" cxnId="{20DE0604-B898-4A68-AAC6-6A9C4A5E6228}">
      <dgm:prSet/>
      <dgm:spPr/>
      <dgm:t>
        <a:bodyPr/>
        <a:lstStyle/>
        <a:p>
          <a:endParaRPr lang="es-MX"/>
        </a:p>
      </dgm:t>
    </dgm:pt>
    <dgm:pt modelId="{109A06F0-33D8-4BC5-8262-8D3697B2C8F3}" type="pres">
      <dgm:prSet presAssocID="{434FD8F0-A398-48DC-8CA6-6026133A8C38}" presName="linearFlow" presStyleCnt="0">
        <dgm:presLayoutVars>
          <dgm:dir/>
          <dgm:resizeHandles val="exact"/>
        </dgm:presLayoutVars>
      </dgm:prSet>
      <dgm:spPr/>
    </dgm:pt>
    <dgm:pt modelId="{CF7D13E6-73E7-42B9-B7D8-884DD1326E52}" type="pres">
      <dgm:prSet presAssocID="{6F0E9BEA-5A14-4526-903B-EC0390F8F0AD}" presName="composite" presStyleCnt="0"/>
      <dgm:spPr/>
    </dgm:pt>
    <dgm:pt modelId="{D8B9EF93-623B-4C77-89B5-52539932825C}" type="pres">
      <dgm:prSet presAssocID="{6F0E9BEA-5A14-4526-903B-EC0390F8F0AD}" presName="imgShp" presStyleLbl="fgImgPlace1" presStyleIdx="0" presStyleCnt="1" custScaleX="86667" custScaleY="86529" custLinFactNeighborX="-22910" custLinFactNeighborY="6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0FFC616-307F-4D62-9F5A-D7A4B3D6DBEB}" type="pres">
      <dgm:prSet presAssocID="{6F0E9BEA-5A14-4526-903B-EC0390F8F0AD}" presName="txShp" presStyleLbl="node1" presStyleIdx="0" presStyleCnt="1" custScaleX="14041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0DE0604-B898-4A68-AAC6-6A9C4A5E6228}" srcId="{434FD8F0-A398-48DC-8CA6-6026133A8C38}" destId="{6F0E9BEA-5A14-4526-903B-EC0390F8F0AD}" srcOrd="0" destOrd="0" parTransId="{2E9AD86D-E9FF-4557-8C6E-E98044079A1B}" sibTransId="{29C6E52E-654A-4150-9B32-2AAEB9555DC5}"/>
    <dgm:cxn modelId="{0B2BCBFE-D1DF-4C66-9877-A2FE603664A3}" type="presOf" srcId="{6F0E9BEA-5A14-4526-903B-EC0390F8F0AD}" destId="{D0FFC616-307F-4D62-9F5A-D7A4B3D6DBEB}" srcOrd="0" destOrd="0" presId="urn:microsoft.com/office/officeart/2005/8/layout/vList3"/>
    <dgm:cxn modelId="{C0DDC74D-428A-4EE7-9E41-28B2E4F344DC}" type="presOf" srcId="{434FD8F0-A398-48DC-8CA6-6026133A8C38}" destId="{109A06F0-33D8-4BC5-8262-8D3697B2C8F3}" srcOrd="0" destOrd="0" presId="urn:microsoft.com/office/officeart/2005/8/layout/vList3"/>
    <dgm:cxn modelId="{A2D51CCB-7405-400B-8D6B-BDD39F8FCD86}" type="presParOf" srcId="{109A06F0-33D8-4BC5-8262-8D3697B2C8F3}" destId="{CF7D13E6-73E7-42B9-B7D8-884DD1326E52}" srcOrd="0" destOrd="0" presId="urn:microsoft.com/office/officeart/2005/8/layout/vList3"/>
    <dgm:cxn modelId="{FBB5A249-075F-41F1-9991-EC51B822A0AF}" type="presParOf" srcId="{CF7D13E6-73E7-42B9-B7D8-884DD1326E52}" destId="{D8B9EF93-623B-4C77-89B5-52539932825C}" srcOrd="0" destOrd="0" presId="urn:microsoft.com/office/officeart/2005/8/layout/vList3"/>
    <dgm:cxn modelId="{FDE3EF3E-687B-4A2D-9ED4-D761C255D568}" type="presParOf" srcId="{CF7D13E6-73E7-42B9-B7D8-884DD1326E52}" destId="{D0FFC616-307F-4D62-9F5A-D7A4B3D6DBEB}" srcOrd="1" destOrd="0" presId="urn:microsoft.com/office/officeart/2005/8/layout/vList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DE918B-22A9-4472-9B01-E693513E2675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</dgm:pt>
    <dgm:pt modelId="{CB92EB8F-B99C-4836-934C-18970ADFF7A7}">
      <dgm:prSet phldrT="[Texto]" custT="1"/>
      <dgm:spPr/>
      <dgm:t>
        <a:bodyPr/>
        <a:lstStyle/>
        <a:p>
          <a:r>
            <a:rPr lang="es-MX" sz="2400" dirty="0" smtClean="0"/>
            <a:t>2010 / </a:t>
          </a:r>
          <a:r>
            <a:rPr lang="es-MX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37.2</a:t>
          </a:r>
          <a:r>
            <a:rPr lang="es-MX" sz="2400" dirty="0" smtClean="0"/>
            <a:t> años </a:t>
          </a:r>
          <a:endParaRPr lang="es-MX" sz="2400" dirty="0"/>
        </a:p>
      </dgm:t>
    </dgm:pt>
    <dgm:pt modelId="{270F634F-ADA8-44DB-B2A0-936F10774D06}" type="parTrans" cxnId="{75DB2007-2B25-4ACE-80D9-FC38AA596D20}">
      <dgm:prSet/>
      <dgm:spPr/>
      <dgm:t>
        <a:bodyPr/>
        <a:lstStyle/>
        <a:p>
          <a:endParaRPr lang="es-MX" sz="1600"/>
        </a:p>
      </dgm:t>
    </dgm:pt>
    <dgm:pt modelId="{87766258-5C26-4828-8843-78A6BDE49861}" type="sibTrans" cxnId="{75DB2007-2B25-4ACE-80D9-FC38AA596D20}">
      <dgm:prSet custT="1"/>
      <dgm:spPr>
        <a:solidFill>
          <a:schemeClr val="bg1"/>
        </a:solidFill>
      </dgm:spPr>
      <dgm:t>
        <a:bodyPr/>
        <a:lstStyle/>
        <a:p>
          <a:endParaRPr lang="es-MX" sz="1200" dirty="0"/>
        </a:p>
      </dgm:t>
    </dgm:pt>
    <dgm:pt modelId="{3353ECB4-376A-4717-9BC5-721ADD4ACA9E}">
      <dgm:prSet phldrT="[Texto]" custT="1"/>
      <dgm:spPr>
        <a:solidFill>
          <a:srgbClr val="9F52CE"/>
        </a:solidFill>
      </dgm:spPr>
      <dgm:t>
        <a:bodyPr/>
        <a:lstStyle/>
        <a:p>
          <a:r>
            <a:rPr lang="es-MX" sz="2400" dirty="0" smtClean="0"/>
            <a:t>2011 / </a:t>
          </a:r>
          <a:r>
            <a:rPr lang="es-MX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39.8</a:t>
          </a:r>
          <a:r>
            <a:rPr lang="es-MX" sz="2400" dirty="0" smtClean="0"/>
            <a:t> años</a:t>
          </a:r>
          <a:endParaRPr lang="es-MX" sz="2400" dirty="0"/>
        </a:p>
      </dgm:t>
    </dgm:pt>
    <dgm:pt modelId="{72C083CD-A767-4F1D-BA47-DD11EE0A8951}" type="parTrans" cxnId="{77B684F1-3EC3-4DF0-8DC9-EE127AD620EE}">
      <dgm:prSet/>
      <dgm:spPr/>
      <dgm:t>
        <a:bodyPr/>
        <a:lstStyle/>
        <a:p>
          <a:endParaRPr lang="es-MX" sz="1600"/>
        </a:p>
      </dgm:t>
    </dgm:pt>
    <dgm:pt modelId="{10F71A78-F764-4D4E-A39D-79E8270FEDFF}" type="sibTrans" cxnId="{77B684F1-3EC3-4DF0-8DC9-EE127AD620EE}">
      <dgm:prSet/>
      <dgm:spPr/>
      <dgm:t>
        <a:bodyPr/>
        <a:lstStyle/>
        <a:p>
          <a:endParaRPr lang="es-MX" sz="1600"/>
        </a:p>
      </dgm:t>
    </dgm:pt>
    <dgm:pt modelId="{8B7722E7-0068-46FE-A14E-5F6E83A17CA5}" type="pres">
      <dgm:prSet presAssocID="{BEDE918B-22A9-4472-9B01-E693513E2675}" presName="Name0" presStyleCnt="0">
        <dgm:presLayoutVars>
          <dgm:dir/>
          <dgm:resizeHandles val="exact"/>
        </dgm:presLayoutVars>
      </dgm:prSet>
      <dgm:spPr/>
    </dgm:pt>
    <dgm:pt modelId="{6250DC63-85BE-4EA2-90F0-6EAB9F250608}" type="pres">
      <dgm:prSet presAssocID="{CB92EB8F-B99C-4836-934C-18970ADFF7A7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0D32587-CD96-40DA-9B02-3EE861622DB3}" type="pres">
      <dgm:prSet presAssocID="{87766258-5C26-4828-8843-78A6BDE49861}" presName="sibTrans" presStyleLbl="sibTrans2D1" presStyleIdx="0" presStyleCnt="1" custFlipVert="1" custFlipHor="0" custScaleX="67591" custScaleY="51686"/>
      <dgm:spPr/>
      <dgm:t>
        <a:bodyPr/>
        <a:lstStyle/>
        <a:p>
          <a:endParaRPr lang="es-MX"/>
        </a:p>
      </dgm:t>
    </dgm:pt>
    <dgm:pt modelId="{BF31204E-6843-4C21-BDAC-5140A58F7868}" type="pres">
      <dgm:prSet presAssocID="{87766258-5C26-4828-8843-78A6BDE49861}" presName="connectorText" presStyleLbl="sibTrans2D1" presStyleIdx="0" presStyleCnt="1"/>
      <dgm:spPr/>
      <dgm:t>
        <a:bodyPr/>
        <a:lstStyle/>
        <a:p>
          <a:endParaRPr lang="es-MX"/>
        </a:p>
      </dgm:t>
    </dgm:pt>
    <dgm:pt modelId="{D14243E3-8A9A-4B3F-85C8-86F29847B209}" type="pres">
      <dgm:prSet presAssocID="{3353ECB4-376A-4717-9BC5-721ADD4ACA9E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3289B10-FD9B-4662-BE24-5B058361768D}" type="presOf" srcId="{87766258-5C26-4828-8843-78A6BDE49861}" destId="{00D32587-CD96-40DA-9B02-3EE861622DB3}" srcOrd="0" destOrd="0" presId="urn:microsoft.com/office/officeart/2005/8/layout/process1"/>
    <dgm:cxn modelId="{75DB2007-2B25-4ACE-80D9-FC38AA596D20}" srcId="{BEDE918B-22A9-4472-9B01-E693513E2675}" destId="{CB92EB8F-B99C-4836-934C-18970ADFF7A7}" srcOrd="0" destOrd="0" parTransId="{270F634F-ADA8-44DB-B2A0-936F10774D06}" sibTransId="{87766258-5C26-4828-8843-78A6BDE49861}"/>
    <dgm:cxn modelId="{D3250BA0-6A83-4B97-90E3-F3D1238678BC}" type="presOf" srcId="{3353ECB4-376A-4717-9BC5-721ADD4ACA9E}" destId="{D14243E3-8A9A-4B3F-85C8-86F29847B209}" srcOrd="0" destOrd="0" presId="urn:microsoft.com/office/officeart/2005/8/layout/process1"/>
    <dgm:cxn modelId="{77B684F1-3EC3-4DF0-8DC9-EE127AD620EE}" srcId="{BEDE918B-22A9-4472-9B01-E693513E2675}" destId="{3353ECB4-376A-4717-9BC5-721ADD4ACA9E}" srcOrd="1" destOrd="0" parTransId="{72C083CD-A767-4F1D-BA47-DD11EE0A8951}" sibTransId="{10F71A78-F764-4D4E-A39D-79E8270FEDFF}"/>
    <dgm:cxn modelId="{A1D88B89-18EE-4AC9-8AAC-D7BBBCE3E01C}" type="presOf" srcId="{BEDE918B-22A9-4472-9B01-E693513E2675}" destId="{8B7722E7-0068-46FE-A14E-5F6E83A17CA5}" srcOrd="0" destOrd="0" presId="urn:microsoft.com/office/officeart/2005/8/layout/process1"/>
    <dgm:cxn modelId="{CBD0BA40-3B8C-42DB-B423-B6674E8486D8}" type="presOf" srcId="{CB92EB8F-B99C-4836-934C-18970ADFF7A7}" destId="{6250DC63-85BE-4EA2-90F0-6EAB9F250608}" srcOrd="0" destOrd="0" presId="urn:microsoft.com/office/officeart/2005/8/layout/process1"/>
    <dgm:cxn modelId="{DFF0BE21-0F69-4030-B647-2139DBE2B189}" type="presOf" srcId="{87766258-5C26-4828-8843-78A6BDE49861}" destId="{BF31204E-6843-4C21-BDAC-5140A58F7868}" srcOrd="1" destOrd="0" presId="urn:microsoft.com/office/officeart/2005/8/layout/process1"/>
    <dgm:cxn modelId="{55A44B1B-A2FD-4088-9C39-8866D8985AFD}" type="presParOf" srcId="{8B7722E7-0068-46FE-A14E-5F6E83A17CA5}" destId="{6250DC63-85BE-4EA2-90F0-6EAB9F250608}" srcOrd="0" destOrd="0" presId="urn:microsoft.com/office/officeart/2005/8/layout/process1"/>
    <dgm:cxn modelId="{BAC81321-C2F8-40E2-B286-016B56FED1BA}" type="presParOf" srcId="{8B7722E7-0068-46FE-A14E-5F6E83A17CA5}" destId="{00D32587-CD96-40DA-9B02-3EE861622DB3}" srcOrd="1" destOrd="0" presId="urn:microsoft.com/office/officeart/2005/8/layout/process1"/>
    <dgm:cxn modelId="{726AC13A-B281-4295-B06C-74EA29233F86}" type="presParOf" srcId="{00D32587-CD96-40DA-9B02-3EE861622DB3}" destId="{BF31204E-6843-4C21-BDAC-5140A58F7868}" srcOrd="0" destOrd="0" presId="urn:microsoft.com/office/officeart/2005/8/layout/process1"/>
    <dgm:cxn modelId="{3B35E2CE-6384-4EED-AB63-8B4DCA3D2B2B}" type="presParOf" srcId="{8B7722E7-0068-46FE-A14E-5F6E83A17CA5}" destId="{D14243E3-8A9A-4B3F-85C8-86F29847B209}" srcOrd="2" destOrd="0" presId="urn:microsoft.com/office/officeart/2005/8/layout/process1"/>
  </dgm:cxnLst>
  <dgm:bg/>
  <dgm:whole/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CD9894-EDDB-4AAB-BED0-0C59CF6CB9EC}">
      <dsp:nvSpPr>
        <dsp:cNvPr id="0" name=""/>
        <dsp:cNvSpPr/>
      </dsp:nvSpPr>
      <dsp:spPr>
        <a:xfrm>
          <a:off x="1" y="0"/>
          <a:ext cx="4714905" cy="1500198"/>
        </a:xfrm>
        <a:prstGeom prst="rightArrow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0269615-A708-4DD5-911A-479F2444BFCF}">
      <dsp:nvSpPr>
        <dsp:cNvPr id="0" name=""/>
        <dsp:cNvSpPr/>
      </dsp:nvSpPr>
      <dsp:spPr>
        <a:xfrm>
          <a:off x="1611" y="450059"/>
          <a:ext cx="1047041" cy="6000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50" b="1" kern="1200" dirty="0" smtClean="0">
              <a:solidFill>
                <a:srgbClr val="CC0066"/>
              </a:solidFill>
            </a:rPr>
            <a:t>2008 </a:t>
          </a:r>
        </a:p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50" b="1" kern="1200" dirty="0" smtClean="0">
              <a:solidFill>
                <a:srgbClr val="CC0066"/>
              </a:solidFill>
            </a:rPr>
            <a:t>repitió el 27%</a:t>
          </a:r>
          <a:endParaRPr lang="es-MX" sz="1350" b="1" kern="1200" dirty="0">
            <a:solidFill>
              <a:srgbClr val="CC0066"/>
            </a:solidFill>
          </a:endParaRPr>
        </a:p>
      </dsp:txBody>
      <dsp:txXfrm>
        <a:off x="1611" y="450059"/>
        <a:ext cx="1047041" cy="600079"/>
      </dsp:txXfrm>
    </dsp:sp>
    <dsp:sp modelId="{83E090C0-6FB1-4B37-BA7B-4AFEA2C7E027}">
      <dsp:nvSpPr>
        <dsp:cNvPr id="0" name=""/>
        <dsp:cNvSpPr/>
      </dsp:nvSpPr>
      <dsp:spPr>
        <a:xfrm>
          <a:off x="1223159" y="450059"/>
          <a:ext cx="1047041" cy="6000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50" b="1" kern="1200" dirty="0" smtClean="0">
              <a:solidFill>
                <a:srgbClr val="CC0066"/>
              </a:solidFill>
            </a:rPr>
            <a:t>2009</a:t>
          </a:r>
        </a:p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50" b="1" kern="1200" dirty="0" smtClean="0">
              <a:solidFill>
                <a:srgbClr val="CC0066"/>
              </a:solidFill>
            </a:rPr>
            <a:t> repitió el 37%</a:t>
          </a:r>
          <a:endParaRPr lang="es-MX" sz="1350" b="1" kern="1200" dirty="0">
            <a:solidFill>
              <a:srgbClr val="CC0066"/>
            </a:solidFill>
          </a:endParaRPr>
        </a:p>
      </dsp:txBody>
      <dsp:txXfrm>
        <a:off x="1223159" y="450059"/>
        <a:ext cx="1047041" cy="600079"/>
      </dsp:txXfrm>
    </dsp:sp>
    <dsp:sp modelId="{01817B7C-7C50-47DA-848C-4998F29C16A9}">
      <dsp:nvSpPr>
        <dsp:cNvPr id="0" name=""/>
        <dsp:cNvSpPr/>
      </dsp:nvSpPr>
      <dsp:spPr>
        <a:xfrm>
          <a:off x="2444707" y="450059"/>
          <a:ext cx="1047041" cy="6000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50" b="1" kern="1200" dirty="0" smtClean="0">
              <a:solidFill>
                <a:srgbClr val="CC0066"/>
              </a:solidFill>
            </a:rPr>
            <a:t>2010</a:t>
          </a:r>
        </a:p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50" b="1" kern="1200" dirty="0" smtClean="0">
              <a:solidFill>
                <a:srgbClr val="CC0066"/>
              </a:solidFill>
            </a:rPr>
            <a:t>repitió el 40%</a:t>
          </a:r>
          <a:endParaRPr lang="es-MX" sz="1350" b="1" kern="1200" dirty="0">
            <a:solidFill>
              <a:srgbClr val="CC0066"/>
            </a:solidFill>
          </a:endParaRPr>
        </a:p>
      </dsp:txBody>
      <dsp:txXfrm>
        <a:off x="2444707" y="450059"/>
        <a:ext cx="1047041" cy="600079"/>
      </dsp:txXfrm>
    </dsp:sp>
    <dsp:sp modelId="{AD774EC4-30CE-45CD-814D-700DE719E83A}">
      <dsp:nvSpPr>
        <dsp:cNvPr id="0" name=""/>
        <dsp:cNvSpPr/>
      </dsp:nvSpPr>
      <dsp:spPr>
        <a:xfrm>
          <a:off x="3666255" y="450059"/>
          <a:ext cx="1047041" cy="6000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50" b="1" kern="1200" dirty="0" smtClean="0">
              <a:solidFill>
                <a:srgbClr val="CC0066"/>
              </a:solidFill>
            </a:rPr>
            <a:t>2011</a:t>
          </a:r>
        </a:p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50" b="1" kern="1200" dirty="0" smtClean="0">
              <a:solidFill>
                <a:srgbClr val="CC0066"/>
              </a:solidFill>
            </a:rPr>
            <a:t>Repitió el  47%</a:t>
          </a:r>
          <a:endParaRPr lang="es-MX" sz="1350" b="1" kern="1200" dirty="0">
            <a:solidFill>
              <a:srgbClr val="CC0066"/>
            </a:solidFill>
          </a:endParaRPr>
        </a:p>
      </dsp:txBody>
      <dsp:txXfrm>
        <a:off x="3666255" y="450059"/>
        <a:ext cx="1047041" cy="600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0.11607</cdr:x>
      <cdr:y>0.06383</cdr:y>
    </cdr:from>
    <cdr:to>
      <cdr:x>0.8683</cdr:x>
      <cdr:y>0.16667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95300" y="171450"/>
          <a:ext cx="3209925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 sz="1100" dirty="0"/>
        </a:p>
      </cdr:txBody>
    </cdr:sp>
  </cdr:relSizeAnchor>
  <cdr:relSizeAnchor xmlns:cdr="http://schemas.openxmlformats.org/drawingml/2006/chartDrawing">
    <cdr:from>
      <cdr:x>0.1808</cdr:x>
      <cdr:y>0.05319</cdr:y>
    </cdr:from>
    <cdr:to>
      <cdr:x>0.72768</cdr:x>
      <cdr:y>0.14894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771525" y="142875"/>
          <a:ext cx="233362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 sz="1100" dirty="0"/>
        </a:p>
      </cdr:txBody>
    </cdr:sp>
  </cdr:relSizeAnchor>
  <cdr:relSizeAnchor xmlns:cdr="http://schemas.openxmlformats.org/drawingml/2006/chartDrawing">
    <cdr:from>
      <cdr:x>0.15714</cdr:x>
      <cdr:y>0.02372</cdr:y>
    </cdr:from>
    <cdr:to>
      <cdr:x>0.67723</cdr:x>
      <cdr:y>0.16911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785786" y="71438"/>
          <a:ext cx="2600793" cy="4378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s-MX" sz="2000" b="0" dirty="0">
              <a:solidFill>
                <a:schemeClr val="tx1"/>
              </a:solidFill>
            </a:rPr>
            <a:t>Edición </a:t>
          </a:r>
          <a:r>
            <a:rPr lang="es-MX" sz="2000" b="0" dirty="0" smtClean="0">
              <a:solidFill>
                <a:schemeClr val="tx1"/>
              </a:solidFill>
            </a:rPr>
            <a:t>2011</a:t>
          </a:r>
          <a:endParaRPr lang="es-MX" sz="2000" b="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0.05714</cdr:x>
      <cdr:y>0.87778</cdr:y>
    </cdr:from>
    <cdr:to>
      <cdr:x>0.35872</cdr:x>
      <cdr:y>0.97231</cdr:y>
    </cdr:to>
    <cdr:sp macro="" textlink="">
      <cdr:nvSpPr>
        <cdr:cNvPr id="5" name="10 CuadroTexto"/>
        <cdr:cNvSpPr txBox="1"/>
      </cdr:nvSpPr>
      <cdr:spPr>
        <a:xfrm xmlns:a="http://schemas.openxmlformats.org/drawingml/2006/main">
          <a:off x="285720" y="2643206"/>
          <a:ext cx="1508099" cy="28465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s-MX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  <a:defRPr/>
          </a:pPr>
          <a:r>
            <a:rPr lang="es-MX" sz="1050" dirty="0">
              <a:latin typeface="Trebuchet MS" pitchFamily="34" charset="0"/>
            </a:rPr>
            <a:t>Casos </a:t>
          </a:r>
          <a:r>
            <a:rPr lang="es-MX" sz="1050" dirty="0" smtClean="0">
              <a:latin typeface="Trebuchet MS" pitchFamily="34" charset="0"/>
            </a:rPr>
            <a:t>2011: 350</a:t>
          </a:r>
          <a:endParaRPr lang="es-MX" sz="1050" dirty="0">
            <a:latin typeface="Trebuchet MS" pitchFamily="34" charset="0"/>
          </a:endParaRPr>
        </a:p>
      </cdr:txBody>
    </cdr:sp>
  </cdr:relSizeAnchor>
  <cdr:relSizeAnchor xmlns:cdr="http://schemas.openxmlformats.org/drawingml/2006/chartDrawing">
    <cdr:from>
      <cdr:x>0.17142</cdr:x>
      <cdr:y>0.56937</cdr:y>
    </cdr:from>
    <cdr:to>
      <cdr:x>0.44285</cdr:x>
      <cdr:y>0.78401</cdr:y>
    </cdr:to>
    <cdr:sp macro="" textlink="">
      <cdr:nvSpPr>
        <cdr:cNvPr id="6" name="5 Rectángulo"/>
        <cdr:cNvSpPr/>
      </cdr:nvSpPr>
      <cdr:spPr>
        <a:xfrm xmlns:a="http://schemas.openxmlformats.org/drawingml/2006/main">
          <a:off x="857224" y="1714512"/>
          <a:ext cx="1357322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 xmlns:a="http://schemas.openxmlformats.org/drawingml/2006/main"/>
        <a:p xmlns:a="http://schemas.openxmlformats.org/drawingml/2006/main">
          <a:pPr algn="ctr"/>
          <a:r>
            <a:rPr lang="es-ES" sz="1800" b="1" cap="none" spc="50" dirty="0" smtClean="0">
              <a:ln w="11430"/>
              <a:solidFill>
                <a:schemeClr val="bg2">
                  <a:lumMod val="1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1ª. Vez en el festival</a:t>
          </a:r>
          <a:endParaRPr lang="es-ES" sz="1800" b="1" cap="none" spc="50" dirty="0">
            <a:ln w="11430"/>
            <a:solidFill>
              <a:schemeClr val="bg2">
                <a:lumMod val="10000"/>
              </a:schemeClr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0.45122</cdr:x>
      <cdr:y>0.02863</cdr:y>
    </cdr:from>
    <cdr:to>
      <cdr:x>0.9216</cdr:x>
      <cdr:y>0.11593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2466985" y="71438"/>
          <a:ext cx="2571735" cy="2178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/>
        <a:p xmlns:a="http://schemas.openxmlformats.org/drawingml/2006/main">
          <a:pPr algn="ctr"/>
          <a:r>
            <a:rPr lang="es-MX" sz="1200" b="0" i="1" dirty="0"/>
            <a:t>Frecuencia con la que asiste al festival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2.01428E-7</cdr:x>
      <cdr:y>0.84246</cdr:y>
    </cdr:from>
    <cdr:to>
      <cdr:x>0.43169</cdr:x>
      <cdr:y>0.93603</cdr:y>
    </cdr:to>
    <cdr:sp macro="" textlink="">
      <cdr:nvSpPr>
        <cdr:cNvPr id="2" name="8 CuadroTexto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" y="2286017"/>
          <a:ext cx="2143140" cy="2539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s-MX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pPr>
            <a:defRPr/>
          </a:pPr>
          <a:r>
            <a:rPr lang="es-MX" sz="1050" i="1" dirty="0" smtClean="0">
              <a:latin typeface="Trebuchet MS" pitchFamily="34" charset="0"/>
              <a:cs typeface="Arial" pitchFamily="34" charset="0"/>
            </a:rPr>
            <a:t>Base: 179 casos</a:t>
          </a:r>
          <a:endParaRPr lang="es-MX" sz="1050" i="1" dirty="0">
            <a:latin typeface="Trebuchet MS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0.28</cdr:x>
      <cdr:y>0.89909</cdr:y>
    </cdr:from>
    <cdr:to>
      <cdr:x>0.52782</cdr:x>
      <cdr:y>0.99316</cdr:y>
    </cdr:to>
    <cdr:sp macro="" textlink="">
      <cdr:nvSpPr>
        <cdr:cNvPr id="2" name="11 CuadroTexto"/>
        <cdr:cNvSpPr txBox="1"/>
      </cdr:nvSpPr>
      <cdr:spPr>
        <a:xfrm xmlns:a="http://schemas.openxmlformats.org/drawingml/2006/main">
          <a:off x="1139018" y="2500305"/>
          <a:ext cx="1008118" cy="2616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MX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pPr algn="r"/>
          <a:r>
            <a:rPr lang="es-MX" sz="1050" dirty="0" smtClean="0">
              <a:latin typeface="Trebuchet MS" pitchFamily="34" charset="0"/>
            </a:rPr>
            <a:t>Casos: 16</a:t>
          </a:r>
          <a:endParaRPr lang="es-MX" sz="1050" dirty="0">
            <a:latin typeface="Trebuchet MS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823B1-028F-4965-AA1A-58BB19A15D4C}" type="datetimeFigureOut">
              <a:rPr lang="es-MX" smtClean="0"/>
              <a:t>28/11/2011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8B74E-C036-41EB-A654-5CBD01EB5555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EE64D09-DC2D-41D8-813F-75B1735E11DB}" type="datetimeFigureOut">
              <a:rPr lang="es-MX"/>
              <a:pPr>
                <a:defRPr/>
              </a:pPr>
              <a:t>28/11/2011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pPr lvl="0"/>
            <a:endParaRPr lang="es-MX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44C6814-E58B-4C39-B7EA-71F0CC382BE6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4C6814-E58B-4C39-B7EA-71F0CC382BE6}" type="slidenum">
              <a:rPr lang="es-MX" smtClean="0"/>
              <a:pPr>
                <a:defRPr/>
              </a:pPr>
              <a:t>5</a:t>
            </a:fld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4C6814-E58B-4C39-B7EA-71F0CC382BE6}" type="slidenum">
              <a:rPr lang="es-MX" smtClean="0"/>
              <a:pPr>
                <a:defRPr/>
              </a:pPr>
              <a:t>26</a:t>
            </a:fld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419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40FF1A-1125-4A5D-BC47-0C7901FD6DB1}" type="slidenum">
              <a:rPr lang="es-MX" smtClean="0"/>
              <a:pPr/>
              <a:t>28</a:t>
            </a:fld>
            <a:endParaRPr lang="es-MX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460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DF0544-E355-4C55-BE23-5FD9995B5D3B}" type="slidenum">
              <a:rPr lang="es-MX" smtClean="0"/>
              <a:pPr/>
              <a:t>30</a:t>
            </a:fld>
            <a:endParaRPr lang="es-MX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F629D-5535-4377-BD6D-1B4CA8185D5D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8C0B2-4158-47E5-968B-4331368F2159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D9C39-0C97-4333-AEC8-295DED107299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50E8E-4A0C-4341-852A-6FE2EAE666E0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1F846-ECF8-435F-A4AC-5348218BF040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C2597-5F32-4533-B1B1-3F4E7FF22180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BE8FB-AB3E-4879-A058-E9041CB7CA2F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547CD-BFEB-434C-A9FB-204D1F40F3C4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FECF0-4AF1-402B-8878-923E5B80B700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C42A0-D61B-4998-8C89-471F19754F8C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E9D69-F388-403E-99B2-23BA03CEDDCD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750E9-C847-47B5-84CB-10EA5C962615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7239B-8AB1-4CD8-B66F-07A82D2CABBC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5C616-2E9A-4089-AD41-D36C05F052C7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DD5C2-1A02-4C7C-8008-D9C0099E710C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67B37-C192-4C63-BFA9-3A4D4597EB26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51A28-1F0E-4B11-8A06-F100026E5368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40A65-F908-4B99-ABD4-84F1D7F0AD7E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F9E0A-7971-48E6-B88A-DD9611C5280D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FBAA1-E5D6-42DE-8979-EF879F31D7A7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B7A99-37F9-4B79-970C-D876F6DB560D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5C627-7165-4726-81AE-C632C9D2C32C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MX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1D2547-0CFD-4C95-B002-5E0FF56541BF}" type="datetime1">
              <a:rPr lang="es-MX" smtClean="0"/>
              <a:t>28/11/2011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96E6FB-DDA2-4BAC-A5B4-42A2A2903CB1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microsoft.com/office/2007/relationships/diagramDrawing" Target="../diagrams/drawing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www.google.com.mx/imgres?imgurl=http://www.imocorp.com.mx/Archivos/Medios/000429_Logo.gif&amp;imgrefurl=http://www.imocorp.com.mx/CAMPO/ZNOTAS/ResumenDiaWeb.asp?FECHA=10/12/2007&amp;COB=EST&amp;SUB=ELEC&amp;IDNOTA=227220&amp;usg=__L3ifW4AS0NBR7rwkLK742Q50qDQ=&amp;h=61&amp;w=250&amp;sz=6&amp;hl=es&amp;start=7&amp;zoom=1&amp;itbs=1&amp;tbnid=O4jTdzcH3c8DNM:&amp;tbnh=27&amp;tbnw=111&amp;prev=/images?q=novedades+de+quintana+roo&amp;hl=es&amp;gbv=2&amp;tbs=isch:1" TargetMode="External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hyperlink" Target="http://www.google.com.mx/imgres?imgurl=http://saranba.com/fotos/logo.gif&amp;imgrefurl=http://saranba.com/martha-taulats-5.htm&amp;usg=__ZkdtseKAvGIJGwTrDSzbqEMbXa8=&amp;h=120&amp;w=325&amp;sz=12&amp;hl=es&amp;start=7&amp;zoom=1&amp;itbs=1&amp;tbnid=cbz45oJXSDBCPM:&amp;tbnh=44&amp;tbnw=118&amp;prev=/images?q=periodico+por+esto&amp;hl=es&amp;sa=N&amp;gbv=2&amp;ndsp=20&amp;tbs=isch:1" TargetMode="External"/><Relationship Id="rId10" Type="http://schemas.openxmlformats.org/officeDocument/2006/relationships/image" Target="../media/image18.png"/><Relationship Id="rId4" Type="http://schemas.openxmlformats.org/officeDocument/2006/relationships/image" Target="../media/image13.jpe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chart" Target="../charts/char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chart" Target="../charts/char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1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ctrTitle"/>
          </p:nvPr>
        </p:nvSpPr>
        <p:spPr>
          <a:xfrm>
            <a:off x="2339752" y="1556792"/>
            <a:ext cx="6643688" cy="3071813"/>
          </a:xfrm>
        </p:spPr>
        <p:txBody>
          <a:bodyPr/>
          <a:lstStyle/>
          <a:p>
            <a:pPr eaLnBrk="1" hangingPunct="1"/>
            <a:r>
              <a:rPr lang="es-MX" sz="4800" dirty="0" smtClean="0">
                <a:latin typeface="Gabriola" pitchFamily="82" charset="0"/>
              </a:rPr>
              <a:t>INFORME DE RESULTADOS</a:t>
            </a:r>
            <a:br>
              <a:rPr lang="es-MX" sz="4800" dirty="0" smtClean="0">
                <a:latin typeface="Gabriola" pitchFamily="82" charset="0"/>
              </a:rPr>
            </a:br>
            <a:r>
              <a:rPr lang="es-MX" sz="4800" dirty="0" smtClean="0">
                <a:latin typeface="Gabriola" pitchFamily="82" charset="0"/>
              </a:rPr>
              <a:t>encuestas de satisfacción a visitantes</a:t>
            </a:r>
            <a:br>
              <a:rPr lang="es-MX" sz="4800" dirty="0" smtClean="0">
                <a:latin typeface="Gabriola" pitchFamily="82" charset="0"/>
              </a:rPr>
            </a:br>
            <a:r>
              <a:rPr lang="es-MX" sz="6600" dirty="0" smtClean="0">
                <a:solidFill>
                  <a:srgbClr val="CC0066"/>
                </a:solidFill>
                <a:latin typeface="Gabriola" pitchFamily="82" charset="0"/>
              </a:rPr>
              <a:t>2011</a:t>
            </a:r>
            <a:endParaRPr lang="es-MX" sz="4800" dirty="0" smtClean="0">
              <a:solidFill>
                <a:srgbClr val="CC0066"/>
              </a:solidFill>
              <a:latin typeface="Gabriola" pitchFamily="82" charset="0"/>
            </a:endParaRPr>
          </a:p>
        </p:txBody>
      </p:sp>
      <p:sp>
        <p:nvSpPr>
          <p:cNvPr id="3077" name="8 CuadroTexto"/>
          <p:cNvSpPr txBox="1">
            <a:spLocks noChangeArrowheads="1"/>
          </p:cNvSpPr>
          <p:nvPr/>
        </p:nvSpPr>
        <p:spPr bwMode="auto">
          <a:xfrm>
            <a:off x="2987824" y="5971182"/>
            <a:ext cx="6054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r">
              <a:spcBef>
                <a:spcPct val="50000"/>
              </a:spcBef>
              <a:defRPr/>
            </a:pPr>
            <a:r>
              <a:rPr lang="es-ES" sz="1600" b="1" dirty="0">
                <a:solidFill>
                  <a:schemeClr val="accent6">
                    <a:lumMod val="50000"/>
                  </a:schemeClr>
                </a:solidFill>
                <a:latin typeface="Trebuchet MS" pitchFamily="34" charset="0"/>
              </a:rPr>
              <a:t> (SIM) SISTEMA DE INFORMACIÓN DE MERCADOTECNIA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785786" y="227737"/>
            <a:ext cx="6286545" cy="41549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100" dirty="0">
                <a:solidFill>
                  <a:schemeClr val="tx1"/>
                </a:solidFill>
                <a:latin typeface="Trebuchet MS" pitchFamily="34" charset="0"/>
              </a:rPr>
              <a:t>Tabla de afluencia </a:t>
            </a:r>
            <a:r>
              <a:rPr lang="es-MX" sz="2100" dirty="0" smtClean="0">
                <a:solidFill>
                  <a:schemeClr val="tx1"/>
                </a:solidFill>
                <a:latin typeface="Trebuchet MS" pitchFamily="34" charset="0"/>
              </a:rPr>
              <a:t>de  visitantes al </a:t>
            </a:r>
            <a:r>
              <a:rPr lang="es-MX" sz="2100" dirty="0">
                <a:solidFill>
                  <a:schemeClr val="tx1"/>
                </a:solidFill>
                <a:latin typeface="Trebuchet MS" pitchFamily="34" charset="0"/>
              </a:rPr>
              <a:t>festival:</a:t>
            </a:r>
            <a:endParaRPr lang="es-ES" sz="21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5929330"/>
            <a:ext cx="87868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i="1" dirty="0" smtClean="0"/>
              <a:t>*Este año el festival se realizó únicamente los días 01 y 02 de noviembre a diferencia de años anteriores que se realizaba en cuatro días a causa de la contingencia por amenaza de huracán..</a:t>
            </a:r>
            <a:endParaRPr lang="es-MX" sz="12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357158" y="836712"/>
          <a:ext cx="6072231" cy="129211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1247"/>
                <a:gridCol w="907999"/>
                <a:gridCol w="804427"/>
                <a:gridCol w="793913"/>
                <a:gridCol w="928694"/>
                <a:gridCol w="928694"/>
                <a:gridCol w="857257"/>
              </a:tblGrid>
              <a:tr h="154775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/>
                        <a:t> 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/>
                        <a:t> 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solidFill>
                            <a:srgbClr val="CC0066"/>
                          </a:solidFill>
                        </a:rPr>
                        <a:t>Dom 30 Octubre</a:t>
                      </a:r>
                      <a:endParaRPr lang="es-MX" sz="1050" b="1" i="0" u="none" strike="noStrike" dirty="0">
                        <a:solidFill>
                          <a:srgbClr val="CC0066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solidFill>
                            <a:srgbClr val="CC0066"/>
                          </a:solidFill>
                        </a:rPr>
                        <a:t>Lun 31 Octubre</a:t>
                      </a:r>
                      <a:endParaRPr lang="es-MX" sz="1050" b="1" i="0" u="none" strike="noStrike" dirty="0">
                        <a:solidFill>
                          <a:srgbClr val="CC0066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solidFill>
                            <a:srgbClr val="CC0066"/>
                          </a:solidFill>
                        </a:rPr>
                        <a:t>Mar 01 Noviembre</a:t>
                      </a:r>
                      <a:endParaRPr lang="es-MX" sz="1050" b="1" i="0" u="none" strike="noStrike" dirty="0">
                        <a:solidFill>
                          <a:srgbClr val="CC0066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solidFill>
                            <a:srgbClr val="CC0066"/>
                          </a:solidFill>
                        </a:rPr>
                        <a:t>Mie 02 Noviembre</a:t>
                      </a:r>
                      <a:endParaRPr lang="es-MX" sz="1050" b="1" i="0" u="none" strike="noStrike" dirty="0">
                        <a:solidFill>
                          <a:srgbClr val="CC0066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TOTAL</a:t>
                      </a:r>
                      <a:endParaRPr lang="es-MX" sz="105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54775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/>
                        <a:t> 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/>
                        <a:t> 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5477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MX" sz="1050" u="none" strike="noStrike" dirty="0" smtClean="0"/>
                        <a:t>Cortesías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Generales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3,591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5,523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9,114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5477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Vip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462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1,079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1,541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5477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MX" sz="1050" u="none" strike="noStrike" dirty="0"/>
                        <a:t>Pagados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Generales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494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355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849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5477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Preferentes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70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29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99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547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MX" sz="1050" u="none" strike="noStrike" dirty="0"/>
                        <a:t>Escuelas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164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268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432 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71972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s-MX" sz="1050" u="none" strike="noStrike" dirty="0"/>
                        <a:t>TOTAL FESTIVAL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1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50" b="1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4,781 </a:t>
                      </a:r>
                      <a:endParaRPr lang="es-MX" sz="1050" b="1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7,254 </a:t>
                      </a:r>
                      <a:endParaRPr lang="es-MX" sz="1050" b="1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/>
                        <a:t>12,035 </a:t>
                      </a:r>
                      <a:endParaRPr lang="es-MX" sz="1050" b="1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357158" y="2214554"/>
          <a:ext cx="6072230" cy="1652031"/>
        </p:xfrm>
        <a:graphic>
          <a:graphicData uri="http://schemas.openxmlformats.org/drawingml/2006/table">
            <a:tbl>
              <a:tblPr/>
              <a:tblGrid>
                <a:gridCol w="2286016"/>
                <a:gridCol w="1071570"/>
                <a:gridCol w="857256"/>
                <a:gridCol w="857256"/>
                <a:gridCol w="1000132"/>
              </a:tblGrid>
              <a:tr h="1822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PAX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COMPARATIVO CON  2010</a:t>
                      </a:r>
                      <a:endParaRPr lang="es-MX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8221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2011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2010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Dif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15043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000" b="0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Cortesías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latin typeface="Arial"/>
                        </a:rPr>
                        <a:t>10,655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latin typeface="Arial"/>
                        </a:rPr>
                        <a:t>16,159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latin typeface="Arial"/>
                        </a:rPr>
                        <a:t>-5,504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-34.06%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681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000" b="0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Pagados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latin typeface="Arial"/>
                        </a:rPr>
                        <a:t>948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latin typeface="Arial"/>
                        </a:rPr>
                        <a:t>8,270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latin typeface="Arial"/>
                        </a:rPr>
                        <a:t>-7,322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-88.54%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681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000" b="0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Escuelas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latin typeface="Arial"/>
                        </a:rPr>
                        <a:t>432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latin typeface="Arial"/>
                        </a:rPr>
                        <a:t>586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latin typeface="Arial"/>
                        </a:rPr>
                        <a:t>-154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-26.28%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525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000" b="0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Prensa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latin typeface="Arial"/>
                        </a:rPr>
                        <a:t>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latin typeface="Arial"/>
                        </a:rPr>
                        <a:t>230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latin typeface="Arial"/>
                        </a:rPr>
                        <a:t>-230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-100.00%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681">
                <a:tc>
                  <a:txBody>
                    <a:bodyPr/>
                    <a:lstStyle/>
                    <a:p>
                      <a:pPr algn="r" fontAlgn="ctr"/>
                      <a:r>
                        <a:rPr lang="es-MX" sz="1100" b="1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TOTAL FESTIVAL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latin typeface="Arial"/>
                        </a:rPr>
                        <a:t>12,035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latin typeface="Arial"/>
                        </a:rPr>
                        <a:t>25,245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latin typeface="Arial"/>
                        </a:rPr>
                        <a:t>-13,210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-52.33%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929066"/>
            <a:ext cx="3134722" cy="2020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16 Conector recto de flecha"/>
          <p:cNvCxnSpPr/>
          <p:nvPr/>
        </p:nvCxnSpPr>
        <p:spPr>
          <a:xfrm>
            <a:off x="3500430" y="5734396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Rectángulo redondeado"/>
          <p:cNvSpPr/>
          <p:nvPr/>
        </p:nvSpPr>
        <p:spPr>
          <a:xfrm>
            <a:off x="4643438" y="5377206"/>
            <a:ext cx="2928958" cy="500066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Muestra final: 350 encuestas</a:t>
            </a: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357554" y="4857760"/>
            <a:ext cx="214314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i="1" dirty="0" smtClean="0">
                <a:solidFill>
                  <a:schemeClr val="accent5">
                    <a:lumMod val="75000"/>
                  </a:schemeClr>
                </a:solidFill>
              </a:rPr>
              <a:t>Excluyendo a escuelas y prensa: 11606</a:t>
            </a:r>
            <a:endParaRPr lang="es-MX" sz="7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5652120" y="1916832"/>
            <a:ext cx="642942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1" name="10 Imagen" descr="PAPEL PICADO AMARILL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34" y="214290"/>
            <a:ext cx="500066" cy="500066"/>
          </a:xfrm>
          <a:prstGeom prst="rect">
            <a:avLst/>
          </a:prstGeom>
        </p:spPr>
      </p:pic>
      <p:sp>
        <p:nvSpPr>
          <p:cNvPr id="13" name="12 Forma libre"/>
          <p:cNvSpPr/>
          <p:nvPr/>
        </p:nvSpPr>
        <p:spPr>
          <a:xfrm flipV="1">
            <a:off x="861427" y="637540"/>
            <a:ext cx="5826819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gradFill flip="none" rotWithShape="1">
            <a:gsLst>
              <a:gs pos="0">
                <a:srgbClr val="E2B32E">
                  <a:tint val="66000"/>
                  <a:satMod val="160000"/>
                </a:srgbClr>
              </a:gs>
              <a:gs pos="50000">
                <a:srgbClr val="E2B32E">
                  <a:tint val="44500"/>
                  <a:satMod val="160000"/>
                </a:srgbClr>
              </a:gs>
              <a:gs pos="100000">
                <a:srgbClr val="E2B32E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428728" y="214290"/>
            <a:ext cx="4857750" cy="584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3200" dirty="0">
                <a:solidFill>
                  <a:srgbClr val="188825"/>
                </a:solidFill>
                <a:latin typeface="Trebuchet MS" pitchFamily="34" charset="0"/>
              </a:rPr>
              <a:t>Metodología</a:t>
            </a:r>
            <a:endParaRPr lang="es-ES" sz="2800" dirty="0">
              <a:solidFill>
                <a:srgbClr val="188825"/>
              </a:solidFill>
              <a:latin typeface="Trebuchet MS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42844" y="1214422"/>
          <a:ext cx="8786874" cy="4723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000"/>
                <a:gridCol w="1332520"/>
                <a:gridCol w="3286148"/>
                <a:gridCol w="2643206"/>
              </a:tblGrid>
              <a:tr h="714380"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rgbClr val="FF0000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Duración del festival</a:t>
                      </a:r>
                      <a:endParaRPr lang="es-ES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ESTUDIO A </a:t>
                      </a:r>
                    </a:p>
                    <a:p>
                      <a:pPr algn="ctr"/>
                      <a:r>
                        <a:rPr lang="es-MX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</a:rPr>
                        <a:t>VISITANTES</a:t>
                      </a:r>
                      <a:endParaRPr lang="es-ES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ESTUDIO A </a:t>
                      </a:r>
                      <a:r>
                        <a:rPr lang="es-MX" dirty="0" smtClean="0"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</a:rPr>
                        <a:t>EXPOSITORES</a:t>
                      </a:r>
                      <a:endParaRPr lang="es-ES" dirty="0">
                        <a:solidFill>
                          <a:srgbClr val="CC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828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MX" sz="1400" b="1" u="sng" kern="1200" dirty="0" smtClean="0">
                          <a:solidFill>
                            <a:schemeClr val="dk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Muestra 2011</a:t>
                      </a:r>
                      <a:endParaRPr lang="es-ES" sz="1400" b="1" u="sng" kern="1200" dirty="0">
                        <a:solidFill>
                          <a:schemeClr val="dk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u="sng" dirty="0" smtClean="0">
                          <a:latin typeface="Trebuchet MS" pitchFamily="34" charset="0"/>
                        </a:rPr>
                        <a:t>2 días</a:t>
                      </a:r>
                      <a:endParaRPr lang="es-ES" b="1" u="sng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u="sng" baseline="0" dirty="0" smtClean="0">
                          <a:solidFill>
                            <a:srgbClr val="00B050"/>
                          </a:solidFill>
                          <a:latin typeface="Trebuchet MS" pitchFamily="34" charset="0"/>
                        </a:rPr>
                        <a:t>350 </a:t>
                      </a:r>
                      <a:r>
                        <a:rPr lang="es-MX" b="1" u="sng" dirty="0" smtClean="0">
                          <a:solidFill>
                            <a:srgbClr val="00B050"/>
                          </a:solidFill>
                          <a:latin typeface="Trebuchet MS" pitchFamily="34" charset="0"/>
                        </a:rPr>
                        <a:t>encuestas</a:t>
                      </a:r>
                      <a:endParaRPr lang="es-ES" b="1" u="sng" dirty="0">
                        <a:solidFill>
                          <a:srgbClr val="00B050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u="sng" dirty="0" smtClean="0">
                          <a:solidFill>
                            <a:srgbClr val="CC0066"/>
                          </a:solidFill>
                          <a:latin typeface="Trebuchet MS" pitchFamily="34" charset="0"/>
                        </a:rPr>
                        <a:t>55 encuestas</a:t>
                      </a:r>
                      <a:endParaRPr lang="es-ES" b="1" u="sng" dirty="0">
                        <a:solidFill>
                          <a:srgbClr val="CC0066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6631">
                <a:tc>
                  <a:txBody>
                    <a:bodyPr/>
                    <a:lstStyle/>
                    <a:p>
                      <a:pPr algn="l"/>
                      <a:r>
                        <a:rPr lang="es-MX" sz="1200" b="0" kern="1200" dirty="0" smtClean="0">
                          <a:solidFill>
                            <a:schemeClr val="dk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Muestra 2010 </a:t>
                      </a:r>
                      <a:endParaRPr lang="es-ES" sz="1200" b="0" kern="1200" dirty="0">
                        <a:solidFill>
                          <a:schemeClr val="dk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kern="1200" dirty="0" smtClean="0">
                          <a:solidFill>
                            <a:schemeClr val="dk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4 días</a:t>
                      </a:r>
                      <a:endParaRPr lang="es-ES" sz="1400" b="0" kern="1200" dirty="0">
                        <a:solidFill>
                          <a:schemeClr val="dk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 smtClean="0">
                          <a:solidFill>
                            <a:schemeClr val="dk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580 encuestas</a:t>
                      </a:r>
                      <a:endParaRPr lang="es-ES" sz="1400" b="0" kern="1200" dirty="0">
                        <a:solidFill>
                          <a:schemeClr val="dk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 smtClean="0">
                          <a:solidFill>
                            <a:schemeClr val="dk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75  encuestas</a:t>
                      </a:r>
                      <a:endParaRPr lang="es-ES" sz="1400" b="0" kern="1200" dirty="0">
                        <a:solidFill>
                          <a:schemeClr val="dk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6631"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 smtClean="0">
                          <a:latin typeface="Trebuchet MS" pitchFamily="34" charset="0"/>
                        </a:rPr>
                        <a:t>Muestra 2009</a:t>
                      </a:r>
                      <a:endParaRPr lang="es-ES" sz="1200" b="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Trebuchet MS" pitchFamily="34" charset="0"/>
                        </a:rPr>
                        <a:t>4 días</a:t>
                      </a:r>
                      <a:endParaRPr lang="es-ES" sz="1400" b="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Trebuchet MS" pitchFamily="34" charset="0"/>
                        </a:rPr>
                        <a:t>580 encuestas</a:t>
                      </a:r>
                      <a:endParaRPr lang="es-ES" sz="1400" b="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Trebuchet MS" pitchFamily="34" charset="0"/>
                        </a:rPr>
                        <a:t>70 encuestas</a:t>
                      </a:r>
                      <a:endParaRPr lang="es-ES" sz="1400" b="0" dirty="0">
                        <a:latin typeface="Trebuchet MS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6631"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 smtClean="0">
                          <a:latin typeface="Trebuchet MS" pitchFamily="34" charset="0"/>
                        </a:rPr>
                        <a:t>Muestra</a:t>
                      </a:r>
                      <a:r>
                        <a:rPr lang="es-ES" sz="1200" b="0" baseline="0" dirty="0" smtClean="0">
                          <a:latin typeface="Trebuchet MS" pitchFamily="34" charset="0"/>
                        </a:rPr>
                        <a:t> 2008</a:t>
                      </a:r>
                      <a:endParaRPr lang="es-ES" sz="1200" b="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Trebuchet MS" pitchFamily="34" charset="0"/>
                        </a:rPr>
                        <a:t>4 días</a:t>
                      </a:r>
                      <a:endParaRPr lang="es-ES" sz="1400" b="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Trebuchet MS" pitchFamily="34" charset="0"/>
                        </a:rPr>
                        <a:t>551 encuestas</a:t>
                      </a:r>
                      <a:endParaRPr lang="es-ES" sz="1400" b="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Trebuchet MS" pitchFamily="34" charset="0"/>
                        </a:rPr>
                        <a:t>65 encuestas</a:t>
                      </a:r>
                      <a:endParaRPr lang="es-ES" sz="1400" b="0" dirty="0">
                        <a:latin typeface="Trebuchet MS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17652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latin typeface="Trebuchet MS" pitchFamily="34" charset="0"/>
                        </a:rPr>
                        <a:t>Lugar de levantamiento</a:t>
                      </a:r>
                      <a:endParaRPr lang="es-ES" sz="140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endParaRPr lang="es-ES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MX" sz="1600" dirty="0" smtClean="0">
                          <a:latin typeface="Trebuchet MS" pitchFamily="34" charset="0"/>
                        </a:rPr>
                        <a:t>Al</a:t>
                      </a:r>
                      <a:r>
                        <a:rPr lang="es-MX" sz="1600" baseline="0" dirty="0" smtClean="0">
                          <a:latin typeface="Trebuchet MS" pitchFamily="34" charset="0"/>
                        </a:rPr>
                        <a:t> momento de la salida del parque Torniquetes-Taquillas</a:t>
                      </a:r>
                      <a:endParaRPr lang="es-ES" sz="160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MX" sz="1600" dirty="0" smtClean="0">
                          <a:latin typeface="Trebuchet MS" pitchFamily="34" charset="0"/>
                        </a:rPr>
                        <a:t>Al interior del parque, antes o después de su intervención (foros,</a:t>
                      </a:r>
                      <a:r>
                        <a:rPr lang="es-MX" sz="1600" baseline="0" dirty="0" smtClean="0">
                          <a:latin typeface="Trebuchet MS" pitchFamily="34" charset="0"/>
                        </a:rPr>
                        <a:t> camerinos, etc.)</a:t>
                      </a:r>
                      <a:endParaRPr lang="es-ES" sz="1600" dirty="0">
                        <a:latin typeface="Trebuchet MS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4618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latin typeface="Trebuchet MS" pitchFamily="34" charset="0"/>
                        </a:rPr>
                        <a:t>Metodología</a:t>
                      </a:r>
                      <a:r>
                        <a:rPr lang="es-MX" sz="1400" baseline="0" dirty="0" smtClean="0">
                          <a:latin typeface="Trebuchet MS" pitchFamily="34" charset="0"/>
                        </a:rPr>
                        <a:t>  Cuantitativa</a:t>
                      </a:r>
                      <a:endParaRPr lang="es-ES" sz="140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latin typeface="Trebuchet MS" pitchFamily="34" charset="0"/>
                        </a:rPr>
                        <a:t> Encuestas</a:t>
                      </a:r>
                      <a:r>
                        <a:rPr lang="es-MX" sz="1800" baseline="0" dirty="0" smtClean="0">
                          <a:latin typeface="Trebuchet MS" pitchFamily="34" charset="0"/>
                        </a:rPr>
                        <a:t>  aplicadas “</a:t>
                      </a:r>
                      <a:r>
                        <a:rPr lang="es-MX" sz="1800" b="1" baseline="0" dirty="0" smtClean="0">
                          <a:latin typeface="Trebuchet MS" pitchFamily="34" charset="0"/>
                        </a:rPr>
                        <a:t>Cara a Cara</a:t>
                      </a:r>
                      <a:r>
                        <a:rPr lang="es-MX" sz="1800" baseline="0" dirty="0" smtClean="0">
                          <a:latin typeface="Trebuchet MS" pitchFamily="34" charset="0"/>
                        </a:rPr>
                        <a:t>”</a:t>
                      </a:r>
                      <a:endParaRPr lang="es-ES" sz="180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  <a:tr h="989547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latin typeface="Trebuchet MS" pitchFamily="34" charset="0"/>
                        </a:rPr>
                        <a:t>Instrumento de Recopilación</a:t>
                      </a:r>
                      <a:endParaRPr lang="es-ES" sz="140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b="0" i="1" dirty="0" smtClean="0">
                          <a:latin typeface="Trebuchet MS" pitchFamily="34" charset="0"/>
                        </a:rPr>
                        <a:t>Cuestionario</a:t>
                      </a:r>
                      <a:r>
                        <a:rPr lang="es-MX" sz="1400" b="0" i="1" baseline="0" dirty="0" smtClean="0">
                          <a:latin typeface="Trebuchet MS" pitchFamily="34" charset="0"/>
                        </a:rPr>
                        <a:t> previamente estructurado, tomando como </a:t>
                      </a:r>
                    </a:p>
                    <a:p>
                      <a:pPr algn="ctr"/>
                      <a:r>
                        <a:rPr lang="es-MX" sz="1400" b="0" i="1" baseline="0" dirty="0" smtClean="0">
                          <a:latin typeface="Trebuchet MS" pitchFamily="34" charset="0"/>
                        </a:rPr>
                        <a:t>base la encuesta aplicada en años anteriores con algunas modificaciones previo visto bueno de arte y cultura</a:t>
                      </a:r>
                      <a:r>
                        <a:rPr lang="es-MX" sz="1600" b="0" baseline="0" dirty="0" smtClean="0">
                          <a:latin typeface="Trebuchet MS" pitchFamily="34" charset="0"/>
                        </a:rPr>
                        <a:t>.</a:t>
                      </a:r>
                      <a:endParaRPr lang="es-ES" sz="1400" dirty="0"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3 Imagen" descr="PAPEL PICADO VER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285728"/>
            <a:ext cx="650332" cy="500066"/>
          </a:xfrm>
          <a:prstGeom prst="rect">
            <a:avLst/>
          </a:prstGeom>
        </p:spPr>
      </p:pic>
      <p:sp>
        <p:nvSpPr>
          <p:cNvPr id="5" name="4 Forma libre"/>
          <p:cNvSpPr/>
          <p:nvPr/>
        </p:nvSpPr>
        <p:spPr>
          <a:xfrm>
            <a:off x="2714612" y="714356"/>
            <a:ext cx="2214578" cy="71437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14348" y="214290"/>
            <a:ext cx="7000902" cy="7080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tx1"/>
                </a:solidFill>
                <a:latin typeface="Trebuchet MS" pitchFamily="34" charset="0"/>
              </a:rPr>
              <a:t>¿Es la primera vez que asiste a una edición del “Festival de tradiciones de vida y muerte”?</a:t>
            </a:r>
          </a:p>
        </p:txBody>
      </p:sp>
      <p:graphicFrame>
        <p:nvGraphicFramePr>
          <p:cNvPr id="16" name="7 Gráfico"/>
          <p:cNvGraphicFramePr/>
          <p:nvPr/>
        </p:nvGraphicFramePr>
        <p:xfrm>
          <a:off x="0" y="1643050"/>
          <a:ext cx="5000660" cy="3011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9 Rectángulo"/>
          <p:cNvSpPr/>
          <p:nvPr/>
        </p:nvSpPr>
        <p:spPr>
          <a:xfrm>
            <a:off x="5572132" y="6396335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pic>
        <p:nvPicPr>
          <p:cNvPr id="14" name="13 Imagen" descr="PAPEL PICADO RO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85728"/>
            <a:ext cx="500066" cy="410166"/>
          </a:xfrm>
          <a:prstGeom prst="rect">
            <a:avLst/>
          </a:prstGeom>
        </p:spPr>
      </p:pic>
      <p:sp>
        <p:nvSpPr>
          <p:cNvPr id="15" name="14 Forma libre"/>
          <p:cNvSpPr/>
          <p:nvPr/>
        </p:nvSpPr>
        <p:spPr>
          <a:xfrm>
            <a:off x="642910" y="857232"/>
            <a:ext cx="7072362" cy="71438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428596" y="1142984"/>
            <a:ext cx="75724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s-MX" sz="1600" spc="50" dirty="0" smtClean="0">
                <a:ln w="11430">
                  <a:noFill/>
                </a:ln>
                <a:solidFill>
                  <a:schemeClr val="bg2">
                    <a:lumMod val="10000"/>
                  </a:schemeClr>
                </a:solidFill>
              </a:rPr>
              <a:t>Para cinco de cada diez visitantes, en 2011 era la primera vez que acudían</a:t>
            </a:r>
            <a:endParaRPr lang="es-MX" sz="1600" spc="50" dirty="0">
              <a:ln w="11430">
                <a:noFill/>
              </a:ln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19" name="18 Diagrama"/>
          <p:cNvGraphicFramePr/>
          <p:nvPr/>
        </p:nvGraphicFramePr>
        <p:xfrm>
          <a:off x="4214810" y="2357430"/>
          <a:ext cx="4714908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1 Gráfico"/>
          <p:cNvGraphicFramePr/>
          <p:nvPr/>
        </p:nvGraphicFramePr>
        <p:xfrm>
          <a:off x="3676651" y="3929066"/>
          <a:ext cx="5467349" cy="249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19 Rectángulo"/>
          <p:cNvSpPr/>
          <p:nvPr/>
        </p:nvSpPr>
        <p:spPr>
          <a:xfrm>
            <a:off x="4786314" y="5715016"/>
            <a:ext cx="73770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4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2ª. vez</a:t>
            </a:r>
            <a:endParaRPr lang="es-ES" sz="1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5500694" y="4286256"/>
            <a:ext cx="571504" cy="35719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4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28596" y="571480"/>
          <a:ext cx="6500858" cy="5595860"/>
        </p:xfrm>
        <a:graphic>
          <a:graphicData uri="http://schemas.openxmlformats.org/drawingml/2006/table">
            <a:tbl>
              <a:tblPr>
                <a:tableStyleId>{17292A2E-F333-43FB-9621-5CBBE7FDCDCB}</a:tableStyleId>
              </a:tblPr>
              <a:tblGrid>
                <a:gridCol w="4382910"/>
                <a:gridCol w="890909"/>
                <a:gridCol w="1227039"/>
              </a:tblGrid>
              <a:tr h="25043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 smtClean="0">
                          <a:solidFill>
                            <a:srgbClr val="CC0066"/>
                          </a:solidFill>
                        </a:rPr>
                        <a:t>Principales medios</a:t>
                      </a:r>
                      <a:endParaRPr lang="es-MX" sz="1600" b="1" i="0" u="none" strike="noStrike" dirty="0">
                        <a:solidFill>
                          <a:srgbClr val="CC0066"/>
                        </a:solidFill>
                        <a:latin typeface="Trebuchet MS" pitchFamily="34" charset="0"/>
                      </a:endParaRPr>
                    </a:p>
                  </a:txBody>
                  <a:tcPr marL="108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2010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rgbClr val="CC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2011</a:t>
                      </a:r>
                      <a:endParaRPr lang="es-MX" sz="1600" b="1" i="0" u="none" strike="noStrike" dirty="0">
                        <a:solidFill>
                          <a:srgbClr val="CC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b="1" u="none" strike="noStrike" dirty="0"/>
                        <a:t>Familiares y/o Amigos 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1" u="none" strike="noStrike" dirty="0" smtClean="0"/>
                        <a:t>33.6%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b="1" u="none" strike="noStrike" dirty="0" smtClean="0"/>
                        <a:t>33.4%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Radio 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32.1%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 smtClean="0"/>
                        <a:t>26.6%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Periódico 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21.6%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 smtClean="0"/>
                        <a:t>18.9%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Personal de Xcaret 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7.2%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 smtClean="0"/>
                        <a:t>7.4%</a:t>
                      </a:r>
                      <a:endParaRPr lang="es-MX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Espectaculares 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11.2%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 smtClean="0"/>
                        <a:t>6.9%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/>
                        <a:t>Ya</a:t>
                      </a:r>
                      <a:r>
                        <a:rPr lang="es-MX" sz="1500" u="none" strike="noStrike" baseline="0" dirty="0" smtClean="0"/>
                        <a:t> sabía /había venido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7.2%</a:t>
                      </a:r>
                      <a:endParaRPr lang="es-MX" sz="1500" b="1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sng" strike="noStrike" dirty="0" smtClean="0"/>
                        <a:t>6.0%</a:t>
                      </a:r>
                      <a:endParaRPr lang="es-MX" sz="1600" b="1" i="0" u="sng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Televisión 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9.1%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4.6%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Font typeface="Arial" pitchFamily="34" charset="0"/>
                        <a:buChar char="•"/>
                      </a:pPr>
                      <a:r>
                        <a:rPr lang="es-ES" sz="1500" u="none" strike="noStrike" kern="1200" dirty="0" smtClean="0"/>
                        <a:t>Banderines o pendones</a:t>
                      </a:r>
                      <a:endParaRPr lang="es-MX" sz="15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--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4.3%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/>
                        <a:t>Internet </a:t>
                      </a:r>
                      <a:endParaRPr lang="es-MX" sz="1500" b="1" i="0" u="none" strike="noStrike" dirty="0">
                        <a:solidFill>
                          <a:srgbClr val="CC0066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12.8%</a:t>
                      </a:r>
                      <a:endParaRPr lang="es-MX" sz="1500" b="1" i="0" u="none" strike="noStrike" dirty="0">
                        <a:solidFill>
                          <a:srgbClr val="CC0066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sng" strike="noStrike" dirty="0" smtClean="0"/>
                        <a:t>NA</a:t>
                      </a:r>
                      <a:endParaRPr lang="es-MX" sz="1500" b="1" i="0" u="sng" strike="noStrike" dirty="0">
                        <a:solidFill>
                          <a:srgbClr val="CC0066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/>
                        <a:t>Blogs </a:t>
                      </a:r>
                      <a:r>
                        <a:rPr lang="es-MX" sz="1500" u="none" strike="noStrike" dirty="0" smtClean="0"/>
                        <a:t>-Internet </a:t>
                      </a:r>
                      <a:endParaRPr lang="es-MX" sz="1500" b="1" i="0" u="none" strike="noStrike" dirty="0">
                        <a:solidFill>
                          <a:srgbClr val="CC0066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NA</a:t>
                      </a:r>
                      <a:endParaRPr lang="es-MX" sz="1500" b="0" i="0" u="none" strike="noStrike" dirty="0">
                        <a:solidFill>
                          <a:srgbClr val="CC0066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sng" strike="noStrike" dirty="0" smtClean="0">
                          <a:effectLst/>
                        </a:rPr>
                        <a:t>4.0%</a:t>
                      </a:r>
                      <a:endParaRPr lang="es-MX" sz="1600" b="1" i="0" u="sng" strike="noStrike" dirty="0">
                        <a:solidFill>
                          <a:srgbClr val="CC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Font typeface="Arial" pitchFamily="34" charset="0"/>
                        <a:buChar char="•"/>
                      </a:pPr>
                      <a:r>
                        <a:rPr lang="es-ES" sz="1500" u="none" strike="noStrike" kern="1200" dirty="0" smtClean="0"/>
                        <a:t>Redes Sociales </a:t>
                      </a:r>
                      <a:r>
                        <a:rPr lang="es-ES" sz="1500" u="none" strike="noStrike" kern="1200" dirty="0" smtClean="0"/>
                        <a:t>/ </a:t>
                      </a:r>
                      <a:r>
                        <a:rPr lang="es-ES" sz="1500" u="none" strike="noStrike" kern="1200" dirty="0" err="1" smtClean="0"/>
                        <a:t>facebook</a:t>
                      </a:r>
                      <a:r>
                        <a:rPr lang="es-ES" sz="1500" u="none" strike="noStrike" kern="1200" dirty="0" smtClean="0"/>
                        <a:t> </a:t>
                      </a:r>
                      <a:r>
                        <a:rPr lang="es-ES" sz="1400" u="none" strike="noStrike" kern="1200" dirty="0" smtClean="0"/>
                        <a:t>= </a:t>
                      </a:r>
                      <a:r>
                        <a:rPr lang="es-ES" sz="1100" u="none" strike="noStrike" kern="1200" dirty="0" smtClean="0"/>
                        <a:t>7</a:t>
                      </a:r>
                      <a:r>
                        <a:rPr lang="es-ES" sz="1500" u="none" strike="noStrike" kern="1200" dirty="0" smtClean="0"/>
                        <a:t>, </a:t>
                      </a:r>
                      <a:r>
                        <a:rPr lang="es-ES" sz="1500" u="none" strike="noStrike" kern="1200" dirty="0" err="1" smtClean="0"/>
                        <a:t>Twitter</a:t>
                      </a:r>
                      <a:r>
                        <a:rPr lang="es-ES" sz="1500" u="none" strike="noStrike" kern="1200" dirty="0" smtClean="0"/>
                        <a:t> </a:t>
                      </a:r>
                      <a:r>
                        <a:rPr lang="es-ES" sz="1400" u="none" strike="noStrike" kern="1200" dirty="0" smtClean="0"/>
                        <a:t>=</a:t>
                      </a:r>
                      <a:r>
                        <a:rPr lang="es-ES" sz="1100" u="none" strike="noStrike" kern="1200" dirty="0" smtClean="0"/>
                        <a:t>3</a:t>
                      </a:r>
                      <a:endParaRPr lang="es-MX" sz="1500" u="none" strike="noStrike" kern="1200" dirty="0">
                        <a:solidFill>
                          <a:srgbClr val="CC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NA</a:t>
                      </a:r>
                      <a:endParaRPr lang="es-MX" sz="1500" b="0" i="0" u="none" strike="noStrike" dirty="0">
                        <a:solidFill>
                          <a:srgbClr val="CC0066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sng" strike="noStrike" dirty="0" smtClean="0">
                          <a:effectLst/>
                        </a:rPr>
                        <a:t>3.4%</a:t>
                      </a:r>
                      <a:endParaRPr lang="es-MX" sz="1600" b="1" i="0" u="sng" strike="noStrike" dirty="0">
                        <a:solidFill>
                          <a:srgbClr val="CC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Font typeface="Arial" pitchFamily="34" charset="0"/>
                        <a:buChar char="•"/>
                      </a:pPr>
                      <a:r>
                        <a:rPr lang="es-ES" sz="1500" u="none" strike="noStrike" kern="1200" dirty="0" smtClean="0"/>
                        <a:t>Pagina web “http://festivaldevidaymuerte.com”</a:t>
                      </a:r>
                      <a:endParaRPr lang="es-MX" sz="1500" u="none" strike="noStrike" kern="1200" dirty="0">
                        <a:solidFill>
                          <a:srgbClr val="CC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NA</a:t>
                      </a:r>
                      <a:endParaRPr lang="es-MX" sz="1500" b="0" i="0" u="none" strike="noStrike" dirty="0">
                        <a:solidFill>
                          <a:srgbClr val="CC0066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sng" strike="noStrike" dirty="0" smtClean="0">
                          <a:effectLst/>
                        </a:rPr>
                        <a:t>2.3%</a:t>
                      </a:r>
                      <a:endParaRPr lang="es-MX" sz="1500" b="1" i="0" u="sng" strike="noStrike" dirty="0">
                        <a:solidFill>
                          <a:srgbClr val="CC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Invitación / Boletos 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11.0%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3.7%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Pósters 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3.1%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2.6%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ES" sz="1500" u="none" strike="noStrike" kern="1200" dirty="0" smtClean="0"/>
                        <a:t>Escuela (UNID, Mayaland)</a:t>
                      </a:r>
                      <a:endParaRPr lang="es-MX" sz="15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--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2.0%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EF0F7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ES" sz="1500" u="none" strike="noStrike" kern="1200" dirty="0" smtClean="0"/>
                        <a:t>Hotel</a:t>
                      </a:r>
                      <a:endParaRPr lang="es-MX" sz="15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kern="1200" dirty="0" smtClean="0"/>
                        <a:t>--</a:t>
                      </a:r>
                      <a:endParaRPr lang="es-MX" sz="15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kern="1200" dirty="0" smtClean="0"/>
                        <a:t>1.7%</a:t>
                      </a:r>
                      <a:endParaRPr lang="es-MX" sz="15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Agencia de viajes 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4.3%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1.7%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Estaba visitando el parque 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1.4%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1.1%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Pantalla </a:t>
                      </a:r>
                      <a:r>
                        <a:rPr lang="es-MX" sz="1500" u="none" strike="noStrike" dirty="0" smtClean="0"/>
                        <a:t> gigante 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1.7%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0.9%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Revistas 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1.4%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0.6%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Autobuses Tucsa 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1.2%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0.3%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28908">
                <a:tc>
                  <a:txBody>
                    <a:bodyPr/>
                    <a:lstStyle/>
                    <a:p>
                      <a:pPr algn="l" rtl="0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/>
                        <a:t>Mailing </a:t>
                      </a:r>
                      <a:r>
                        <a:rPr lang="es-MX" sz="1500" u="none" strike="noStrike" dirty="0" smtClean="0"/>
                        <a:t> electrónico 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u="none" strike="noStrike" dirty="0" smtClean="0"/>
                        <a:t>0.7%</a:t>
                      </a:r>
                      <a:endParaRPr lang="es-MX" sz="1500" b="0" i="0" u="none" strike="noStrike" dirty="0">
                        <a:solidFill>
                          <a:srgbClr val="CC0066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 dirty="0" smtClean="0"/>
                        <a:t>0.3%</a:t>
                      </a:r>
                      <a:endParaRPr lang="es-MX" sz="1500" b="0" i="0" u="none" strike="noStrike" dirty="0">
                        <a:solidFill>
                          <a:srgbClr val="CC0066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259" name="8 CuadroTexto"/>
          <p:cNvSpPr txBox="1">
            <a:spLocks noChangeArrowheads="1"/>
          </p:cNvSpPr>
          <p:nvPr/>
        </p:nvSpPr>
        <p:spPr bwMode="auto">
          <a:xfrm>
            <a:off x="7020272" y="5445224"/>
            <a:ext cx="1944216" cy="7386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MX" sz="1050" i="1" dirty="0">
                <a:latin typeface="Trebuchet MS" pitchFamily="34" charset="0"/>
              </a:rPr>
              <a:t>2.0 respuestas por entrevistado en 2010</a:t>
            </a:r>
          </a:p>
          <a:p>
            <a:pPr algn="r"/>
            <a:r>
              <a:rPr lang="es-MX" sz="1050" i="1" dirty="0">
                <a:latin typeface="Trebuchet MS" pitchFamily="34" charset="0"/>
              </a:rPr>
              <a:t>2.3 respuestas en </a:t>
            </a:r>
            <a:r>
              <a:rPr lang="es-MX" sz="1050" i="1" dirty="0" smtClean="0">
                <a:latin typeface="Trebuchet MS" pitchFamily="34" charset="0"/>
              </a:rPr>
              <a:t>2009</a:t>
            </a:r>
          </a:p>
          <a:p>
            <a:pPr algn="r"/>
            <a:r>
              <a:rPr lang="es-MX" sz="1050" i="1" dirty="0" smtClean="0">
                <a:latin typeface="Trebuchet MS" pitchFamily="34" charset="0"/>
              </a:rPr>
              <a:t> 1.8 </a:t>
            </a:r>
            <a:r>
              <a:rPr lang="es-MX" sz="1050" i="1" dirty="0">
                <a:latin typeface="Trebuchet MS" pitchFamily="34" charset="0"/>
              </a:rPr>
              <a:t>respuestas en 2008</a:t>
            </a:r>
            <a:endParaRPr lang="es-MX" sz="1100" i="1" dirty="0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58025" y="44624"/>
            <a:ext cx="4728355" cy="3539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1700" b="1" spc="5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¿Cómo se enteró del festival?</a:t>
            </a:r>
            <a:endParaRPr lang="es-ES" sz="1700" b="1" spc="50" dirty="0">
              <a:ln w="11430"/>
              <a:solidFill>
                <a:schemeClr val="bg2">
                  <a:lumMod val="1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279036" y="4286256"/>
            <a:ext cx="1820720" cy="8156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s-E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350 entrevistados, 533 medios mencionados</a:t>
            </a:r>
          </a:p>
          <a:p>
            <a:pPr algn="r"/>
            <a:r>
              <a:rPr lang="es-ES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1.5</a:t>
            </a:r>
            <a:r>
              <a:rPr lang="es-E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Respuestas por visitante en 2011</a:t>
            </a:r>
            <a:endParaRPr lang="es-ES" sz="11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643702" y="6396335"/>
            <a:ext cx="1714512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Base de respuesta: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900" b="1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pic>
        <p:nvPicPr>
          <p:cNvPr id="7" name="6 Imagen" descr="tv_ftvm_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437245" y="0"/>
            <a:ext cx="1706755" cy="1214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9 Imagen" descr="PAPEL PIC MORADO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4852" y="44244"/>
            <a:ext cx="533392" cy="351554"/>
          </a:xfrm>
          <a:prstGeom prst="rect">
            <a:avLst/>
          </a:prstGeom>
        </p:spPr>
      </p:pic>
      <p:sp>
        <p:nvSpPr>
          <p:cNvPr id="11" name="10 Forma libre"/>
          <p:cNvSpPr/>
          <p:nvPr/>
        </p:nvSpPr>
        <p:spPr>
          <a:xfrm>
            <a:off x="1285852" y="397507"/>
            <a:ext cx="3429024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2290" name="Picture 2" descr="http://t2.gstatic.com/images?q=tbn:ANd9GcR0GiOYkBLZRsaJd_PEwOzMdimaknn2Vy-sdZH2bHFCN3v3FE9rd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3" y="3286109"/>
            <a:ext cx="285752" cy="285752"/>
          </a:xfrm>
          <a:prstGeom prst="rect">
            <a:avLst/>
          </a:prstGeom>
          <a:noFill/>
        </p:spPr>
      </p:pic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5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429388" y="6427113"/>
            <a:ext cx="2143140" cy="4308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graphicFrame>
        <p:nvGraphicFramePr>
          <p:cNvPr id="8" name="1 Gráfico"/>
          <p:cNvGraphicFramePr/>
          <p:nvPr/>
        </p:nvGraphicFramePr>
        <p:xfrm>
          <a:off x="0" y="857232"/>
          <a:ext cx="7429520" cy="342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9 CuadroTexto"/>
          <p:cNvSpPr txBox="1">
            <a:spLocks noChangeArrowheads="1"/>
          </p:cNvSpPr>
          <p:nvPr/>
        </p:nvSpPr>
        <p:spPr bwMode="auto">
          <a:xfrm>
            <a:off x="0" y="5286388"/>
            <a:ext cx="91440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latin typeface="Trebuchet MS" pitchFamily="34" charset="0"/>
              </a:rPr>
              <a:t>De manera similar, en el 2010 y 2009 los principales periódicos fueron, Por Esto, </a:t>
            </a:r>
            <a:r>
              <a:rPr lang="es-MX" sz="1400" dirty="0" smtClean="0">
                <a:solidFill>
                  <a:schemeClr val="tx1"/>
                </a:solidFill>
                <a:latin typeface="Trebuchet MS" pitchFamily="34" charset="0"/>
              </a:rPr>
              <a:t>Novedades, </a:t>
            </a:r>
            <a:r>
              <a:rPr lang="es-MX" sz="1400" dirty="0" smtClean="0">
                <a:solidFill>
                  <a:schemeClr val="tx1"/>
                </a:solidFill>
                <a:latin typeface="Trebuchet MS" pitchFamily="34" charset="0"/>
              </a:rPr>
              <a:t>Quequi</a:t>
            </a:r>
            <a:r>
              <a:rPr lang="es-MX" sz="1400" dirty="0" smtClean="0">
                <a:solidFill>
                  <a:schemeClr val="tx1"/>
                </a:solidFill>
                <a:latin typeface="Trebuchet MS" pitchFamily="34" charset="0"/>
              </a:rPr>
              <a:t> y el </a:t>
            </a:r>
            <a:r>
              <a:rPr lang="es-MX" sz="1400" dirty="0" smtClean="0">
                <a:latin typeface="Trebuchet MS" pitchFamily="34" charset="0"/>
              </a:rPr>
              <a:t>Quintanarroense.</a:t>
            </a:r>
            <a:endParaRPr lang="es-MX" sz="1400" dirty="0">
              <a:latin typeface="Trebuchet MS" pitchFamily="34" charset="0"/>
            </a:endParaRPr>
          </a:p>
        </p:txBody>
      </p:sp>
      <p:sp>
        <p:nvSpPr>
          <p:cNvPr id="10" name="10 CuadroTexto"/>
          <p:cNvSpPr txBox="1"/>
          <p:nvPr/>
        </p:nvSpPr>
        <p:spPr>
          <a:xfrm>
            <a:off x="2357422" y="4286256"/>
            <a:ext cx="1467073" cy="26161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 smtClean="0">
                <a:latin typeface="Trebuchet MS" pitchFamily="34" charset="0"/>
              </a:rPr>
              <a:t>Base 2011: 66 casos</a:t>
            </a:r>
            <a:endParaRPr lang="es-MX" dirty="0">
              <a:latin typeface="Trebuchet MS" pitchFamily="34" charset="0"/>
            </a:endParaRPr>
          </a:p>
        </p:txBody>
      </p:sp>
      <p:pic>
        <p:nvPicPr>
          <p:cNvPr id="11" name="Picture 10" descr="http://t3.gstatic.com/images?q=tbn:O4jTdzcH3c8DNM:http://www.imocorp.com.mx/Archivos/Medios/000429_Logo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786190"/>
            <a:ext cx="10572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2" descr="http://t0.gstatic.com/images?q=tbn:cbz45oJXSDBCPM:http://saranba.com/fotos/logo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1857364"/>
            <a:ext cx="9318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715140" y="3143248"/>
            <a:ext cx="221606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10" y="1241636"/>
            <a:ext cx="723310" cy="27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2000240"/>
            <a:ext cx="857256" cy="216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20" y="2714620"/>
            <a:ext cx="1071602" cy="290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2285992"/>
            <a:ext cx="1162491" cy="31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15 Rectángulo"/>
          <p:cNvSpPr/>
          <p:nvPr/>
        </p:nvSpPr>
        <p:spPr>
          <a:xfrm>
            <a:off x="714348" y="214290"/>
            <a:ext cx="6371429" cy="3539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1700" b="1" spc="5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¿Si se enteró por periódico mencione en cuál de ellos?</a:t>
            </a:r>
            <a:endParaRPr lang="es-ES" sz="1700" b="1" spc="50" dirty="0">
              <a:ln w="11430"/>
              <a:solidFill>
                <a:schemeClr val="bg2">
                  <a:lumMod val="1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17 Forma libre"/>
          <p:cNvSpPr/>
          <p:nvPr/>
        </p:nvSpPr>
        <p:spPr>
          <a:xfrm>
            <a:off x="785786" y="575683"/>
            <a:ext cx="6072230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rgbClr val="FF00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9" name="18 Imagen" descr="PAPE PICADO ROJO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7158" y="214290"/>
            <a:ext cx="476053" cy="360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643063" y="142875"/>
            <a:ext cx="3500437" cy="400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</a:rPr>
              <a:t>Estaciones de radio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00188" y="3457575"/>
            <a:ext cx="4071937" cy="400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</a:rPr>
              <a:t>Canales de T.V.</a:t>
            </a:r>
          </a:p>
        </p:txBody>
      </p:sp>
      <p:sp>
        <p:nvSpPr>
          <p:cNvPr id="9220" name="8 CuadroTexto"/>
          <p:cNvSpPr txBox="1">
            <a:spLocks noChangeArrowheads="1"/>
          </p:cNvSpPr>
          <p:nvPr/>
        </p:nvSpPr>
        <p:spPr bwMode="auto">
          <a:xfrm>
            <a:off x="71438" y="2857500"/>
            <a:ext cx="871537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i="1" dirty="0" smtClean="0">
                <a:latin typeface="Trebuchet MS" pitchFamily="34" charset="0"/>
              </a:rPr>
              <a:t>En 2010, 32.1% se enteraron por radio, la más mencionada fue Radio Turquesa (27.4%) seguida de Riviera FM (14.0%) </a:t>
            </a:r>
          </a:p>
          <a:p>
            <a:r>
              <a:rPr lang="es-MX" sz="1100" i="1" dirty="0" smtClean="0">
                <a:latin typeface="Trebuchet MS" pitchFamily="34" charset="0"/>
              </a:rPr>
              <a:t>En </a:t>
            </a:r>
            <a:r>
              <a:rPr lang="es-MX" sz="1100" i="1" dirty="0">
                <a:latin typeface="Trebuchet MS" pitchFamily="34" charset="0"/>
              </a:rPr>
              <a:t>2009, 39.3%  se enteraron por radio, siendo Riviera FM (25%), </a:t>
            </a:r>
            <a:r>
              <a:rPr lang="es-MX" sz="1100" i="1" dirty="0">
                <a:latin typeface="Trebuchet MS" pitchFamily="34" charset="0"/>
              </a:rPr>
              <a:t>Acir</a:t>
            </a:r>
            <a:r>
              <a:rPr lang="es-MX" sz="1100" i="1" dirty="0">
                <a:latin typeface="Trebuchet MS" pitchFamily="34" charset="0"/>
              </a:rPr>
              <a:t> (13.6) y Radio Turquesa las más mencionadas. </a:t>
            </a:r>
          </a:p>
          <a:p>
            <a:r>
              <a:rPr lang="es-MX" sz="1100" i="1" dirty="0">
                <a:latin typeface="Trebuchet MS" pitchFamily="34" charset="0"/>
              </a:rPr>
              <a:t>En 2008 24.5% se enteraron por radio, de las cuales: 29% dijo  Radio Turquesa, 16% Riviera FM, 11% </a:t>
            </a:r>
            <a:r>
              <a:rPr lang="es-MX" sz="1100" i="1" dirty="0">
                <a:latin typeface="Trebuchet MS" pitchFamily="34" charset="0"/>
              </a:rPr>
              <a:t>Mix</a:t>
            </a:r>
            <a:r>
              <a:rPr lang="es-MX" sz="1100" i="1" dirty="0">
                <a:latin typeface="Trebuchet MS" pitchFamily="34" charset="0"/>
              </a:rPr>
              <a:t> FM,  y 7% Radio Fórmula</a:t>
            </a:r>
          </a:p>
        </p:txBody>
      </p:sp>
      <p:sp>
        <p:nvSpPr>
          <p:cNvPr id="9221" name="9 CuadroTexto"/>
          <p:cNvSpPr txBox="1">
            <a:spLocks noChangeArrowheads="1"/>
          </p:cNvSpPr>
          <p:nvPr/>
        </p:nvSpPr>
        <p:spPr bwMode="auto">
          <a:xfrm>
            <a:off x="1" y="6237312"/>
            <a:ext cx="9144000" cy="6206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100" dirty="0" smtClean="0">
                <a:latin typeface="Trebuchet MS" pitchFamily="34" charset="0"/>
              </a:rPr>
              <a:t>En 2010, 9.1% se entero por TV, la más mencionada fue TV CUN (24.5%), seguida de TV Azteca (17.0%) y Televisa (9.4%).</a:t>
            </a:r>
          </a:p>
          <a:p>
            <a:r>
              <a:rPr lang="es-MX" sz="1100" dirty="0" smtClean="0">
                <a:latin typeface="Trebuchet MS" pitchFamily="34" charset="0"/>
              </a:rPr>
              <a:t>En </a:t>
            </a:r>
            <a:r>
              <a:rPr lang="es-MX" sz="1100" dirty="0">
                <a:latin typeface="Trebuchet MS" pitchFamily="34" charset="0"/>
              </a:rPr>
              <a:t>2009, 9% se enteró  por  </a:t>
            </a:r>
            <a:r>
              <a:rPr lang="es-MX" sz="1100" dirty="0" smtClean="0">
                <a:latin typeface="Trebuchet MS" pitchFamily="34" charset="0"/>
              </a:rPr>
              <a:t>TV siendo </a:t>
            </a:r>
            <a:r>
              <a:rPr lang="es-MX" sz="1100" dirty="0">
                <a:latin typeface="Trebuchet MS" pitchFamily="34" charset="0"/>
              </a:rPr>
              <a:t>los canales TV CUN (44.2%), TV Azteca y </a:t>
            </a:r>
            <a:r>
              <a:rPr lang="es-MX" sz="1100" dirty="0" smtClean="0">
                <a:latin typeface="Trebuchet MS" pitchFamily="34" charset="0"/>
              </a:rPr>
              <a:t>Televisa </a:t>
            </a:r>
            <a:r>
              <a:rPr lang="es-MX" sz="1100" dirty="0">
                <a:latin typeface="Trebuchet MS" pitchFamily="34" charset="0"/>
              </a:rPr>
              <a:t>(13.5%), Canal 10 (9.6%) los más mencionados . </a:t>
            </a:r>
          </a:p>
          <a:p>
            <a:r>
              <a:rPr lang="es-MX" sz="1100" dirty="0">
                <a:latin typeface="Trebuchet MS" pitchFamily="34" charset="0"/>
              </a:rPr>
              <a:t>En 2008, únicamente 6.3%, se enteró por </a:t>
            </a:r>
            <a:r>
              <a:rPr lang="es-MX" sz="1100" dirty="0" smtClean="0">
                <a:latin typeface="Trebuchet MS" pitchFamily="34" charset="0"/>
              </a:rPr>
              <a:t>TV </a:t>
            </a:r>
            <a:r>
              <a:rPr lang="es-MX" sz="1100" dirty="0">
                <a:latin typeface="Trebuchet MS" pitchFamily="34" charset="0"/>
              </a:rPr>
              <a:t>siendo los principales canales: TV CUN (32%), </a:t>
            </a:r>
            <a:r>
              <a:rPr lang="es-MX" sz="1100" dirty="0" smtClean="0">
                <a:latin typeface="Trebuchet MS" pitchFamily="34" charset="0"/>
              </a:rPr>
              <a:t>TV </a:t>
            </a:r>
            <a:r>
              <a:rPr lang="es-MX" sz="1100" dirty="0">
                <a:latin typeface="Trebuchet MS" pitchFamily="34" charset="0"/>
              </a:rPr>
              <a:t>Azteca (14%) y Cable más (14%) 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500694" y="3643314"/>
            <a:ext cx="3071813" cy="33813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MX" sz="1600" dirty="0"/>
              <a:t>Del  </a:t>
            </a:r>
            <a:r>
              <a:rPr lang="es-MX" sz="1600" dirty="0" smtClean="0"/>
              <a:t>4.6% </a:t>
            </a:r>
            <a:r>
              <a:rPr lang="es-MX" sz="1600" dirty="0"/>
              <a:t>que se enteró por T.V.</a:t>
            </a:r>
          </a:p>
        </p:txBody>
      </p:sp>
      <p:sp>
        <p:nvSpPr>
          <p:cNvPr id="14" name="8 CuadroTexto"/>
          <p:cNvSpPr txBox="1">
            <a:spLocks noChangeArrowheads="1"/>
          </p:cNvSpPr>
          <p:nvPr/>
        </p:nvSpPr>
        <p:spPr bwMode="auto">
          <a:xfrm>
            <a:off x="6858016" y="5143512"/>
            <a:ext cx="207170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1000" i="1" dirty="0" smtClean="0">
                <a:latin typeface="Trebuchet MS" pitchFamily="34" charset="0"/>
                <a:cs typeface="Arial" pitchFamily="34" charset="0"/>
              </a:rPr>
              <a:t>Bases: 16 casos</a:t>
            </a:r>
            <a:endParaRPr lang="es-MX" sz="1000" i="1" dirty="0">
              <a:latin typeface="Trebuchet MS" pitchFamily="34" charset="0"/>
              <a:cs typeface="Arial" pitchFamily="34" charset="0"/>
            </a:endParaRPr>
          </a:p>
        </p:txBody>
      </p:sp>
      <p:sp>
        <p:nvSpPr>
          <p:cNvPr id="15" name="8 CuadroTexto"/>
          <p:cNvSpPr txBox="1">
            <a:spLocks noChangeArrowheads="1"/>
          </p:cNvSpPr>
          <p:nvPr/>
        </p:nvSpPr>
        <p:spPr bwMode="auto">
          <a:xfrm>
            <a:off x="7143768" y="1714488"/>
            <a:ext cx="17145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50" i="1" dirty="0" smtClean="0">
                <a:latin typeface="Trebuchet MS" pitchFamily="34" charset="0"/>
                <a:cs typeface="Arial" pitchFamily="34" charset="0"/>
              </a:rPr>
              <a:t>Base: 93 casos</a:t>
            </a:r>
            <a:endParaRPr lang="es-MX" sz="1050" i="1" dirty="0">
              <a:latin typeface="Trebuchet MS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788024" y="500042"/>
            <a:ext cx="3096344" cy="33855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MX" sz="1600" dirty="0"/>
              <a:t>Del  </a:t>
            </a:r>
            <a:r>
              <a:rPr lang="es-MX" sz="1600" dirty="0" smtClean="0"/>
              <a:t>26.6% </a:t>
            </a:r>
            <a:r>
              <a:rPr lang="es-MX" sz="1600" dirty="0"/>
              <a:t>que se enteró por radio</a:t>
            </a:r>
          </a:p>
        </p:txBody>
      </p:sp>
      <p:graphicFrame>
        <p:nvGraphicFramePr>
          <p:cNvPr id="10" name="2 Gráfico"/>
          <p:cNvGraphicFramePr/>
          <p:nvPr/>
        </p:nvGraphicFramePr>
        <p:xfrm>
          <a:off x="0" y="332656"/>
          <a:ext cx="774035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3 Gráfico"/>
          <p:cNvGraphicFramePr/>
          <p:nvPr/>
        </p:nvGraphicFramePr>
        <p:xfrm>
          <a:off x="467544" y="3717032"/>
          <a:ext cx="7056784" cy="223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11 Forma libre"/>
          <p:cNvSpPr/>
          <p:nvPr/>
        </p:nvSpPr>
        <p:spPr>
          <a:xfrm>
            <a:off x="2571736" y="3786190"/>
            <a:ext cx="2214578" cy="71438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rgbClr val="E2B32E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16 Forma libre"/>
          <p:cNvSpPr/>
          <p:nvPr/>
        </p:nvSpPr>
        <p:spPr>
          <a:xfrm>
            <a:off x="2214546" y="500042"/>
            <a:ext cx="2500330" cy="71438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9" name="1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47340" y="6326428"/>
            <a:ext cx="2133600" cy="365125"/>
          </a:xfrm>
        </p:spPr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7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/>
          <p:cNvSpPr txBox="1">
            <a:spLocks noChangeArrowheads="1"/>
          </p:cNvSpPr>
          <p:nvPr/>
        </p:nvSpPr>
        <p:spPr bwMode="auto">
          <a:xfrm>
            <a:off x="-2282" y="6381328"/>
            <a:ext cx="7814642" cy="42319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MX" sz="1050" i="1" dirty="0" smtClean="0">
                <a:latin typeface="Trebuchet MS" pitchFamily="34" charset="0"/>
              </a:rPr>
              <a:t>En 2011 los</a:t>
            </a:r>
            <a:r>
              <a:rPr lang="es-MX" sz="1050" b="1" i="1" dirty="0" smtClean="0">
                <a:latin typeface="Trebuchet MS" pitchFamily="34" charset="0"/>
              </a:rPr>
              <a:t> 350 </a:t>
            </a:r>
            <a:r>
              <a:rPr lang="es-MX" sz="1050" i="1" dirty="0" smtClean="0">
                <a:latin typeface="Trebuchet MS" pitchFamily="34" charset="0"/>
              </a:rPr>
              <a:t>visitantes mencionaron un total </a:t>
            </a:r>
            <a:r>
              <a:rPr lang="es-MX" sz="1050" b="1" i="1" dirty="0" smtClean="0">
                <a:latin typeface="Trebuchet MS" pitchFamily="34" charset="0"/>
              </a:rPr>
              <a:t>1608</a:t>
            </a:r>
            <a:r>
              <a:rPr lang="es-MX" sz="1050" i="1" dirty="0" smtClean="0">
                <a:latin typeface="Trebuchet MS" pitchFamily="34" charset="0"/>
              </a:rPr>
              <a:t> actividades, realizando en promedio </a:t>
            </a:r>
            <a:r>
              <a:rPr lang="es-MX" sz="1100" b="1" i="1" dirty="0" smtClean="0">
                <a:latin typeface="Trebuchet MS" pitchFamily="34" charset="0"/>
              </a:rPr>
              <a:t>4.6 </a:t>
            </a:r>
            <a:r>
              <a:rPr lang="es-MX" sz="1050" i="1" dirty="0" smtClean="0">
                <a:latin typeface="Trebuchet MS" pitchFamily="34" charset="0"/>
              </a:rPr>
              <a:t>actividades durante su visita.</a:t>
            </a:r>
            <a:endParaRPr lang="es-MX" sz="1050" i="1" dirty="0">
              <a:latin typeface="Trebuchet MS" pitchFamily="34" charset="0"/>
            </a:endParaRPr>
          </a:p>
          <a:p>
            <a:pPr algn="just"/>
            <a:r>
              <a:rPr lang="es-MX" sz="1050" i="1" dirty="0">
                <a:latin typeface="Trebuchet MS" pitchFamily="34" charset="0"/>
              </a:rPr>
              <a:t>En 2010 se realizaron en promedio 4.7 actividades por </a:t>
            </a:r>
            <a:r>
              <a:rPr lang="es-MX" sz="1050" i="1" dirty="0" smtClean="0">
                <a:latin typeface="Trebuchet MS" pitchFamily="34" charset="0"/>
              </a:rPr>
              <a:t>persona. Para </a:t>
            </a:r>
            <a:r>
              <a:rPr lang="es-MX" sz="1050" i="1" dirty="0">
                <a:latin typeface="Trebuchet MS" pitchFamily="34" charset="0"/>
              </a:rPr>
              <a:t>el 2009, fueron 4.2 </a:t>
            </a:r>
            <a:r>
              <a:rPr lang="es-MX" sz="1050" i="1" dirty="0" smtClean="0">
                <a:latin typeface="Trebuchet MS" pitchFamily="34" charset="0"/>
              </a:rPr>
              <a:t>actividades.</a:t>
            </a:r>
            <a:endParaRPr lang="es-MX" sz="1050" i="1" dirty="0">
              <a:latin typeface="Trebuchet MS" pitchFamily="34" charset="0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88913" y="571472"/>
          <a:ext cx="5454657" cy="5660006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3769630"/>
                <a:gridCol w="684895"/>
                <a:gridCol w="1000132"/>
              </a:tblGrid>
              <a:tr h="35006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u="none" strike="noStrike" dirty="0" smtClean="0">
                          <a:effectLst/>
                        </a:rPr>
                        <a:t>Actividades que presenció: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 smtClean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Casos</a:t>
                      </a:r>
                      <a:endParaRPr lang="es-MX" sz="1100" b="0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10800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Porcentaje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10800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Altares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221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latin typeface="Trebuchet MS" pitchFamily="34" charset="0"/>
                        </a:rPr>
                        <a:t>63.1%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Teatro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 smtClean="0">
                          <a:latin typeface="Trebuchet MS" pitchFamily="34" charset="0"/>
                        </a:rPr>
                        <a:t>186</a:t>
                      </a:r>
                      <a:endParaRPr lang="es-MX" sz="1100" b="0" i="1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 smtClean="0">
                          <a:latin typeface="Trebuchet MS" pitchFamily="34" charset="0"/>
                        </a:rPr>
                        <a:t>53.1%</a:t>
                      </a:r>
                      <a:endParaRPr lang="es-MX" sz="1400" b="1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Muestra Gastronómica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185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latin typeface="Trebuchet MS" pitchFamily="34" charset="0"/>
                        </a:rPr>
                        <a:t>52.9%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Recorrido auto guiado Cementerio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latin typeface="Trebuchet MS" pitchFamily="34" charset="0"/>
                        </a:rPr>
                        <a:t>42.9%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Danzas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146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latin typeface="Trebuchet MS" pitchFamily="34" charset="0"/>
                        </a:rPr>
                        <a:t>41.7%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Concierto de Música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136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latin typeface="Trebuchet MS" pitchFamily="34" charset="0"/>
                        </a:rPr>
                        <a:t>38.9%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Auto pintado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130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latin typeface="Trebuchet MS" pitchFamily="34" charset="0"/>
                        </a:rPr>
                        <a:t>37.1%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Juego de Pelota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 smtClean="0">
                          <a:latin typeface="Trebuchet MS" pitchFamily="34" charset="0"/>
                        </a:rPr>
                        <a:t>110</a:t>
                      </a:r>
                      <a:endParaRPr lang="es-MX" sz="1100" b="0" i="1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 smtClean="0">
                          <a:latin typeface="Trebuchet MS" pitchFamily="34" charset="0"/>
                        </a:rPr>
                        <a:t>31.4%</a:t>
                      </a:r>
                      <a:endParaRPr lang="es-MX" sz="14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Exhibición de Cacao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latin typeface="Trebuchet MS" pitchFamily="34" charset="0"/>
                        </a:rPr>
                        <a:t>29.1%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rgbClr val="002060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Venta de Artesanías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solidFill>
                            <a:srgbClr val="002060"/>
                          </a:solidFill>
                          <a:latin typeface="Trebuchet MS" pitchFamily="34" charset="0"/>
                        </a:rPr>
                        <a:t>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2060"/>
                          </a:solidFill>
                          <a:latin typeface="Trebuchet MS" pitchFamily="34" charset="0"/>
                        </a:rPr>
                        <a:t>19.1%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Exhibición de Fotografía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latin typeface="Trebuchet MS" pitchFamily="34" charset="0"/>
                        </a:rPr>
                        <a:t>12.3%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Exhibición Dibujo Infantil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latin typeface="Trebuchet MS" pitchFamily="34" charset="0"/>
                        </a:rPr>
                        <a:t>11.7%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Misa Católica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latin typeface="Trebuchet MS" pitchFamily="34" charset="0"/>
                        </a:rPr>
                        <a:t>8.6%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Audiovisuales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latin typeface="Trebuchet MS" pitchFamily="34" charset="0"/>
                        </a:rPr>
                        <a:t>5.4%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Tlachco,</a:t>
                      </a:r>
                      <a:r>
                        <a:rPr lang="es-MX" sz="1500" b="0" i="0" u="none" strike="noStrike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Xcaret de noche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latin typeface="Trebuchet MS" pitchFamily="34" charset="0"/>
                        </a:rPr>
                        <a:t>3.7%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Temascal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latin typeface="Trebuchet MS" pitchFamily="34" charset="0"/>
                        </a:rPr>
                        <a:t>3.4%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Pueblo Maya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latin typeface="Trebuchet MS" pitchFamily="34" charset="0"/>
                        </a:rPr>
                        <a:t>0.9%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499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es-MX" sz="15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Otros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latin typeface="Trebuchet MS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latin typeface="Trebuchet MS" pitchFamily="34" charset="0"/>
                        </a:rPr>
                        <a:t>4.0%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5786446" y="4293096"/>
            <a:ext cx="3357554" cy="1754326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s-MX" sz="1200" dirty="0" smtClean="0"/>
              <a:t>En 2010, las actividades más visitadas fueron: Exhibición de altares, (78.3%) ,  muestra gastronómica (65.9%)  y teatro (65.9%).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MX" sz="1200" dirty="0" smtClean="0"/>
              <a:t>En el 2009 </a:t>
            </a:r>
            <a:r>
              <a:rPr lang="es-MX" sz="1200" dirty="0"/>
              <a:t>las actividades de mayor asistencia fueron : Exhibición de </a:t>
            </a:r>
            <a:r>
              <a:rPr lang="es-MX" sz="1200" dirty="0" smtClean="0"/>
              <a:t>Altares,  </a:t>
            </a:r>
            <a:r>
              <a:rPr lang="es-MX" sz="1200" dirty="0"/>
              <a:t>Teatro, Recorridos y Muestra gastronómica.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MX" sz="1200" dirty="0"/>
              <a:t>En el 2008, las principales actividades fueron: Visita al Cementerio, Exhibición de Altares y los Talleres.</a:t>
            </a:r>
          </a:p>
        </p:txBody>
      </p:sp>
      <p:sp>
        <p:nvSpPr>
          <p:cNvPr id="6" name="5 Llamada rectangular redondeada"/>
          <p:cNvSpPr/>
          <p:nvPr/>
        </p:nvSpPr>
        <p:spPr>
          <a:xfrm>
            <a:off x="6215074" y="3214686"/>
            <a:ext cx="2714644" cy="1008112"/>
          </a:xfrm>
          <a:prstGeom prst="wedgeRoundRectCallout">
            <a:avLst>
              <a:gd name="adj1" fmla="val -68562"/>
              <a:gd name="adj2" fmla="val -11449"/>
              <a:gd name="adj3" fmla="val 16667"/>
            </a:avLst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Trebuchet MS" pitchFamily="34" charset="0"/>
              </a:rPr>
              <a:t>Del 19% que visitó la venta de artesanías, </a:t>
            </a:r>
            <a:r>
              <a:rPr lang="es-MX" sz="1400" b="1" dirty="0" smtClean="0">
                <a:solidFill>
                  <a:schemeClr val="tx1"/>
                </a:solidFill>
                <a:latin typeface="Trebuchet MS" pitchFamily="34" charset="0"/>
              </a:rPr>
              <a:t>46.3</a:t>
            </a:r>
            <a:r>
              <a:rPr lang="es-MX" sz="1200" b="1" dirty="0" smtClean="0">
                <a:solidFill>
                  <a:schemeClr val="tx1"/>
                </a:solidFill>
                <a:latin typeface="Trebuchet MS" pitchFamily="34" charset="0"/>
              </a:rPr>
              <a:t>% </a:t>
            </a:r>
            <a:r>
              <a:rPr lang="es-MX" sz="1200" u="sng" dirty="0" smtClean="0">
                <a:solidFill>
                  <a:schemeClr val="tx1"/>
                </a:solidFill>
                <a:latin typeface="Trebuchet MS" pitchFamily="34" charset="0"/>
              </a:rPr>
              <a:t>realizó compras</a:t>
            </a:r>
            <a:r>
              <a:rPr lang="es-MX" sz="1200" dirty="0" smtClean="0">
                <a:solidFill>
                  <a:schemeClr val="tx1"/>
                </a:solidFill>
                <a:latin typeface="Trebuchet MS" pitchFamily="34" charset="0"/>
              </a:rPr>
              <a:t> y </a:t>
            </a:r>
            <a:r>
              <a:rPr lang="es-MX" sz="1200" b="1" dirty="0" smtClean="0">
                <a:solidFill>
                  <a:schemeClr val="tx1"/>
                </a:solidFill>
                <a:latin typeface="Trebuchet MS" pitchFamily="34" charset="0"/>
              </a:rPr>
              <a:t>46.3%</a:t>
            </a:r>
            <a:r>
              <a:rPr lang="es-MX" sz="1200" dirty="0" smtClean="0">
                <a:solidFill>
                  <a:schemeClr val="tx1"/>
                </a:solidFill>
                <a:latin typeface="Trebuchet MS" pitchFamily="34" charset="0"/>
              </a:rPr>
              <a:t> </a:t>
            </a:r>
            <a:r>
              <a:rPr lang="es-MX" sz="1200" u="sng" dirty="0" smtClean="0">
                <a:solidFill>
                  <a:schemeClr val="tx1"/>
                </a:solidFill>
                <a:latin typeface="Trebuchet MS" pitchFamily="34" charset="0"/>
              </a:rPr>
              <a:t>no compró </a:t>
            </a:r>
            <a:r>
              <a:rPr lang="es-MX" sz="1200" dirty="0" smtClean="0">
                <a:solidFill>
                  <a:schemeClr val="tx1"/>
                </a:solidFill>
                <a:latin typeface="Trebuchet MS" pitchFamily="34" charset="0"/>
              </a:rPr>
              <a:t>y el 7.5% restante no respondió.</a:t>
            </a:r>
            <a:endParaRPr lang="es-MX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85720" y="94129"/>
            <a:ext cx="6143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s-MX" b="1" dirty="0" smtClean="0"/>
              <a:t>¿A cuáles actividades del festival asistió?</a:t>
            </a:r>
            <a:endParaRPr lang="es-MX" b="1" dirty="0">
              <a:latin typeface="Trebuchet MS" pitchFamily="34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1071538" y="428604"/>
            <a:ext cx="4572032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rgbClr val="E2B32E"/>
          </a:solidFill>
          <a:ln>
            <a:solidFill>
              <a:srgbClr val="E2B32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3" name="12 Imagen" descr="PAPEL PICADO AMARIL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53788"/>
            <a:ext cx="357190" cy="357190"/>
          </a:xfrm>
          <a:prstGeom prst="rect">
            <a:avLst/>
          </a:prstGeom>
        </p:spPr>
      </p:pic>
      <p:pic>
        <p:nvPicPr>
          <p:cNvPr id="2" name="Picture 2" descr="http://farm7.static.flickr.com/6227/6312009957_5e9b2cbdac_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357298"/>
            <a:ext cx="2286000" cy="1714500"/>
          </a:xfrm>
          <a:prstGeom prst="rect">
            <a:avLst/>
          </a:prstGeom>
          <a:noFill/>
        </p:spPr>
      </p:pic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8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857356" y="2143116"/>
          <a:ext cx="3143272" cy="388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2679"/>
                <a:gridCol w="890593"/>
              </a:tblGrid>
              <a:tr h="33628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rgbClr val="FFFF00"/>
                          </a:solidFill>
                          <a:latin typeface="Trebuchet MS" pitchFamily="34" charset="0"/>
                        </a:rPr>
                        <a:t>TEATRO</a:t>
                      </a:r>
                      <a:endParaRPr lang="es-MX" sz="1400" dirty="0">
                        <a:solidFill>
                          <a:srgbClr val="FFFF00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rgbClr val="FFFF00"/>
                          </a:solidFill>
                          <a:latin typeface="Trebuchet MS" pitchFamily="34" charset="0"/>
                        </a:rPr>
                        <a:t>2011</a:t>
                      </a:r>
                      <a:endParaRPr lang="es-MX" sz="1400" dirty="0">
                        <a:solidFill>
                          <a:srgbClr val="FFFF00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Regional Yucateco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25.3%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Clown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16.7%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Callejero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15.1%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Ofelia Medina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13.4%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Familiar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6.5%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Con títeres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5.9%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Comunitario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3.8%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Musical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err="1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Vió</a:t>
                      </a: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todo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10.2%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9896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No respondió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9498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rebuchet MS" pitchFamily="34" charset="0"/>
                        </a:rPr>
                        <a:t>No.</a:t>
                      </a:r>
                      <a:r>
                        <a:rPr lang="es-MX" sz="11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rebuchet MS" pitchFamily="34" charset="0"/>
                        </a:rPr>
                        <a:t> De casos</a:t>
                      </a:r>
                      <a:endParaRPr lang="es-MX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solidFill>
                            <a:srgbClr val="FF0000"/>
                          </a:solidFill>
                          <a:latin typeface="Trebuchet MS" pitchFamily="34" charset="0"/>
                        </a:rPr>
                        <a:t>186</a:t>
                      </a:r>
                      <a:endParaRPr lang="es-MX" sz="1100" dirty="0">
                        <a:solidFill>
                          <a:srgbClr val="FF0000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5750276" y="3286124"/>
          <a:ext cx="3286148" cy="2776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2066"/>
                <a:gridCol w="784082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rgbClr val="FFFF00"/>
                          </a:solidFill>
                          <a:latin typeface="Trebuchet MS" pitchFamily="34" charset="0"/>
                        </a:rPr>
                        <a:t>MÚSICA</a:t>
                      </a:r>
                      <a:endParaRPr lang="es-MX" sz="1400" dirty="0">
                        <a:solidFill>
                          <a:srgbClr val="FFFF00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rgbClr val="FFFF00"/>
                          </a:solidFill>
                          <a:latin typeface="Trebuchet MS" pitchFamily="34" charset="0"/>
                        </a:rPr>
                        <a:t>2011</a:t>
                      </a:r>
                      <a:endParaRPr lang="es-MX" sz="1400" dirty="0">
                        <a:solidFill>
                          <a:srgbClr val="FFFF00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72542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Tamborileros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46.3%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72542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Marimba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72542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Jarana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13.2%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72542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Concierto de gala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10.3%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72542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Música prehispánica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6.6%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72542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Mariachi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72542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Música indígena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72542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Otros</a:t>
                      </a:r>
                      <a:endParaRPr lang="es-MX" sz="1400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8.1%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solidFill>
                            <a:sysClr val="windowText" lastClr="000000"/>
                          </a:solidFill>
                          <a:latin typeface="Trebuchet MS" pitchFamily="34" charset="0"/>
                        </a:rPr>
                        <a:t>No.</a:t>
                      </a:r>
                      <a:r>
                        <a:rPr lang="es-MX" sz="1100" baseline="0" dirty="0" smtClean="0">
                          <a:solidFill>
                            <a:sysClr val="windowText" lastClr="000000"/>
                          </a:solidFill>
                          <a:latin typeface="Trebuchet MS" pitchFamily="34" charset="0"/>
                        </a:rPr>
                        <a:t> De casos </a:t>
                      </a:r>
                      <a:endParaRPr lang="es-MX" sz="1100" dirty="0">
                        <a:solidFill>
                          <a:sysClr val="windowText" lastClr="000000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solidFill>
                            <a:srgbClr val="FF0000"/>
                          </a:solidFill>
                          <a:latin typeface="Trebuchet MS" pitchFamily="34" charset="0"/>
                        </a:rPr>
                        <a:t>136</a:t>
                      </a:r>
                      <a:endParaRPr lang="es-MX" sz="1100" dirty="0">
                        <a:solidFill>
                          <a:srgbClr val="FF0000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59" name="10 CuadroTexto"/>
          <p:cNvSpPr txBox="1">
            <a:spLocks noChangeArrowheads="1"/>
          </p:cNvSpPr>
          <p:nvPr/>
        </p:nvSpPr>
        <p:spPr bwMode="auto">
          <a:xfrm>
            <a:off x="0" y="6143645"/>
            <a:ext cx="8929718" cy="2308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900" i="1" dirty="0"/>
              <a:t>Nota: El desglose de actividades depende de la mezcla de espectáculos del programa de cada año, por lo que el comparativo de estas tablas es  poco significativo.  </a:t>
            </a: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5710805" y="571481"/>
          <a:ext cx="3354737" cy="264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4533"/>
                <a:gridCol w="850204"/>
              </a:tblGrid>
              <a:tr h="304739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DANZAS</a:t>
                      </a:r>
                      <a:endParaRPr lang="es-MX" sz="14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2011</a:t>
                      </a:r>
                      <a:endParaRPr lang="es-MX" sz="14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7685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Folclórica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45.2%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57685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Prehispánica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24.0%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57685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Tradicional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15.1%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57685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Contemporánea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4.8%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57685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Danza Ritual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4.8%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57685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Todas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257685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7.5%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7685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No recuerda/no respondió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988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solidFill>
                            <a:sysClr val="windowText" lastClr="000000"/>
                          </a:solidFill>
                          <a:latin typeface="Trebuchet MS" pitchFamily="34" charset="0"/>
                        </a:rPr>
                        <a:t>No.</a:t>
                      </a:r>
                      <a:r>
                        <a:rPr lang="es-MX" sz="1100" baseline="0" dirty="0" smtClean="0">
                          <a:solidFill>
                            <a:sysClr val="windowText" lastClr="000000"/>
                          </a:solidFill>
                          <a:latin typeface="Trebuchet MS" pitchFamily="34" charset="0"/>
                        </a:rPr>
                        <a:t> De casos</a:t>
                      </a:r>
                      <a:endParaRPr lang="es-MX" sz="1100" dirty="0">
                        <a:solidFill>
                          <a:sysClr val="windowText" lastClr="000000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solidFill>
                            <a:srgbClr val="FF0000"/>
                          </a:solidFill>
                          <a:latin typeface="Trebuchet MS" pitchFamily="34" charset="0"/>
                        </a:rPr>
                        <a:t>146</a:t>
                      </a:r>
                      <a:endParaRPr lang="es-MX" sz="1100" dirty="0">
                        <a:solidFill>
                          <a:srgbClr val="FF0000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8 Rectángulo"/>
          <p:cNvSpPr/>
          <p:nvPr/>
        </p:nvSpPr>
        <p:spPr>
          <a:xfrm>
            <a:off x="5857884" y="6427113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857356" y="638715"/>
          <a:ext cx="3168352" cy="1319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792088"/>
              </a:tblGrid>
              <a:tr h="342038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MUESTRA GASTRONÓMICA</a:t>
                      </a:r>
                      <a:endParaRPr lang="es-MX" sz="14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2011</a:t>
                      </a:r>
                      <a:endParaRPr lang="es-MX" sz="14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3942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Parque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21.6%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3942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Comunidad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  <a:ea typeface="+mn-ea"/>
                          <a:cs typeface="+mn-cs"/>
                        </a:rPr>
                        <a:t>61.6</a:t>
                      </a:r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427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No sabe / no recuerda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16.8%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0304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solidFill>
                            <a:sysClr val="windowText" lastClr="000000"/>
                          </a:solidFill>
                          <a:latin typeface="Trebuchet MS" pitchFamily="34" charset="0"/>
                        </a:rPr>
                        <a:t>No.</a:t>
                      </a:r>
                      <a:r>
                        <a:rPr lang="es-MX" sz="1100" baseline="0" dirty="0" smtClean="0">
                          <a:solidFill>
                            <a:sysClr val="windowText" lastClr="000000"/>
                          </a:solidFill>
                          <a:latin typeface="Trebuchet MS" pitchFamily="34" charset="0"/>
                        </a:rPr>
                        <a:t> De casos</a:t>
                      </a:r>
                      <a:endParaRPr lang="es-MX" sz="1100" dirty="0">
                        <a:solidFill>
                          <a:sysClr val="windowText" lastClr="000000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solidFill>
                            <a:srgbClr val="FF0000"/>
                          </a:solidFill>
                          <a:latin typeface="Trebuchet MS" pitchFamily="34" charset="0"/>
                        </a:rPr>
                        <a:t>185</a:t>
                      </a:r>
                      <a:endParaRPr lang="es-MX" sz="1100" dirty="0">
                        <a:solidFill>
                          <a:srgbClr val="FF0000"/>
                        </a:solidFill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13 Rectángulo"/>
          <p:cNvSpPr/>
          <p:nvPr/>
        </p:nvSpPr>
        <p:spPr>
          <a:xfrm>
            <a:off x="357158" y="94129"/>
            <a:ext cx="5786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s-MX" b="1" dirty="0" smtClean="0"/>
              <a:t>Desglose de actividades visitadas: </a:t>
            </a:r>
            <a:r>
              <a:rPr lang="es-MX" dirty="0" smtClean="0"/>
              <a:t>(por género)</a:t>
            </a:r>
            <a:endParaRPr lang="es-MX" dirty="0">
              <a:latin typeface="Trebuchet MS" pitchFamily="34" charset="0"/>
            </a:endParaRPr>
          </a:p>
        </p:txBody>
      </p:sp>
      <p:pic>
        <p:nvPicPr>
          <p:cNvPr id="15" name="14 Imagen" descr="PAPEL PICADO VER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41" y="89064"/>
            <a:ext cx="514064" cy="395284"/>
          </a:xfrm>
          <a:prstGeom prst="rect">
            <a:avLst/>
          </a:prstGeom>
        </p:spPr>
      </p:pic>
      <p:sp>
        <p:nvSpPr>
          <p:cNvPr id="16" name="15 Forma libre"/>
          <p:cNvSpPr/>
          <p:nvPr/>
        </p:nvSpPr>
        <p:spPr>
          <a:xfrm>
            <a:off x="642910" y="397507"/>
            <a:ext cx="5214974" cy="71438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rgbClr val="92D050"/>
          </a:solidFill>
          <a:ln>
            <a:solidFill>
              <a:srgbClr val="00FF9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57850" y="6357958"/>
            <a:ext cx="2133600" cy="365125"/>
          </a:xfrm>
        </p:spPr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9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142844" y="2071678"/>
            <a:ext cx="3286116" cy="646331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s-MX" sz="1400" dirty="0" smtClean="0"/>
              <a:t>En 2010,  </a:t>
            </a:r>
            <a:r>
              <a:rPr lang="es-MX" b="1" u="sng" dirty="0" smtClean="0">
                <a:solidFill>
                  <a:srgbClr val="CC3300"/>
                </a:solidFill>
              </a:rPr>
              <a:t>53</a:t>
            </a:r>
            <a:r>
              <a:rPr lang="es-MX" sz="1600" b="1" u="sng" dirty="0" smtClean="0">
                <a:solidFill>
                  <a:srgbClr val="CC3300"/>
                </a:solidFill>
              </a:rPr>
              <a:t>%</a:t>
            </a:r>
            <a:r>
              <a:rPr lang="es-MX" sz="1400" dirty="0" smtClean="0"/>
              <a:t> asistió al pabellón infantil.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MX" sz="1400" dirty="0" smtClean="0"/>
              <a:t>En 2009</a:t>
            </a:r>
            <a:r>
              <a:rPr lang="es-MX" sz="1600" dirty="0"/>
              <a:t>, </a:t>
            </a:r>
            <a:r>
              <a:rPr lang="es-MX" b="1" u="sng" dirty="0">
                <a:solidFill>
                  <a:srgbClr val="CC3300"/>
                </a:solidFill>
              </a:rPr>
              <a:t>45%</a:t>
            </a:r>
            <a:r>
              <a:rPr lang="es-MX" sz="1600" dirty="0"/>
              <a:t> </a:t>
            </a:r>
            <a:r>
              <a:rPr lang="es-MX" sz="1400" dirty="0" smtClean="0"/>
              <a:t>asistió al pabellón infantil</a:t>
            </a:r>
            <a:r>
              <a:rPr lang="es-MX" sz="1400" dirty="0"/>
              <a:t>. </a:t>
            </a:r>
          </a:p>
        </p:txBody>
      </p:sp>
      <p:graphicFrame>
        <p:nvGraphicFramePr>
          <p:cNvPr id="11" name="10 Gráfico"/>
          <p:cNvGraphicFramePr/>
          <p:nvPr/>
        </p:nvGraphicFramePr>
        <p:xfrm>
          <a:off x="285720" y="3000372"/>
          <a:ext cx="4964562" cy="271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357158" y="3214686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¿Qué le parecieron las actividades del pabellón infantil?</a:t>
            </a:r>
            <a:endParaRPr lang="es-MX" sz="1200" dirty="0"/>
          </a:p>
        </p:txBody>
      </p:sp>
      <p:graphicFrame>
        <p:nvGraphicFramePr>
          <p:cNvPr id="14" name="11 Gráfico"/>
          <p:cNvGraphicFramePr/>
          <p:nvPr/>
        </p:nvGraphicFramePr>
        <p:xfrm>
          <a:off x="3071802" y="571480"/>
          <a:ext cx="4500594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18 Rectángulo"/>
          <p:cNvSpPr/>
          <p:nvPr/>
        </p:nvSpPr>
        <p:spPr>
          <a:xfrm>
            <a:off x="5572132" y="6396335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graphicFrame>
        <p:nvGraphicFramePr>
          <p:cNvPr id="20" name="19 Tabla"/>
          <p:cNvGraphicFramePr>
            <a:graphicFrameLocks noGrp="1"/>
          </p:cNvGraphicFramePr>
          <p:nvPr/>
        </p:nvGraphicFramePr>
        <p:xfrm>
          <a:off x="5536760" y="3857628"/>
          <a:ext cx="3464396" cy="2263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7140"/>
                <a:gridCol w="857256"/>
              </a:tblGrid>
              <a:tr h="317446">
                <a:tc>
                  <a:txBody>
                    <a:bodyPr/>
                    <a:lstStyle/>
                    <a:p>
                      <a:pPr algn="l"/>
                      <a:r>
                        <a:rPr lang="es-MX" sz="1400" i="1" dirty="0" smtClean="0">
                          <a:solidFill>
                            <a:srgbClr val="E2B32E"/>
                          </a:solidFill>
                          <a:latin typeface="Trebuchet MS" pitchFamily="34" charset="0"/>
                        </a:rPr>
                        <a:t>RAZONES DE REGULAR</a:t>
                      </a:r>
                      <a:endParaRPr lang="es-MX" sz="1400" i="1" dirty="0">
                        <a:solidFill>
                          <a:srgbClr val="E2B32E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0" i="1" dirty="0" smtClean="0">
                          <a:solidFill>
                            <a:srgbClr val="E2B32E"/>
                          </a:solidFill>
                          <a:latin typeface="Trebuchet MS" pitchFamily="34" charset="0"/>
                        </a:rPr>
                        <a:t>menciones</a:t>
                      </a:r>
                      <a:endParaRPr lang="es-MX" sz="1100" b="0" i="1" dirty="0">
                        <a:solidFill>
                          <a:srgbClr val="E2B32E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259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s-MX" sz="1200" b="0" i="1" u="none" strike="noStrike" dirty="0" smtClean="0">
                          <a:latin typeface="Arial"/>
                        </a:rPr>
                        <a:t>Restricción de las edades</a:t>
                      </a:r>
                      <a:endParaRPr lang="es-MX" sz="1200" b="0" i="1" u="none" strike="noStrike" dirty="0">
                        <a:latin typeface="Arial"/>
                      </a:endParaRPr>
                    </a:p>
                  </a:txBody>
                  <a:tcPr marL="0" marR="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i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</a:t>
                      </a:r>
                      <a:endParaRPr lang="es-MX" sz="1200" i="1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6259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s-MX" sz="1200" b="0" i="1" u="none" strike="noStrike" dirty="0" smtClean="0">
                          <a:latin typeface="Arial"/>
                        </a:rPr>
                        <a:t>Antes </a:t>
                      </a:r>
                      <a:r>
                        <a:rPr lang="es-MX" sz="1200" b="0" i="1" u="none" strike="noStrike" dirty="0" smtClean="0">
                          <a:latin typeface="Arial"/>
                        </a:rPr>
                        <a:t>había </a:t>
                      </a:r>
                      <a:r>
                        <a:rPr lang="es-MX" sz="1200" b="0" i="1" u="none" strike="noStrike" dirty="0" smtClean="0">
                          <a:latin typeface="Arial"/>
                        </a:rPr>
                        <a:t>obras y este año no</a:t>
                      </a:r>
                      <a:endParaRPr lang="es-MX" sz="1200" b="0" i="1" u="none" strike="noStrike" dirty="0">
                        <a:latin typeface="Arial"/>
                      </a:endParaRPr>
                    </a:p>
                  </a:txBody>
                  <a:tcPr marL="0" marR="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i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</a:t>
                      </a:r>
                      <a:endParaRPr lang="es-MX" sz="1200" i="1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6259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s-MX" sz="1200" b="0" i="1" u="none" strike="noStrike" dirty="0" smtClean="0">
                          <a:latin typeface="Arial"/>
                        </a:rPr>
                        <a:t>Falta más intenciones</a:t>
                      </a:r>
                      <a:endParaRPr lang="es-MX" sz="1200" b="0" i="1" u="none" strike="noStrike" dirty="0">
                        <a:latin typeface="Arial"/>
                      </a:endParaRPr>
                    </a:p>
                  </a:txBody>
                  <a:tcPr marL="0" marR="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i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</a:t>
                      </a:r>
                      <a:endParaRPr lang="es-MX" sz="1200" i="1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6259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s-MX" sz="1200" b="0" i="1" u="none" strike="noStrike" dirty="0" smtClean="0">
                          <a:latin typeface="Arial"/>
                        </a:rPr>
                        <a:t>Había mucha gente</a:t>
                      </a:r>
                      <a:endParaRPr lang="es-MX" sz="1200" b="0" i="1" u="none" strike="noStrike" dirty="0">
                        <a:latin typeface="Arial"/>
                      </a:endParaRPr>
                    </a:p>
                  </a:txBody>
                  <a:tcPr marL="0" marR="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i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</a:t>
                      </a:r>
                      <a:endParaRPr lang="es-MX" sz="1200" i="1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6259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s-MX" sz="1200" b="0" i="1" u="none" strike="noStrike" dirty="0" smtClean="0">
                          <a:latin typeface="Arial"/>
                        </a:rPr>
                        <a:t>Obras aburridas</a:t>
                      </a:r>
                      <a:endParaRPr lang="es-MX" sz="1200" b="0" i="1" u="none" strike="noStrike" dirty="0">
                        <a:latin typeface="Arial"/>
                      </a:endParaRPr>
                    </a:p>
                  </a:txBody>
                  <a:tcPr marL="0" marR="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i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</a:t>
                      </a:r>
                      <a:endParaRPr lang="es-MX" sz="1200" i="1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6259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s-MX" sz="1200" b="0" i="1" u="none" strike="noStrike" dirty="0" smtClean="0">
                          <a:latin typeface="Arial"/>
                        </a:rPr>
                        <a:t>No le  llamó la atención</a:t>
                      </a:r>
                      <a:endParaRPr lang="es-MX" sz="1200" b="0" i="1" u="none" strike="noStrike" dirty="0">
                        <a:latin typeface="Arial"/>
                      </a:endParaRPr>
                    </a:p>
                  </a:txBody>
                  <a:tcPr marL="0" marR="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i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</a:t>
                      </a:r>
                      <a:endParaRPr lang="es-MX" sz="1200" i="1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6259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s-MX" sz="1200" b="0" i="1" u="none" strike="noStrike" dirty="0" smtClean="0">
                          <a:latin typeface="Arial"/>
                        </a:rPr>
                        <a:t>No pudo participar por tiempo</a:t>
                      </a:r>
                      <a:endParaRPr lang="es-MX" sz="1200" b="0" i="1" u="none" strike="noStrike" dirty="0">
                        <a:latin typeface="Arial"/>
                      </a:endParaRPr>
                    </a:p>
                  </a:txBody>
                  <a:tcPr marL="0" marR="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i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</a:t>
                      </a:r>
                      <a:endParaRPr lang="es-MX" sz="1200" i="1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6259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s-MX" sz="1200" b="0" i="1" u="none" strike="noStrike" dirty="0" smtClean="0">
                          <a:latin typeface="Arial"/>
                        </a:rPr>
                        <a:t>Padres deberían motivar a  los niños</a:t>
                      </a:r>
                      <a:endParaRPr lang="es-MX" sz="1200" b="0" i="1" u="none" strike="noStrike" dirty="0">
                        <a:latin typeface="Arial"/>
                      </a:endParaRPr>
                    </a:p>
                  </a:txBody>
                  <a:tcPr marL="0" marR="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i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</a:t>
                      </a:r>
                      <a:endParaRPr lang="es-MX" sz="1200" i="1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6259">
                <a:tc>
                  <a:txBody>
                    <a:bodyPr/>
                    <a:lstStyle/>
                    <a:p>
                      <a:pPr marL="36000" algn="l" fontAlgn="t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s-MX" sz="1200" b="0" i="1" u="none" strike="noStrike" dirty="0" smtClean="0">
                          <a:latin typeface="Arial"/>
                        </a:rPr>
                        <a:t>No traemos niños</a:t>
                      </a:r>
                      <a:endParaRPr lang="es-MX" sz="1200" b="0" i="1" u="none" strike="noStrike" dirty="0">
                        <a:latin typeface="Arial"/>
                      </a:endParaRPr>
                    </a:p>
                  </a:txBody>
                  <a:tcPr marL="0" marR="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i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</a:t>
                      </a:r>
                      <a:endParaRPr lang="es-MX" sz="1200" i="1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8 CuadroTexto"/>
          <p:cNvSpPr txBox="1">
            <a:spLocks noChangeArrowheads="1"/>
          </p:cNvSpPr>
          <p:nvPr/>
        </p:nvSpPr>
        <p:spPr bwMode="auto">
          <a:xfrm>
            <a:off x="4643438" y="2630736"/>
            <a:ext cx="2214562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i="1" dirty="0" smtClean="0">
                <a:latin typeface="Trebuchet MS" pitchFamily="34" charset="0"/>
                <a:cs typeface="Arial" pitchFamily="34" charset="0"/>
              </a:rPr>
              <a:t>Base de respuesta 2011: 335 </a:t>
            </a:r>
            <a:endParaRPr lang="es-MX" sz="1000" i="1" dirty="0">
              <a:latin typeface="Trebuchet MS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4282" y="5572140"/>
            <a:ext cx="4929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i="1" dirty="0" smtClean="0"/>
              <a:t>La suma de bueno y excelente este año es de </a:t>
            </a:r>
            <a:r>
              <a:rPr lang="es-MX" sz="1400" i="1" dirty="0" smtClean="0">
                <a:solidFill>
                  <a:srgbClr val="0070C0"/>
                </a:solidFill>
              </a:rPr>
              <a:t>94.9</a:t>
            </a:r>
            <a:r>
              <a:rPr lang="es-MX" sz="1200" i="1" dirty="0" smtClean="0">
                <a:solidFill>
                  <a:srgbClr val="0070C0"/>
                </a:solidFill>
              </a:rPr>
              <a:t>%</a:t>
            </a:r>
            <a:r>
              <a:rPr lang="es-MX" sz="1200" i="1" dirty="0" smtClean="0"/>
              <a:t>,  el año pasado la misma suma era de 94%, y en 2009  la suma representó 91% de las respuestas.</a:t>
            </a:r>
            <a:endParaRPr lang="es-MX" sz="1200" i="1" dirty="0"/>
          </a:p>
        </p:txBody>
      </p:sp>
      <p:sp>
        <p:nvSpPr>
          <p:cNvPr id="15" name="14 Forma libre"/>
          <p:cNvSpPr/>
          <p:nvPr/>
        </p:nvSpPr>
        <p:spPr>
          <a:xfrm>
            <a:off x="1357290" y="500042"/>
            <a:ext cx="2071702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rgbClr val="CC0066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785786" y="214290"/>
            <a:ext cx="29289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s-MX" b="1" dirty="0" smtClean="0"/>
              <a:t>Pabellón </a:t>
            </a:r>
            <a:r>
              <a:rPr lang="es-MX" b="1" dirty="0" smtClean="0"/>
              <a:t>Infantil:</a:t>
            </a:r>
            <a:endParaRPr lang="es-MX" dirty="0">
              <a:latin typeface="Trebuchet MS" pitchFamily="34" charset="0"/>
            </a:endParaRPr>
          </a:p>
        </p:txBody>
      </p:sp>
      <p:pic>
        <p:nvPicPr>
          <p:cNvPr id="21" name="20 Imagen" descr="PAPEL PICADO ROS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738640" y="135771"/>
            <a:ext cx="522545" cy="428604"/>
          </a:xfrm>
          <a:prstGeom prst="rect">
            <a:avLst/>
          </a:prstGeom>
        </p:spPr>
      </p:pic>
      <p:pic>
        <p:nvPicPr>
          <p:cNvPr id="25" name="24 Imagen" descr="pabellon infantil1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785794"/>
            <a:ext cx="1847835" cy="1214446"/>
          </a:xfrm>
          <a:prstGeom prst="rect">
            <a:avLst/>
          </a:prstGeom>
          <a:solidFill>
            <a:srgbClr val="FFC000"/>
          </a:solidFill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10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14348" y="160502"/>
            <a:ext cx="5643602" cy="400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000" b="1" dirty="0" smtClean="0">
                <a:solidFill>
                  <a:schemeClr val="tx1"/>
                </a:solidFill>
                <a:latin typeface="Trebuchet MS" pitchFamily="34" charset="0"/>
              </a:rPr>
              <a:t>Actividad que más le gustó:</a:t>
            </a:r>
            <a:endParaRPr lang="es-ES" sz="2000" b="1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14415" name="10 CuadroTexto"/>
          <p:cNvSpPr txBox="1">
            <a:spLocks noChangeArrowheads="1"/>
          </p:cNvSpPr>
          <p:nvPr/>
        </p:nvSpPr>
        <p:spPr bwMode="auto">
          <a:xfrm>
            <a:off x="0" y="6139799"/>
            <a:ext cx="8429652" cy="2154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800" i="1" dirty="0" smtClean="0">
                <a:latin typeface="Trebuchet MS" pitchFamily="34" charset="0"/>
              </a:rPr>
              <a:t>En   2010 </a:t>
            </a:r>
            <a:r>
              <a:rPr lang="es-MX" sz="800" i="1" dirty="0">
                <a:latin typeface="Trebuchet MS" pitchFamily="34" charset="0"/>
              </a:rPr>
              <a:t>la actividad favorita fue la visita al </a:t>
            </a:r>
            <a:r>
              <a:rPr lang="es-MX" sz="800" i="1" dirty="0" smtClean="0">
                <a:latin typeface="Trebuchet MS" pitchFamily="34" charset="0"/>
              </a:rPr>
              <a:t>cementerio (11%), Juego  de pelota con 10.6%, Las Danzas (10.4%),  7.4% la muestra gastronómica, y Pabellón Infantil con 7.2</a:t>
            </a:r>
            <a:r>
              <a:rPr lang="es-MX" sz="800" i="1" dirty="0" smtClean="0">
                <a:latin typeface="Trebuchet MS" pitchFamily="34" charset="0"/>
              </a:rPr>
              <a:t>%</a:t>
            </a:r>
            <a:endParaRPr lang="es-MX" sz="800" i="1" dirty="0">
              <a:latin typeface="Trebuchet MS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500694" y="6396335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b="1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pic>
        <p:nvPicPr>
          <p:cNvPr id="7" name="6 Imagen" descr="PAPEL PIC AZ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42852"/>
            <a:ext cx="357158" cy="549064"/>
          </a:xfrm>
          <a:prstGeom prst="rect">
            <a:avLst/>
          </a:prstGeom>
        </p:spPr>
      </p:pic>
      <p:sp>
        <p:nvSpPr>
          <p:cNvPr id="10" name="9 Forma libre"/>
          <p:cNvSpPr/>
          <p:nvPr/>
        </p:nvSpPr>
        <p:spPr>
          <a:xfrm>
            <a:off x="785786" y="602577"/>
            <a:ext cx="3214710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285720" y="785794"/>
          <a:ext cx="4286280" cy="5286412"/>
        </p:xfrm>
        <a:graphic>
          <a:graphicData uri="http://schemas.openxmlformats.org/drawingml/2006/table">
            <a:tbl>
              <a:tblPr>
                <a:tableStyleId>{E269D01E-BC32-4049-B463-5C60D7B0CCD2}</a:tableStyleId>
              </a:tblPr>
              <a:tblGrid>
                <a:gridCol w="2828944"/>
                <a:gridCol w="564360"/>
                <a:gridCol w="892976"/>
              </a:tblGrid>
              <a:tr h="34873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spc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 actividad que más le gustó</a:t>
                      </a:r>
                      <a:r>
                        <a:rPr lang="es-MX" sz="1400" u="none" strike="noStrike" spc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:</a:t>
                      </a:r>
                      <a:endParaRPr lang="es-MX" sz="1400" b="1" i="0" u="none" strike="noStrike" spc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spc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Casos</a:t>
                      </a:r>
                      <a:endParaRPr lang="es-MX" sz="1400" b="1" i="1" u="none" strike="noStrike" spc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spc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P</a:t>
                      </a:r>
                      <a:r>
                        <a:rPr lang="es-MX" sz="1400" u="none" strike="noStrike" spc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orcentaje</a:t>
                      </a:r>
                      <a:endParaRPr lang="es-MX" sz="1600" b="1" i="0" u="none" strike="noStrike" spc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52691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Teatro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115</a:t>
                      </a:r>
                      <a:endParaRPr lang="es-MX" sz="12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33.0%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Todo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le Gustó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49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14.1%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Danzas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42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12.1%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Cementerio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33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9.5%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El Juego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de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Pelota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24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6.9%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Muestra Gastronómica-comida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23</a:t>
                      </a:r>
                      <a:endParaRPr lang="es-MX" sz="12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6.6%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Conciertos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de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Música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20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5.7%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Pabellón Infantil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17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4.9%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Exhibición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de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Altares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4.6%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Exhibición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del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Cacao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3.4%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Auto pintado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11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3.2%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Tlachco, show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de noche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2.6%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Las  calacas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es-MX" sz="11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1.1%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691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Otros 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es-MX" sz="1400" b="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de </a:t>
                      </a:r>
                      <a:r>
                        <a:rPr lang="es-MX" sz="1400" b="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4 </a:t>
                      </a:r>
                      <a:r>
                        <a:rPr lang="es-MX" sz="1400" b="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casos o menos</a:t>
                      </a:r>
                      <a:r>
                        <a:rPr lang="es-MX" sz="1600" b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)</a:t>
                      </a:r>
                      <a:endParaRPr lang="es-MX" sz="16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i="1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34</a:t>
                      </a:r>
                      <a:endParaRPr lang="es-MX" sz="1200" b="1" i="1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9.8%</a:t>
                      </a:r>
                      <a:endParaRPr lang="es-MX" sz="1400" b="1" i="0" u="none" strike="noStrike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196" name="Picture 4" descr="http://farm7.static.flickr.com/6101/6312530514_901de3765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7520" y="1571612"/>
            <a:ext cx="2698120" cy="1643074"/>
          </a:xfrm>
          <a:prstGeom prst="rect">
            <a:avLst/>
          </a:prstGeom>
          <a:noFill/>
        </p:spPr>
      </p:pic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4714876" y="3246216"/>
          <a:ext cx="4143404" cy="171451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052966"/>
                <a:gridCol w="389442"/>
                <a:gridCol w="700996"/>
              </a:tblGrid>
              <a:tr h="6526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Hubo quienes</a:t>
                      </a:r>
                      <a:r>
                        <a:rPr lang="es-MX" sz="1200" u="none" strike="noStrike" baseline="0" dirty="0" smtClean="0"/>
                        <a:t> mencionaron el teatro en general, pero otros desglosaron las obras, aquí se presentan las principales del teatro: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 smtClean="0"/>
                        <a:t>casos</a:t>
                      </a:r>
                      <a:endParaRPr lang="es-MX" sz="9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u="none" strike="noStrike" dirty="0" smtClean="0"/>
                        <a:t>porcentaje</a:t>
                      </a:r>
                      <a:endParaRPr lang="es-MX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65462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v"/>
                      </a:pPr>
                      <a:r>
                        <a:rPr lang="es-MX" sz="1200" u="none" strike="noStrike" dirty="0" smtClean="0"/>
                        <a:t> </a:t>
                      </a:r>
                      <a:r>
                        <a:rPr lang="es-MX" sz="1200" u="none" strike="noStrike" baseline="0" dirty="0" smtClean="0"/>
                        <a:t>Voces mexicanas (Ofelia Medina)</a:t>
                      </a:r>
                      <a:endParaRPr lang="es-MX" sz="12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u="none" strike="noStrike" dirty="0" smtClean="0"/>
                        <a:t>14</a:t>
                      </a:r>
                      <a:endParaRPr lang="es-MX" sz="9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 smtClean="0"/>
                        <a:t>4.0%</a:t>
                      </a:r>
                      <a:endParaRPr lang="es-MX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5462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v"/>
                      </a:pPr>
                      <a:r>
                        <a:rPr lang="es-MX" sz="1200" u="none" strike="noStrike" dirty="0" smtClean="0"/>
                        <a:t>Atrapado entre la vida y la muerte: Patoú</a:t>
                      </a:r>
                      <a:endParaRPr lang="es-MX" sz="12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u="none" strike="noStrike" dirty="0" smtClean="0"/>
                        <a:t>7</a:t>
                      </a:r>
                      <a:endParaRPr lang="es-MX" sz="9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 smtClean="0"/>
                        <a:t>2.0%</a:t>
                      </a:r>
                      <a:endParaRPr lang="es-MX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5462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v"/>
                      </a:pPr>
                      <a:r>
                        <a:rPr lang="es-MX" sz="1200" u="none" strike="noStrike" dirty="0" smtClean="0"/>
                        <a:t>Retrato de familia</a:t>
                      </a:r>
                      <a:endParaRPr lang="es-MX" sz="12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u="none" strike="noStrike" dirty="0" smtClean="0"/>
                        <a:t>6</a:t>
                      </a:r>
                      <a:endParaRPr lang="es-MX" sz="9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 smtClean="0"/>
                        <a:t>1.7%</a:t>
                      </a:r>
                      <a:endParaRPr lang="es-MX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5462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v"/>
                      </a:pPr>
                      <a:r>
                        <a:rPr lang="es-MX" sz="1200" u="none" strike="noStrike" dirty="0" smtClean="0"/>
                        <a:t>Muerte por fermentación</a:t>
                      </a:r>
                      <a:endParaRPr lang="es-MX" sz="1200" b="0" i="0" u="none" strike="noStrike" dirty="0"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u="none" strike="noStrike" dirty="0" smtClean="0"/>
                        <a:t>5</a:t>
                      </a:r>
                      <a:endParaRPr lang="es-MX" sz="9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 smtClean="0"/>
                        <a:t>1.4%</a:t>
                      </a:r>
                      <a:endParaRPr lang="es-MX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5" name="14 CuadroTexto"/>
          <p:cNvSpPr txBox="1"/>
          <p:nvPr/>
        </p:nvSpPr>
        <p:spPr>
          <a:xfrm>
            <a:off x="4572000" y="5715016"/>
            <a:ext cx="2714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/>
              <a:t>Base de respuesta: 348 casos</a:t>
            </a:r>
            <a:endParaRPr lang="es-MX" sz="900" dirty="0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11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214414" y="160525"/>
            <a:ext cx="545618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tx1"/>
                </a:solidFill>
                <a:latin typeface="Trebuchet MS" pitchFamily="34" charset="0"/>
              </a:rPr>
              <a:t>La actividad menos atractiva en </a:t>
            </a:r>
            <a:r>
              <a:rPr lang="es-ES" sz="2000" dirty="0" smtClean="0">
                <a:solidFill>
                  <a:schemeClr val="tx1"/>
                </a:solidFill>
                <a:latin typeface="Trebuchet MS" pitchFamily="34" charset="0"/>
              </a:rPr>
              <a:t>2011</a:t>
            </a:r>
            <a:endParaRPr lang="es-ES" sz="20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10" name="10 CuadroTexto"/>
          <p:cNvSpPr txBox="1">
            <a:spLocks noChangeArrowheads="1"/>
          </p:cNvSpPr>
          <p:nvPr/>
        </p:nvSpPr>
        <p:spPr bwMode="auto">
          <a:xfrm>
            <a:off x="0" y="6072206"/>
            <a:ext cx="87868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900" i="1" dirty="0" smtClean="0">
                <a:latin typeface="Trebuchet MS" pitchFamily="34" charset="0"/>
              </a:rPr>
              <a:t>En 2010, la opción de todo bien fue 64%,  la actividad que menos gustó fue la comida con 2.4%, seguido  por 2.1%  para el pabellón infantil y el mismo porcentaje para las obras de teatro.</a:t>
            </a:r>
            <a:endParaRPr lang="es-MX" sz="900" i="1" dirty="0">
              <a:latin typeface="Trebuchet MS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786446" y="6396335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285720" y="785795"/>
          <a:ext cx="6429420" cy="528641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968189"/>
                <a:gridCol w="511431"/>
                <a:gridCol w="949800"/>
              </a:tblGrid>
              <a:tr h="304347">
                <a:tc>
                  <a:txBody>
                    <a:bodyPr/>
                    <a:lstStyle/>
                    <a:p>
                      <a:pPr algn="ctr" fontAlgn="b">
                        <a:buFontTx/>
                        <a:buNone/>
                      </a:pPr>
                      <a:r>
                        <a:rPr lang="es-MX" sz="1600" b="1" u="sng" strike="noStrike" dirty="0" smtClean="0"/>
                        <a:t>Lo que menos gustó</a:t>
                      </a:r>
                      <a:endParaRPr lang="es-MX" sz="1600" b="1" i="0" u="sng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Tx/>
                        <a:buNone/>
                      </a:pPr>
                      <a:r>
                        <a:rPr lang="es-MX" sz="1100" b="1" u="none" strike="noStrike" dirty="0" smtClean="0"/>
                        <a:t>Casos</a:t>
                      </a:r>
                      <a:endParaRPr lang="es-MX" sz="11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Tx/>
                        <a:buNone/>
                      </a:pPr>
                      <a:r>
                        <a:rPr lang="es-MX" sz="1100" b="1" u="none" strike="noStrike" dirty="0" smtClean="0"/>
                        <a:t> </a:t>
                      </a:r>
                      <a:r>
                        <a:rPr lang="es-MX" sz="1200" b="1" u="none" strike="noStrike" dirty="0" smtClean="0"/>
                        <a:t>Porcentaje</a:t>
                      </a:r>
                      <a:endParaRPr lang="es-MX" sz="11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9103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Todo bien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239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6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68.5%</a:t>
                      </a:r>
                      <a:endParaRPr lang="es-MX" sz="16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9103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Teatro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16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4.6%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Pabellón infantil (palma, corina) indicaciones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11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3.2%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Mal la muestra gastronómica, platillos más variados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8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2.3%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423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Altares, falta de explicación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1.1%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Teatro regional yucateco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0.9%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Ofelia Medina- sonido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0.9%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Cementerio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0.9%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Acceso. Trafico en la llegada, tardanza entrar, estacionamiento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1.1%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Mucha gente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0.9%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Que no dejaron entrar gente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0.6%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Juego de pelota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0.6%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Caminar mucho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0.6%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Artesanías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0.6%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Tiempo-clima lluvioso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0.6%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6610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Música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0.6%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Bailables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</a:t>
                      </a:r>
                      <a:endParaRPr lang="es-MX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0.6%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9416">
                <a:tc>
                  <a:txBody>
                    <a:bodyPr/>
                    <a:lstStyle/>
                    <a:p>
                      <a:pPr algn="l" fontAlgn="t">
                        <a:buFontTx/>
                        <a:buBlip>
                          <a:blip r:embed="rId2"/>
                        </a:buBlip>
                      </a:pPr>
                      <a:r>
                        <a:rPr lang="es-MX" sz="13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Otros, de un caso 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FontTx/>
                        <a:buNone/>
                      </a:pP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44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12.6%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2" name="11 Imagen" descr="xcaret_admis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04562" y="3429000"/>
            <a:ext cx="2143140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12 Forma libre"/>
          <p:cNvSpPr/>
          <p:nvPr/>
        </p:nvSpPr>
        <p:spPr>
          <a:xfrm>
            <a:off x="642910" y="500042"/>
            <a:ext cx="4857784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170" name="Picture 2" descr="http://ts4.mm.bing.net/images/thumbnail.aspx?q=1292028350019&amp;id=b1875b01cc10254a362e9bcd06be7e0d&amp;url=http%3a%2f%2f4.bp.blogspot.com%2f_L62gY81pWuk%2fTM2OCZGn8mI%2fAAAAAAAABGA%2fIMHquSjrImg%2fs1600%2fCalaca%2bcon%2bflor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97470"/>
            <a:ext cx="928674" cy="619116"/>
          </a:xfrm>
          <a:prstGeom prst="rect">
            <a:avLst/>
          </a:prstGeom>
          <a:noFill/>
        </p:spPr>
      </p:pic>
      <p:sp>
        <p:nvSpPr>
          <p:cNvPr id="15" name="14 Elipse"/>
          <p:cNvSpPr/>
          <p:nvPr/>
        </p:nvSpPr>
        <p:spPr>
          <a:xfrm>
            <a:off x="6786578" y="1928802"/>
            <a:ext cx="2357422" cy="150019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 smtClean="0">
                <a:solidFill>
                  <a:schemeClr val="tx1"/>
                </a:solidFill>
              </a:rPr>
              <a:t>31.5% si señalaron algo por mejorar. El otro 68.5% dijo que todo estaba bien </a:t>
            </a:r>
            <a:endParaRPr lang="es-MX" sz="1400" b="1" dirty="0">
              <a:solidFill>
                <a:schemeClr val="tx1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81168" y="6387775"/>
            <a:ext cx="2133600" cy="365125"/>
          </a:xfrm>
        </p:spPr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12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403648" y="785793"/>
          <a:ext cx="6311624" cy="5429282"/>
        </p:xfrm>
        <a:graphic>
          <a:graphicData uri="http://schemas.openxmlformats.org/drawingml/2006/table">
            <a:tbl>
              <a:tblPr/>
              <a:tblGrid>
                <a:gridCol w="2026594"/>
                <a:gridCol w="724101"/>
                <a:gridCol w="780384"/>
                <a:gridCol w="137339"/>
                <a:gridCol w="785818"/>
                <a:gridCol w="1000132"/>
                <a:gridCol w="857256"/>
              </a:tblGrid>
              <a:tr h="44845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Fecha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2009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 2010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Día </a:t>
                      </a:r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      01-nov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Día </a:t>
                      </a:r>
                    </a:p>
                    <a:p>
                      <a:pPr algn="ctr" fontAlgn="ctr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02-nov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cs typeface="Arial" pitchFamily="34" charset="0"/>
                        </a:rPr>
                        <a:t>Total</a:t>
                      </a:r>
                      <a:r>
                        <a:rPr lang="es-MX" sz="1400" b="0" i="0" u="none" strike="noStrike" baseline="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es-MX" sz="1400" b="0" i="0" u="none" strike="noStrike" baseline="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cs typeface="Arial" pitchFamily="34" charset="0"/>
                        </a:rPr>
                        <a:t>2011</a:t>
                      </a:r>
                      <a:endParaRPr lang="es-MX" sz="1400" b="0" i="0" u="none" strike="noStrike" dirty="0">
                        <a:solidFill>
                          <a:srgbClr val="CC0066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Festival en general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Iluminación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8.95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Sonorización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Ambientación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9.73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3345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Organización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8.61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Variedad del programa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Difusión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8.89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Originalidad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9.71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Comodidad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8.57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8.92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sng" strike="noStrike" kern="1200" dirty="0" smtClean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sng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Seguridad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Transportación</a:t>
                      </a:r>
                      <a:endParaRPr lang="es-MX" sz="14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8.74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sng" strike="noStrike" kern="1200" dirty="0">
                          <a:solidFill>
                            <a:srgbClr val="CC0066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8.99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Señalización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8.62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9.09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Información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8.68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8.61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Horarios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8.59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8.93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Acceso al festival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60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Atención de personal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9.74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9.70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490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sng" strike="noStrike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pitchFamily="34" charset="0"/>
                        </a:rPr>
                        <a:t>Promedio </a:t>
                      </a:r>
                      <a:r>
                        <a:rPr lang="es-MX" sz="14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pitchFamily="34" charset="0"/>
                        </a:rPr>
                        <a:t>General</a:t>
                      </a:r>
                      <a:endParaRPr lang="es-MX" sz="1400" b="1" i="0" u="sng" strike="noStrike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sng" strike="noStrike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  <a:ea typeface="+mn-ea"/>
                          <a:cs typeface="+mn-cs"/>
                        </a:rPr>
                        <a:t>9.06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sng" strike="noStrike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  <a:ea typeface="+mn-ea"/>
                          <a:cs typeface="+mn-cs"/>
                        </a:rPr>
                        <a:t>9.25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500" b="1" i="0" u="sng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sng" strike="noStrike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  <a:ea typeface="+mn-ea"/>
                          <a:cs typeface="+mn-cs"/>
                        </a:rPr>
                        <a:t>9.41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sng" strike="noStrike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  <a:ea typeface="+mn-ea"/>
                          <a:cs typeface="+mn-cs"/>
                        </a:rPr>
                        <a:t>9.43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800" b="1" i="0" u="sng" strike="noStrike" kern="1200" dirty="0">
                          <a:solidFill>
                            <a:srgbClr val="CC0066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41557"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 pitchFamily="34" charset="0"/>
                          <a:cs typeface="Arial" pitchFamily="34" charset="0"/>
                        </a:rPr>
                        <a:t>Casos :</a:t>
                      </a:r>
                      <a:endParaRPr lang="es-MX" sz="12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 pitchFamily="34" charset="0"/>
                          <a:cs typeface="Arial" pitchFamily="34" charset="0"/>
                        </a:rPr>
                        <a:t>580</a:t>
                      </a:r>
                      <a:endParaRPr lang="es-MX" sz="11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 pitchFamily="34" charset="0"/>
                          <a:cs typeface="Arial" pitchFamily="34" charset="0"/>
                        </a:rPr>
                        <a:t> 580</a:t>
                      </a:r>
                      <a:r>
                        <a:rPr lang="es-MX" sz="1100" b="0" i="1" u="none" strike="noStrik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 pitchFamily="34" charset="0"/>
                          <a:cs typeface="Arial" pitchFamily="34" charset="0"/>
                        </a:rPr>
                        <a:t>    </a:t>
                      </a:r>
                      <a:endParaRPr lang="es-MX" sz="11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1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 pitchFamily="34" charset="0"/>
                          <a:cs typeface="Arial" pitchFamily="34" charset="0"/>
                        </a:rPr>
                        <a:t>173</a:t>
                      </a:r>
                      <a:endParaRPr lang="es-MX" sz="11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 pitchFamily="34" charset="0"/>
                          <a:cs typeface="Arial" pitchFamily="34" charset="0"/>
                        </a:rPr>
                        <a:t>177</a:t>
                      </a:r>
                      <a:endParaRPr lang="es-MX" sz="11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 pitchFamily="34" charset="0"/>
                          <a:cs typeface="Arial" pitchFamily="34" charset="0"/>
                        </a:rPr>
                        <a:t>350</a:t>
                      </a:r>
                      <a:endParaRPr lang="es-MX" sz="11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14348" y="160502"/>
            <a:ext cx="6286544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  <a:latin typeface="Trebuchet MS" pitchFamily="34" charset="0"/>
              </a:rPr>
              <a:t>Nivel de Satisfacción del festival en diversos atributos: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35496" y="6309320"/>
            <a:ext cx="907199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i="1" spc="150" baseline="-25000" dirty="0" smtClean="0">
                <a:ln w="11430"/>
                <a:latin typeface="Trebuchet MS" pitchFamily="34" charset="0"/>
                <a:cs typeface="+mn-cs"/>
              </a:rPr>
              <a:t>En </a:t>
            </a:r>
            <a:r>
              <a:rPr lang="es-ES" sz="1400" i="1" spc="150" baseline="-25000" dirty="0">
                <a:ln w="11430"/>
                <a:latin typeface="Trebuchet MS" pitchFamily="34" charset="0"/>
                <a:cs typeface="+mn-cs"/>
              </a:rPr>
              <a:t>el 2009 el promedio global fue de 9.1 (la única diferencia es</a:t>
            </a:r>
            <a:r>
              <a:rPr lang="es-ES" sz="1400" i="1" spc="150" dirty="0">
                <a:ln w="11430"/>
                <a:latin typeface="Trebuchet MS" pitchFamily="34" charset="0"/>
                <a:cs typeface="+mn-cs"/>
              </a:rPr>
              <a:t> </a:t>
            </a:r>
            <a:r>
              <a:rPr lang="es-ES" sz="1400" i="1" spc="150" baseline="-25000" dirty="0">
                <a:ln w="11430"/>
                <a:latin typeface="Trebuchet MS" pitchFamily="34" charset="0"/>
                <a:cs typeface="+mn-cs"/>
              </a:rPr>
              <a:t>que se evaluaba además de lo anterior, la variable  “ubicación”.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i="1" spc="150" baseline="-25000" dirty="0">
                <a:ln w="11430"/>
                <a:latin typeface="Trebuchet MS" pitchFamily="34" charset="0"/>
                <a:cs typeface="+mn-cs"/>
              </a:rPr>
              <a:t>En 2008 la calificación global </a:t>
            </a:r>
            <a:r>
              <a:rPr lang="es-ES" sz="1400" b="1" i="1" spc="150" baseline="-25000" dirty="0">
                <a:ln w="11430"/>
                <a:latin typeface="Trebuchet MS" pitchFamily="34" charset="0"/>
                <a:cs typeface="+mn-cs"/>
              </a:rPr>
              <a:t>fue 9.3 </a:t>
            </a:r>
            <a:r>
              <a:rPr lang="es-ES" sz="1400" i="1" spc="150" baseline="-25000" dirty="0">
                <a:ln w="11430"/>
                <a:latin typeface="Trebuchet MS" pitchFamily="34" charset="0"/>
                <a:cs typeface="+mn-cs"/>
              </a:rPr>
              <a:t>(en ese año se evaluó</a:t>
            </a:r>
            <a:r>
              <a:rPr lang="es-ES" sz="1400" i="1" spc="150" dirty="0">
                <a:ln w="11430"/>
                <a:latin typeface="Trebuchet MS" pitchFamily="34" charset="0"/>
                <a:cs typeface="+mn-cs"/>
              </a:rPr>
              <a:t> </a:t>
            </a:r>
            <a:r>
              <a:rPr lang="es-ES" sz="1400" i="1" spc="150" baseline="-25000" dirty="0">
                <a:ln w="11430"/>
                <a:latin typeface="Trebuchet MS" pitchFamily="34" charset="0"/>
                <a:cs typeface="+mn-cs"/>
              </a:rPr>
              <a:t>la variable “boletos” y no se preguntaba por la comodidad y sonorización) </a:t>
            </a:r>
          </a:p>
        </p:txBody>
      </p:sp>
      <p:sp>
        <p:nvSpPr>
          <p:cNvPr id="8" name="7 Rectángulo"/>
          <p:cNvSpPr/>
          <p:nvPr/>
        </p:nvSpPr>
        <p:spPr>
          <a:xfrm>
            <a:off x="7668344" y="5805264"/>
            <a:ext cx="1475656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i="1" spc="150" dirty="0">
                <a:ln w="11430"/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+mn-cs"/>
              </a:rPr>
              <a:t>Muestra </a:t>
            </a:r>
            <a:r>
              <a:rPr lang="es-ES" sz="1200" i="1" spc="150" dirty="0" smtClean="0">
                <a:ln w="11430"/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i="1" spc="150" dirty="0" smtClean="0">
                <a:ln w="11430"/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+mn-cs"/>
              </a:rPr>
              <a:t>350 encuestas</a:t>
            </a:r>
            <a:endParaRPr lang="es-ES" sz="1200" i="1" spc="150" dirty="0">
              <a:ln w="11430"/>
              <a:solidFill>
                <a:schemeClr val="bg2">
                  <a:lumMod val="25000"/>
                </a:schemeClr>
              </a:solidFill>
              <a:latin typeface="Trebuchet MS" pitchFamily="34" charset="0"/>
              <a:cs typeface="+mn-cs"/>
            </a:endParaRPr>
          </a:p>
        </p:txBody>
      </p:sp>
      <p:pic>
        <p:nvPicPr>
          <p:cNvPr id="9" name="8 Imagen" descr="SEÑALIZACIO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8600" y="1857364"/>
            <a:ext cx="1296144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42852"/>
            <a:ext cx="357190" cy="555218"/>
          </a:xfrm>
          <a:prstGeom prst="rect">
            <a:avLst/>
          </a:prstGeom>
          <a:noFill/>
        </p:spPr>
      </p:pic>
      <p:sp>
        <p:nvSpPr>
          <p:cNvPr id="11" name="10 Forma libre"/>
          <p:cNvSpPr/>
          <p:nvPr/>
        </p:nvSpPr>
        <p:spPr>
          <a:xfrm>
            <a:off x="642910" y="500042"/>
            <a:ext cx="5786478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bg1">
                  <a:lumMod val="75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78870" y="6286520"/>
            <a:ext cx="2133600" cy="365125"/>
          </a:xfrm>
        </p:spPr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13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85720" y="928670"/>
          <a:ext cx="7572428" cy="5107695"/>
        </p:xfrm>
        <a:graphic>
          <a:graphicData uri="http://schemas.openxmlformats.org/drawingml/2006/table">
            <a:tbl>
              <a:tblPr/>
              <a:tblGrid>
                <a:gridCol w="2571768"/>
                <a:gridCol w="1643074"/>
                <a:gridCol w="1857388"/>
                <a:gridCol w="500066"/>
                <a:gridCol w="1000132"/>
              </a:tblGrid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Fecha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1ª. VEZ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latin typeface="Trebuchet MS" pitchFamily="34" charset="0"/>
                          <a:cs typeface="Arial" pitchFamily="34" charset="0"/>
                        </a:rPr>
                        <a:t>Repetitivo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Dif.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1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Total</a:t>
                      </a:r>
                      <a:r>
                        <a:rPr lang="es-MX" sz="1400" b="0" i="1" u="none" strike="noStrike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es-MX" sz="1400" b="0" i="1" u="none" strike="noStrike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2011</a:t>
                      </a:r>
                      <a:endParaRPr lang="es-MX" sz="1400" b="0" i="1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Festival en general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9.54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9.27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0000"/>
                          </a:solidFill>
                          <a:latin typeface="Trebuchet MS"/>
                        </a:rPr>
                        <a:t>-0.27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Iluminación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9.46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0D0D0D"/>
                          </a:solidFill>
                          <a:latin typeface="Trebuchet MS"/>
                        </a:rPr>
                        <a:t>-0.05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latin typeface="Trebuchet MS" pitchFamily="34" charset="0"/>
                          <a:cs typeface="Arial" pitchFamily="34" charset="0"/>
                        </a:rPr>
                        <a:t>Sonorización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7030A0"/>
                          </a:solidFill>
                          <a:latin typeface="Arial"/>
                        </a:rPr>
                        <a:t>9.47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 dirty="0">
                          <a:solidFill>
                            <a:srgbClr val="7030A0"/>
                          </a:solidFill>
                          <a:latin typeface="Arial"/>
                        </a:rPr>
                        <a:t>0.05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>
                        <a:buFontTx/>
                        <a:buBlip>
                          <a:blip r:embed="rId2"/>
                        </a:buBlip>
                      </a:pPr>
                      <a:r>
                        <a:rPr lang="es-MX" sz="1400" b="0" i="0" u="none" strike="noStrike" kern="120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Ambientación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9.72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9.63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0000"/>
                          </a:solidFill>
                          <a:latin typeface="Trebuchet MS"/>
                        </a:rPr>
                        <a:t>-0.09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84650">
                <a:tc>
                  <a:txBody>
                    <a:bodyPr/>
                    <a:lstStyle/>
                    <a:p>
                      <a:pPr algn="l" fontAlgn="b">
                        <a:buFontTx/>
                        <a:buBlip>
                          <a:blip r:embed="rId2"/>
                        </a:buBlip>
                      </a:pPr>
                      <a:r>
                        <a:rPr lang="es-MX" sz="1400" b="0" i="0" u="none" strike="noStrike" kern="120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Organización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9.52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9.31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0000"/>
                          </a:solidFill>
                          <a:latin typeface="Trebuchet MS"/>
                        </a:rPr>
                        <a:t>-0.21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>
                        <a:buFontTx/>
                        <a:buBlip>
                          <a:blip r:embed="rId2"/>
                        </a:buBlip>
                      </a:pPr>
                      <a:r>
                        <a:rPr lang="es-MX" sz="1400" b="0" i="0" u="none" strike="noStrike" kern="120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Variedad del programa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9.55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9.39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0000"/>
                          </a:solidFill>
                          <a:latin typeface="Trebuchet MS"/>
                        </a:rPr>
                        <a:t>-0.16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sng" strike="noStrike" kern="1200" dirty="0">
                          <a:solidFill>
                            <a:srgbClr val="7030A0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Difusión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rgbClr val="7030A0"/>
                          </a:solidFill>
                          <a:latin typeface="Arial"/>
                        </a:rPr>
                        <a:t>9.48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0D0D0D"/>
                          </a:solidFill>
                          <a:latin typeface="Trebuchet MS"/>
                        </a:rPr>
                        <a:t>0.06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Originalidad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9.68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9.60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0D0D0D"/>
                          </a:solidFill>
                          <a:latin typeface="Trebuchet MS"/>
                        </a:rPr>
                        <a:t>-0.08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sng" strike="noStrike" kern="1200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Comodidad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rgbClr val="7030A0"/>
                          </a:solidFill>
                          <a:latin typeface="Arial"/>
                        </a:rPr>
                        <a:t>9.21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CC0066"/>
                          </a:solidFill>
                          <a:latin typeface="Trebuchet MS"/>
                        </a:rPr>
                        <a:t>0.09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Seguridad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9.66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9.65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0D0D0D"/>
                          </a:solidFill>
                          <a:latin typeface="Trebuchet MS"/>
                        </a:rPr>
                        <a:t>-0.01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Transportación</a:t>
                      </a:r>
                      <a:endParaRPr lang="es-MX" sz="14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8.99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8.98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0D0D0D"/>
                          </a:solidFill>
                          <a:latin typeface="Trebuchet MS"/>
                        </a:rPr>
                        <a:t>-0.01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sng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8.99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i="0" u="sng" strike="noStrike" kern="1200" dirty="0">
                          <a:solidFill>
                            <a:srgbClr val="7030A0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Señalización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b="1" i="0" u="none" strike="noStrike" kern="1200" dirty="0">
                          <a:solidFill>
                            <a:srgbClr val="7030A0"/>
                          </a:solidFill>
                          <a:latin typeface="Arial"/>
                          <a:ea typeface="+mn-ea"/>
                          <a:cs typeface="+mn-cs"/>
                        </a:rPr>
                        <a:t>9.25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 dirty="0">
                          <a:solidFill>
                            <a:srgbClr val="7030A0"/>
                          </a:solidFill>
                          <a:latin typeface="Arial"/>
                        </a:rPr>
                        <a:t>0.22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i="0" u="sng" strike="noStrike" kern="1200" dirty="0">
                          <a:solidFill>
                            <a:srgbClr val="7030A0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Información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sng" strike="noStrike" kern="1200" dirty="0">
                          <a:solidFill>
                            <a:srgbClr val="7030A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9.36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 dirty="0">
                          <a:solidFill>
                            <a:srgbClr val="7030A0"/>
                          </a:solidFill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Horarios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9.36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0D0D0D"/>
                          </a:solidFill>
                          <a:latin typeface="Trebuchet MS"/>
                        </a:rPr>
                        <a:t>-0.05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>
                        <a:buFontTx/>
                        <a:buBlip>
                          <a:blip r:embed="rId2"/>
                        </a:buBlip>
                      </a:pPr>
                      <a:r>
                        <a:rPr lang="es-MX" sz="1400" b="0" i="0" u="none" strike="noStrike" kern="120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Acceso al festival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9.55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9.46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0000"/>
                          </a:solidFill>
                          <a:latin typeface="Trebuchet MS"/>
                        </a:rPr>
                        <a:t>-0.09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59054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i="0" u="sng" strike="noStrike" kern="1200" dirty="0">
                          <a:solidFill>
                            <a:srgbClr val="7030A0"/>
                          </a:solidFill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Atención de personal</a:t>
                      </a: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9.66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kern="1200" dirty="0">
                          <a:solidFill>
                            <a:srgbClr val="7030A0"/>
                          </a:solidFill>
                          <a:latin typeface="Arial"/>
                          <a:ea typeface="+mn-ea"/>
                          <a:cs typeface="+mn-cs"/>
                        </a:rPr>
                        <a:t>9.76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 dirty="0">
                          <a:solidFill>
                            <a:srgbClr val="7030A0"/>
                          </a:solidFill>
                          <a:latin typeface="Arial"/>
                        </a:rPr>
                        <a:t>0.1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100" b="1" i="1" u="none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9.70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7672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sng" strike="noStrike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pitchFamily="34" charset="0"/>
                        </a:rPr>
                        <a:t>Promedio </a:t>
                      </a:r>
                      <a:r>
                        <a:rPr lang="es-MX" sz="14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pitchFamily="34" charset="0"/>
                        </a:rPr>
                        <a:t>General</a:t>
                      </a:r>
                      <a:endParaRPr lang="es-MX" sz="1400" b="1" i="0" u="sng" strike="noStrike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9.43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9.41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CC0066"/>
                          </a:solidFill>
                          <a:latin typeface="Trebuchet MS"/>
                        </a:rPr>
                        <a:t>-0.02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200" b="1" i="1" u="sng" strike="noStrike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26670"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 pitchFamily="34" charset="0"/>
                          <a:cs typeface="Arial" pitchFamily="34" charset="0"/>
                        </a:rPr>
                        <a:t>Casos :</a:t>
                      </a:r>
                      <a:endParaRPr lang="es-MX" sz="12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185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164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1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itchFamily="34" charset="0"/>
                          <a:cs typeface="Arial" pitchFamily="34" charset="0"/>
                        </a:rPr>
                        <a:t>350</a:t>
                      </a:r>
                      <a:endParaRPr lang="es-MX" sz="1000" b="0" i="1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14348" y="160502"/>
            <a:ext cx="628654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  <a:latin typeface="Trebuchet MS" pitchFamily="34" charset="0"/>
              </a:rPr>
              <a:t>Nivel de Satisfacción </a:t>
            </a:r>
            <a:r>
              <a:rPr lang="es-ES" dirty="0" smtClean="0">
                <a:solidFill>
                  <a:schemeClr val="tx1"/>
                </a:solidFill>
                <a:latin typeface="Trebuchet MS" pitchFamily="34" charset="0"/>
              </a:rPr>
              <a:t>delos asistentes repetitivos:</a:t>
            </a:r>
            <a:endParaRPr lang="es-ES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595416" y="6360090"/>
            <a:ext cx="1475656" cy="4308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i="1" spc="150" dirty="0">
                <a:ln w="11430"/>
                <a:solidFill>
                  <a:schemeClr val="bg1"/>
                </a:solidFill>
                <a:latin typeface="Trebuchet MS" pitchFamily="34" charset="0"/>
                <a:cs typeface="+mn-cs"/>
              </a:rPr>
              <a:t>Muestra </a:t>
            </a:r>
            <a:r>
              <a:rPr lang="es-ES" sz="1050" i="1" spc="150" dirty="0" smtClean="0">
                <a:ln w="11430"/>
                <a:solidFill>
                  <a:schemeClr val="bg1"/>
                </a:solidFill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i="1" spc="150" dirty="0" smtClean="0">
                <a:ln w="11430"/>
                <a:solidFill>
                  <a:schemeClr val="bg1"/>
                </a:solidFill>
                <a:latin typeface="Trebuchet MS" pitchFamily="34" charset="0"/>
                <a:cs typeface="+mn-cs"/>
              </a:rPr>
              <a:t>350 encuestas</a:t>
            </a:r>
            <a:endParaRPr lang="es-ES" sz="1050" i="1" spc="150" dirty="0">
              <a:ln w="11430"/>
              <a:solidFill>
                <a:schemeClr val="bg1"/>
              </a:solidFill>
              <a:latin typeface="Trebuchet MS" pitchFamily="34" charset="0"/>
              <a:cs typeface="+mn-cs"/>
            </a:endParaRPr>
          </a:p>
        </p:txBody>
      </p:sp>
      <p:pic>
        <p:nvPicPr>
          <p:cNvPr id="6146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42852"/>
            <a:ext cx="357190" cy="555218"/>
          </a:xfrm>
          <a:prstGeom prst="rect">
            <a:avLst/>
          </a:prstGeom>
          <a:noFill/>
        </p:spPr>
      </p:pic>
      <p:sp>
        <p:nvSpPr>
          <p:cNvPr id="11" name="10 Forma libre"/>
          <p:cNvSpPr/>
          <p:nvPr/>
        </p:nvSpPr>
        <p:spPr>
          <a:xfrm>
            <a:off x="642910" y="500042"/>
            <a:ext cx="5786478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bg1">
                  <a:lumMod val="75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485814" y="571480"/>
            <a:ext cx="1879040" cy="338554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fontAlgn="ctr"/>
            <a:r>
              <a:rPr lang="es-MX" sz="1600" b="1" dirty="0" smtClean="0">
                <a:latin typeface="Arial"/>
              </a:rPr>
              <a:t>Repetitivos= 47%</a:t>
            </a:r>
            <a:endParaRPr lang="es-MX" sz="1600" b="1" dirty="0">
              <a:latin typeface="Arial"/>
            </a:endParaRPr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14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10" y="26894"/>
            <a:ext cx="6572248" cy="41549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100" b="1" dirty="0">
                <a:solidFill>
                  <a:schemeClr val="tx1"/>
                </a:solidFill>
                <a:latin typeface="Trebuchet MS" pitchFamily="34" charset="0"/>
              </a:rPr>
              <a:t>Estado invitado</a:t>
            </a:r>
          </a:p>
        </p:txBody>
      </p:sp>
      <p:sp>
        <p:nvSpPr>
          <p:cNvPr id="18435" name="7 CuadroTexto"/>
          <p:cNvSpPr txBox="1">
            <a:spLocks noChangeArrowheads="1"/>
          </p:cNvSpPr>
          <p:nvPr/>
        </p:nvSpPr>
        <p:spPr bwMode="auto">
          <a:xfrm>
            <a:off x="6072198" y="1285860"/>
            <a:ext cx="3071802" cy="1261884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200" dirty="0" smtClean="0">
                <a:latin typeface="Trebuchet MS" pitchFamily="34" charset="0"/>
              </a:rPr>
              <a:t>De los </a:t>
            </a:r>
            <a:r>
              <a:rPr lang="es-ES" sz="1200" u="sng" dirty="0" smtClean="0">
                <a:latin typeface="Trebuchet MS" pitchFamily="34" charset="0"/>
              </a:rPr>
              <a:t>321</a:t>
            </a:r>
            <a:r>
              <a:rPr lang="es-ES" sz="1200" dirty="0" smtClean="0">
                <a:latin typeface="Trebuchet MS" pitchFamily="34" charset="0"/>
              </a:rPr>
              <a:t> visitantes que identificaron  un estado invitado </a:t>
            </a:r>
            <a:r>
              <a:rPr lang="es-ES" sz="1400" b="1" u="sng" dirty="0" smtClean="0">
                <a:solidFill>
                  <a:srgbClr val="0070C0"/>
                </a:solidFill>
                <a:latin typeface="Trebuchet MS" pitchFamily="34" charset="0"/>
              </a:rPr>
              <a:t>90%</a:t>
            </a:r>
            <a:r>
              <a:rPr lang="es-ES" sz="1400" u="sng" dirty="0" smtClean="0">
                <a:solidFill>
                  <a:srgbClr val="0070C0"/>
                </a:solidFill>
                <a:latin typeface="Trebuchet MS" pitchFamily="34" charset="0"/>
              </a:rPr>
              <a:t> ubicaron a Tabasco</a:t>
            </a:r>
            <a:r>
              <a:rPr lang="es-ES" sz="1400" dirty="0" smtClean="0">
                <a:solidFill>
                  <a:srgbClr val="CC0066"/>
                </a:solidFill>
                <a:latin typeface="Trebuchet MS" pitchFamily="34" charset="0"/>
              </a:rPr>
              <a:t>, </a:t>
            </a:r>
            <a:r>
              <a:rPr lang="es-ES" sz="1200" dirty="0" smtClean="0">
                <a:latin typeface="Trebuchet MS" pitchFamily="34" charset="0"/>
              </a:rPr>
              <a:t>mientras los demás mencionaron diversos estados como: Yucatán, Veracruz, Chiapas, Quintana Roo, Michoacán, y Jalisco entre otros.</a:t>
            </a:r>
            <a:endParaRPr lang="es-MX" sz="1200" dirty="0">
              <a:latin typeface="Trebuchet MS" pitchFamily="34" charset="0"/>
            </a:endParaRPr>
          </a:p>
        </p:txBody>
      </p:sp>
      <p:sp>
        <p:nvSpPr>
          <p:cNvPr id="17415" name="9 CuadroTexto"/>
          <p:cNvSpPr txBox="1">
            <a:spLocks noChangeArrowheads="1"/>
          </p:cNvSpPr>
          <p:nvPr/>
        </p:nvSpPr>
        <p:spPr bwMode="auto">
          <a:xfrm>
            <a:off x="0" y="2812952"/>
            <a:ext cx="914399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s-MX" sz="1100" i="1" dirty="0" smtClean="0">
                <a:solidFill>
                  <a:srgbClr val="0070C0"/>
                </a:solidFill>
              </a:rPr>
              <a:t>2010, </a:t>
            </a:r>
            <a:r>
              <a:rPr lang="es-MX" sz="11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83% Identificó un estado Invitado</a:t>
            </a:r>
            <a:r>
              <a:rPr lang="es-MX" sz="1100" i="1" dirty="0" smtClean="0"/>
              <a:t>:  De ese segmento, 67.6% reconoció a Chiapas como invitado, Otro 32.4% mencionó otros estados.</a:t>
            </a:r>
          </a:p>
          <a:p>
            <a:pPr>
              <a:buFont typeface="Arial" charset="0"/>
              <a:buChar char="•"/>
            </a:pPr>
            <a:r>
              <a:rPr lang="es-MX" sz="1100" i="1" dirty="0" smtClean="0">
                <a:solidFill>
                  <a:srgbClr val="0070C0"/>
                </a:solidFill>
              </a:rPr>
              <a:t>2009  </a:t>
            </a:r>
            <a:r>
              <a:rPr lang="es-MX" sz="1100" i="1" dirty="0">
                <a:solidFill>
                  <a:srgbClr val="0070C0"/>
                </a:solidFill>
              </a:rPr>
              <a:t>80.3% identifico al estado Invitado </a:t>
            </a:r>
            <a:r>
              <a:rPr lang="es-MX" sz="1100" i="1" dirty="0"/>
              <a:t>(Yucatán),  81% correctamente y 19% menciono otros estados. </a:t>
            </a:r>
            <a:r>
              <a:rPr lang="es-MX" sz="1100" i="1" dirty="0" smtClean="0"/>
              <a:t>En </a:t>
            </a:r>
            <a:r>
              <a:rPr lang="es-MX" sz="1100" i="1" dirty="0"/>
              <a:t>2008 no se hacía esta pregunta.</a:t>
            </a:r>
          </a:p>
        </p:txBody>
      </p:sp>
      <p:sp>
        <p:nvSpPr>
          <p:cNvPr id="17416" name="13 CuadroTexto"/>
          <p:cNvSpPr txBox="1">
            <a:spLocks noChangeArrowheads="1"/>
          </p:cNvSpPr>
          <p:nvPr/>
        </p:nvSpPr>
        <p:spPr bwMode="auto">
          <a:xfrm>
            <a:off x="500034" y="5786454"/>
            <a:ext cx="7858180" cy="4308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s-MX" sz="1100" b="1" i="1" dirty="0" smtClean="0"/>
              <a:t>El año pasado, 76% calificó como muy interesante la participación de Chiapas.</a:t>
            </a:r>
          </a:p>
          <a:p>
            <a:pPr>
              <a:buFont typeface="Arial" charset="0"/>
              <a:buChar char="•"/>
            </a:pPr>
            <a:r>
              <a:rPr lang="es-MX" sz="1100" b="1" i="1" dirty="0" smtClean="0"/>
              <a:t>En </a:t>
            </a:r>
            <a:r>
              <a:rPr lang="es-MX" sz="1100" b="1" i="1" dirty="0"/>
              <a:t>el 2009, 84.4%  calificó como muy interesante la participación de </a:t>
            </a:r>
            <a:r>
              <a:rPr lang="es-MX" sz="1100" b="1" i="1" dirty="0" smtClean="0"/>
              <a:t>Yucatán.</a:t>
            </a:r>
            <a:endParaRPr lang="es-MX" sz="1100" b="1" i="1" dirty="0"/>
          </a:p>
        </p:txBody>
      </p:sp>
      <p:graphicFrame>
        <p:nvGraphicFramePr>
          <p:cNvPr id="11" name="12 Gráfico"/>
          <p:cNvGraphicFramePr/>
          <p:nvPr/>
        </p:nvGraphicFramePr>
        <p:xfrm>
          <a:off x="2357422" y="476672"/>
          <a:ext cx="4086786" cy="2571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13 Gráfico"/>
          <p:cNvGraphicFramePr/>
          <p:nvPr/>
        </p:nvGraphicFramePr>
        <p:xfrm>
          <a:off x="2843808" y="3356992"/>
          <a:ext cx="6085910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17 CuadroTexto"/>
          <p:cNvSpPr txBox="1"/>
          <p:nvPr/>
        </p:nvSpPr>
        <p:spPr>
          <a:xfrm>
            <a:off x="2987824" y="3501008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¿Qué tanto le interesó la participación de Tabasco?</a:t>
            </a:r>
            <a:endParaRPr lang="es-MX" sz="1600" dirty="0"/>
          </a:p>
        </p:txBody>
      </p:sp>
      <p:sp>
        <p:nvSpPr>
          <p:cNvPr id="12" name="11 Rectángulo"/>
          <p:cNvSpPr/>
          <p:nvPr/>
        </p:nvSpPr>
        <p:spPr>
          <a:xfrm>
            <a:off x="5490184" y="6396335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pic>
        <p:nvPicPr>
          <p:cNvPr id="13" name="12 Imagen" descr="EXHIBICION CACA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00034" y="4071942"/>
            <a:ext cx="1728198" cy="1662696"/>
          </a:xfrm>
          <a:prstGeom prst="rect">
            <a:avLst/>
          </a:prstGeom>
          <a:ln>
            <a:solidFill>
              <a:srgbClr val="3399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2" name="Picture 2" descr="http://t3.gstatic.com/images?q=tbn:ANd9GcRS8qOZx-YrdW4ODkC_JRaQJcGemdjHOqXbWorosnPzed_WoFQ26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428604"/>
            <a:ext cx="1719803" cy="1928825"/>
          </a:xfrm>
          <a:prstGeom prst="rect">
            <a:avLst/>
          </a:prstGeom>
          <a:noFill/>
        </p:spPr>
      </p:pic>
      <p:sp>
        <p:nvSpPr>
          <p:cNvPr id="14" name="13 Forma libre"/>
          <p:cNvSpPr/>
          <p:nvPr/>
        </p:nvSpPr>
        <p:spPr>
          <a:xfrm>
            <a:off x="714348" y="370613"/>
            <a:ext cx="2071702" cy="71438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756750" y="5572140"/>
            <a:ext cx="19917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i="1" dirty="0" smtClean="0"/>
              <a:t>Base: 311 casos</a:t>
            </a:r>
            <a:endParaRPr lang="es-MX" sz="900" i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143372" y="2500306"/>
            <a:ext cx="15001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i="1" dirty="0" smtClean="0"/>
              <a:t>Base: 350 casos</a:t>
            </a:r>
            <a:endParaRPr lang="es-MX" sz="900" i="1" dirty="0"/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15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000232" y="0"/>
            <a:ext cx="492918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</a:rPr>
              <a:t>¿Qué fue lo que más disfrutó del festival?</a:t>
            </a:r>
          </a:p>
        </p:txBody>
      </p:sp>
      <p:sp>
        <p:nvSpPr>
          <p:cNvPr id="8" name="7 Rectángulo"/>
          <p:cNvSpPr/>
          <p:nvPr/>
        </p:nvSpPr>
        <p:spPr>
          <a:xfrm>
            <a:off x="0" y="6309320"/>
            <a:ext cx="7596336" cy="5309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50" i="1" spc="150" dirty="0" smtClean="0">
                <a:ln w="11430"/>
                <a:latin typeface="Trebuchet MS" pitchFamily="34" charset="0"/>
                <a:cs typeface="+mn-cs"/>
              </a:rPr>
              <a:t>En el 2010, mencionaron que disfrutaron de todo (11.9%) , seguido de recordar las tradiciones.(11.5%) y el ambiente (10.2% escenario, colores, iluminación, etc.)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50" i="1" spc="150" dirty="0" smtClean="0">
                <a:ln w="11430"/>
                <a:latin typeface="Trebuchet MS" pitchFamily="34" charset="0"/>
                <a:cs typeface="+mn-cs"/>
              </a:rPr>
              <a:t>En </a:t>
            </a:r>
            <a:r>
              <a:rPr lang="es-ES" sz="950" i="1" spc="150" dirty="0">
                <a:ln w="11430"/>
                <a:latin typeface="Trebuchet MS" pitchFamily="34" charset="0"/>
                <a:cs typeface="+mn-cs"/>
              </a:rPr>
              <a:t>2009, La muestra gastronómica fue lo que más </a:t>
            </a:r>
            <a:r>
              <a:rPr lang="es-ES" sz="950" i="1" spc="150" dirty="0" smtClean="0">
                <a:ln w="11430"/>
                <a:latin typeface="Trebuchet MS" pitchFamily="34" charset="0"/>
                <a:cs typeface="+mn-cs"/>
              </a:rPr>
              <a:t>disfrutaron. Y en 2008 </a:t>
            </a:r>
            <a:r>
              <a:rPr lang="es-ES" sz="950" i="1" spc="150" dirty="0">
                <a:ln w="11430"/>
                <a:latin typeface="Trebuchet MS" pitchFamily="34" charset="0"/>
                <a:cs typeface="+mn-cs"/>
              </a:rPr>
              <a:t>fue la visita al cementerio.</a:t>
            </a:r>
            <a:endParaRPr lang="es-ES" sz="950" i="1" spc="150" baseline="-25000" dirty="0">
              <a:ln w="11430"/>
              <a:latin typeface="Trebuchet MS" pitchFamily="34" charset="0"/>
              <a:cs typeface="+mn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393860" y="6396335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b="1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285720" y="642924"/>
          <a:ext cx="7215238" cy="5500728"/>
        </p:xfrm>
        <a:graphic>
          <a:graphicData uri="http://schemas.openxmlformats.org/drawingml/2006/table">
            <a:tbl>
              <a:tblPr/>
              <a:tblGrid>
                <a:gridCol w="5572165"/>
                <a:gridCol w="642942"/>
                <a:gridCol w="1000131"/>
              </a:tblGrid>
              <a:tr h="28951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latin typeface="Arial"/>
                        </a:rPr>
                        <a:t>Lo que </a:t>
                      </a:r>
                      <a:r>
                        <a:rPr lang="es-MX" sz="1600" b="1" i="0" u="none" strike="noStrike" dirty="0" smtClean="0">
                          <a:latin typeface="Arial"/>
                        </a:rPr>
                        <a:t>más </a:t>
                      </a:r>
                      <a:r>
                        <a:rPr lang="es-MX" sz="1600" b="1" i="0" u="none" strike="noStrike" dirty="0">
                          <a:latin typeface="Arial"/>
                        </a:rPr>
                        <a:t>disfrutó</a:t>
                      </a:r>
                      <a:r>
                        <a:rPr lang="es-MX" sz="1400" b="1" i="0" u="none" strike="noStrike" dirty="0"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casos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latin typeface="Arial"/>
                        </a:rPr>
                        <a:t>Porcentaje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1" i="0" u="sng" strike="noStrike" dirty="0" smtClean="0">
                          <a:latin typeface="Arial"/>
                        </a:rPr>
                        <a:t>Todo me </a:t>
                      </a:r>
                      <a:r>
                        <a:rPr lang="es-MX" sz="1400" b="1" i="0" u="sng" strike="noStrike" dirty="0" smtClean="0">
                          <a:latin typeface="Arial"/>
                        </a:rPr>
                        <a:t>gustó</a:t>
                      </a:r>
                      <a:endParaRPr lang="es-MX" sz="1400" b="1" i="0" u="sng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i="0" u="sng" strike="noStrike" dirty="0">
                          <a:latin typeface="Arial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sng" strike="noStrike" dirty="0">
                          <a:latin typeface="Arial"/>
                        </a:rPr>
                        <a:t>21.7%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Exhibición gastronómica, la comida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 smtClean="0">
                          <a:latin typeface="Arial"/>
                        </a:rPr>
                        <a:t>69</a:t>
                      </a:r>
                      <a:endParaRPr lang="es-MX" sz="105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latin typeface="Arial"/>
                        </a:rPr>
                        <a:t>20.2%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Las obras de teatro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15.8%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Las danzas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9.1%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Ambiente, decoración, adornos, </a:t>
                      </a:r>
                      <a:r>
                        <a:rPr lang="es-MX" sz="1400" b="0" i="0" u="none" strike="noStrike" dirty="0" smtClean="0">
                          <a:latin typeface="Arial"/>
                        </a:rPr>
                        <a:t>etc.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5.6%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La  música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5.3%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Venir en familia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4.7%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El cementerio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3.8%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Tlachco, espectáculo de noche Xcaret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3.2%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El juego de pelota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2.9%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Altares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sng" strike="noStrike" dirty="0">
                          <a:latin typeface="Arial"/>
                        </a:rPr>
                        <a:t>2.9%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Espectáculos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2.9%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Pabellón infantil, talleres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sng" strike="noStrike" dirty="0">
                          <a:latin typeface="Arial"/>
                        </a:rPr>
                        <a:t>1.8%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La forma  que muestran la cultura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1.2%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Convivencia de la gente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1.2%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Revivir tradiciones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0.9%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Chocolate-cacao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0.9%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400" b="0" i="0" u="none" strike="noStrike" dirty="0" smtClean="0">
                          <a:latin typeface="Arial"/>
                        </a:rPr>
                        <a:t>Otros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latin typeface="Arial"/>
                        </a:rPr>
                        <a:t>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latin typeface="Arial"/>
                        </a:rPr>
                        <a:t>13.2%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9900">
                            <a:tint val="66000"/>
                            <a:satMod val="160000"/>
                          </a:srgbClr>
                        </a:gs>
                        <a:gs pos="50000">
                          <a:srgbClr val="CC9900">
                            <a:tint val="44500"/>
                            <a:satMod val="160000"/>
                          </a:srgbClr>
                        </a:gs>
                        <a:gs pos="100000">
                          <a:srgbClr val="CC99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7" name="16 Imagen" descr="PAPEL PICADO MORAD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0"/>
            <a:ext cx="571472" cy="439427"/>
          </a:xfrm>
          <a:prstGeom prst="rect">
            <a:avLst/>
          </a:prstGeom>
        </p:spPr>
      </p:pic>
      <p:sp>
        <p:nvSpPr>
          <p:cNvPr id="18" name="17 Forma libre"/>
          <p:cNvSpPr/>
          <p:nvPr/>
        </p:nvSpPr>
        <p:spPr>
          <a:xfrm>
            <a:off x="1928794" y="428604"/>
            <a:ext cx="4714908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7740352" y="5229200"/>
            <a:ext cx="140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i="1" dirty="0" smtClean="0"/>
              <a:t>Base de repuesta: </a:t>
            </a:r>
          </a:p>
          <a:p>
            <a:pPr algn="r"/>
            <a:r>
              <a:rPr lang="es-MX" sz="900" i="1" dirty="0" smtClean="0"/>
              <a:t>341 casos</a:t>
            </a:r>
            <a:endParaRPr lang="es-MX" sz="900" i="1" dirty="0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16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8" name="6 Rectángulo"/>
          <p:cNvSpPr>
            <a:spLocks noChangeArrowheads="1"/>
          </p:cNvSpPr>
          <p:nvPr/>
        </p:nvSpPr>
        <p:spPr bwMode="auto">
          <a:xfrm>
            <a:off x="785786" y="285750"/>
            <a:ext cx="707233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s-ES" sz="1600" b="1" dirty="0">
                <a:latin typeface="Trebuchet MS" pitchFamily="34" charset="0"/>
              </a:rPr>
              <a:t>Principales frases con las que el visitante describe su experiencia</a:t>
            </a:r>
          </a:p>
        </p:txBody>
      </p:sp>
      <p:sp>
        <p:nvSpPr>
          <p:cNvPr id="19529" name="6 CuadroTexto"/>
          <p:cNvSpPr txBox="1">
            <a:spLocks noChangeArrowheads="1"/>
          </p:cNvSpPr>
          <p:nvPr/>
        </p:nvSpPr>
        <p:spPr bwMode="auto">
          <a:xfrm>
            <a:off x="35496" y="6397878"/>
            <a:ext cx="7632848" cy="4154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dirty="0" smtClean="0">
                <a:latin typeface="Trebuchet MS" pitchFamily="34" charset="0"/>
              </a:rPr>
              <a:t>El año pasado las principales frases fueron: rescatar las tradiciones, (33.1%)  con 14.2%  fases positiva (le gusto, es auténtico, etc.) con 13.1% Magnifico y espectacular.</a:t>
            </a:r>
            <a:endParaRPr lang="es-MX" sz="1050" dirty="0">
              <a:latin typeface="Trebuchet MS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393860" y="6396335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2"/>
                </a:solidFill>
                <a:latin typeface="Trebuchet MS" pitchFamily="34" charset="0"/>
                <a:cs typeface="+mn-cs"/>
              </a:rPr>
              <a:t>Muestra </a:t>
            </a:r>
            <a:r>
              <a:rPr lang="es-ES" sz="1050" spc="150" dirty="0" smtClean="0">
                <a:ln w="11430"/>
                <a:solidFill>
                  <a:schemeClr val="bg2"/>
                </a:solidFill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 smtClean="0">
                <a:ln w="11430"/>
                <a:solidFill>
                  <a:schemeClr val="bg2"/>
                </a:solidFill>
                <a:latin typeface="Trebuchet MS" pitchFamily="34" charset="0"/>
                <a:cs typeface="+mn-cs"/>
              </a:rPr>
              <a:t>350 encuestas</a:t>
            </a:r>
            <a:endParaRPr lang="es-ES" sz="1050" spc="150" dirty="0">
              <a:ln w="11430"/>
              <a:solidFill>
                <a:schemeClr val="bg2"/>
              </a:solidFill>
              <a:latin typeface="Trebuchet MS" pitchFamily="34" charset="0"/>
              <a:cs typeface="+mn-cs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18014" y="1014954"/>
          <a:ext cx="7920881" cy="5150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042"/>
                <a:gridCol w="809985"/>
                <a:gridCol w="212137"/>
                <a:gridCol w="3049844"/>
                <a:gridCol w="670873"/>
              </a:tblGrid>
              <a:tr h="456023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Frases positivas</a:t>
                      </a:r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s-MX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MX" sz="1100" b="0" i="0" u="none" strike="noStrike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muy bien, excelente, felicidades, muy bonito, sorprendente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24.3%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 kern="120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Mexicano</a:t>
                      </a:r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s-MX" sz="11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patriótico,</a:t>
                      </a:r>
                      <a:r>
                        <a:rPr lang="es-MX" sz="1100" b="0" i="0" u="none" strike="noStrike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ver a México en su máximo esplendor</a:t>
                      </a:r>
                      <a:endParaRPr lang="es-MX" sz="11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1.4%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6023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Revivir y preservar las tradiciones</a:t>
                      </a:r>
                      <a:endParaRPr lang="es-MX" sz="1200" b="1" i="0" u="none" strike="noStrike" kern="1200" dirty="0">
                        <a:solidFill>
                          <a:srgbClr val="CC0066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22.6%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Entretenido, opción de entretenimiento alternativo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1.1%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Disfrutar y</a:t>
                      </a:r>
                      <a:r>
                        <a:rPr lang="es-MX" sz="1200" b="1" i="0" u="none" strike="noStrike" kern="1200" baseline="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conocer la c</a:t>
                      </a:r>
                      <a:r>
                        <a:rPr lang="es-MX" sz="1200" b="1" i="0" u="none" strike="noStrike" kern="120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ultura del país</a:t>
                      </a:r>
                      <a:endParaRPr lang="es-MX" sz="1200" b="1" i="0" u="none" strike="noStrike" kern="1200" dirty="0">
                        <a:solidFill>
                          <a:srgbClr val="CC0066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8.6%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Frustración</a:t>
                      </a:r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, cansancio, martirio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1.1%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Maravilloso, magnífico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7.1%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Emocionante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1.1%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Bonita experiencia, nueva, inigualable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4.3%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Reencuentro con los orígenes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0.9%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Divertido, </a:t>
                      </a:r>
                      <a:r>
                        <a:rPr lang="es-MX" sz="1200" b="1" i="0" u="none" strike="noStrike" kern="120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diversión cultural</a:t>
                      </a:r>
                      <a:endParaRPr lang="es-MX" sz="1200" b="1" i="0" u="none" strike="noStrike" kern="1200" dirty="0">
                        <a:solidFill>
                          <a:srgbClr val="CC0066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3.1%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Excelentes obras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0.9%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Muy interesante, atractivo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3.1%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Muertos, finados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0.9%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Orgullo de nuestras tradiciones</a:t>
                      </a:r>
                      <a:r>
                        <a:rPr lang="es-MX" sz="1200" b="1" i="0" u="none" strike="noStrike" kern="1200" dirty="0" smtClean="0">
                          <a:solidFill>
                            <a:srgbClr val="002060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cultura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2.6%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Rica comida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0.9%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6023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Recordar</a:t>
                      </a:r>
                      <a:r>
                        <a:rPr lang="es-MX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a los difuntos, los orígenes,  </a:t>
                      </a:r>
                      <a:r>
                        <a:rPr lang="es-MX" sz="1200" b="1" i="0" u="none" strike="noStrike" kern="1200" baseline="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revivir el pasado</a:t>
                      </a:r>
                      <a:endParaRPr lang="es-MX" sz="1200" b="1" i="0" u="none" strike="noStrike" kern="1200" dirty="0">
                        <a:solidFill>
                          <a:srgbClr val="CC0066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2.3%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Vida y muerte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0.9%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6023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Aprendizaje</a:t>
                      </a:r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y conocimiento del</a:t>
                      </a:r>
                      <a:r>
                        <a:rPr lang="es-MX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día de muertos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2.3%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Original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0.9%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Disfrutar de la convivencia</a:t>
                      </a:r>
                      <a:r>
                        <a:rPr lang="es-MX" sz="1200" b="1" i="0" u="none" strike="noStrike" kern="1200" baseline="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f</a:t>
                      </a:r>
                      <a:r>
                        <a:rPr lang="es-MX" sz="1200" b="1" i="0" u="none" strike="noStrike" kern="1200" dirty="0" smtClean="0">
                          <a:solidFill>
                            <a:srgbClr val="CC0066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amiliar</a:t>
                      </a:r>
                      <a:endParaRPr lang="es-MX" sz="1200" b="1" i="0" u="none" strike="noStrike" kern="1200" dirty="0">
                        <a:solidFill>
                          <a:srgbClr val="CC0066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2.0%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Con ganas de regresar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0.9%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Inolvidable, increíble, espectacular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1.7%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Olvidar hallowen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0.6%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Día de muertos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1.4%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Otras frases de un caso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7.1%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Místico, mágico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1.4%</a:t>
                      </a:r>
                      <a:endParaRPr lang="es-MX" sz="12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No sabe/no respondió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2.3%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8 Forma libre"/>
          <p:cNvSpPr/>
          <p:nvPr/>
        </p:nvSpPr>
        <p:spPr>
          <a:xfrm>
            <a:off x="928662" y="642918"/>
            <a:ext cx="6286544" cy="71438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rgbClr val="FF6600"/>
          </a:solidFill>
          <a:ln>
            <a:solidFill>
              <a:srgbClr val="CC99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" name="9 Imagen" descr="PAPE PICADO RO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30272"/>
            <a:ext cx="452325" cy="34230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7884368" y="1340768"/>
            <a:ext cx="125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i="1" dirty="0" smtClean="0"/>
              <a:t>Base de repuesta: 350 casos</a:t>
            </a:r>
            <a:endParaRPr lang="es-MX" sz="900" i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7988382" y="2031770"/>
            <a:ext cx="57150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1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Neg</a:t>
            </a:r>
            <a:r>
              <a:rPr lang="es-MX" sz="1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  <a:endParaRPr lang="es-MX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5929330"/>
            <a:ext cx="2133600" cy="365125"/>
          </a:xfrm>
        </p:spPr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17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71472" y="142852"/>
            <a:ext cx="6072186" cy="400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chemeClr val="tx1"/>
                </a:solidFill>
                <a:latin typeface="Trebuchet MS" pitchFamily="34" charset="0"/>
              </a:rPr>
              <a:t>En una próxima edición del festival ¿Regresaría?</a:t>
            </a:r>
          </a:p>
        </p:txBody>
      </p:sp>
      <p:graphicFrame>
        <p:nvGraphicFramePr>
          <p:cNvPr id="10" name="7 Gráfico"/>
          <p:cNvGraphicFramePr>
            <a:graphicFrameLocks/>
          </p:cNvGraphicFramePr>
          <p:nvPr/>
        </p:nvGraphicFramePr>
        <p:xfrm>
          <a:off x="0" y="3571876"/>
          <a:ext cx="4214810" cy="2428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10 Gráfico"/>
          <p:cNvGraphicFramePr/>
          <p:nvPr/>
        </p:nvGraphicFramePr>
        <p:xfrm>
          <a:off x="4143372" y="3500438"/>
          <a:ext cx="4714908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13 Rectángulo"/>
          <p:cNvSpPr/>
          <p:nvPr/>
        </p:nvSpPr>
        <p:spPr>
          <a:xfrm>
            <a:off x="4714876" y="3571876"/>
            <a:ext cx="857256" cy="285752"/>
          </a:xfrm>
          <a:prstGeom prst="rect">
            <a:avLst/>
          </a:prstGeom>
          <a:noFill/>
          <a:ln w="1905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Char char="•"/>
              <a:defRPr/>
            </a:pPr>
            <a:r>
              <a:rPr lang="es-MX" sz="1100" dirty="0">
                <a:solidFill>
                  <a:schemeClr val="tx1"/>
                </a:solidFill>
                <a:latin typeface="Trebuchet MS" pitchFamily="34" charset="0"/>
              </a:rPr>
              <a:t>En 2009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142844" y="6143644"/>
            <a:ext cx="3500430" cy="24622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i="1" spc="150" dirty="0">
                <a:ln w="11430"/>
                <a:latin typeface="Trebuchet MS" pitchFamily="34" charset="0"/>
                <a:cs typeface="+mn-cs"/>
              </a:rPr>
              <a:t>En el 2008 no se aplicaba esta pregunta.</a:t>
            </a:r>
            <a:endParaRPr lang="es-ES" sz="1000" i="1" spc="150" baseline="-25000" dirty="0">
              <a:ln w="11430"/>
              <a:latin typeface="Trebuchet MS" pitchFamily="34" charset="0"/>
              <a:cs typeface="+mn-cs"/>
            </a:endParaRPr>
          </a:p>
        </p:txBody>
      </p:sp>
      <p:graphicFrame>
        <p:nvGraphicFramePr>
          <p:cNvPr id="9" name="14 Gráfico"/>
          <p:cNvGraphicFramePr/>
          <p:nvPr/>
        </p:nvGraphicFramePr>
        <p:xfrm>
          <a:off x="1428728" y="714356"/>
          <a:ext cx="5500726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15 Rectángulo"/>
          <p:cNvSpPr/>
          <p:nvPr/>
        </p:nvSpPr>
        <p:spPr>
          <a:xfrm>
            <a:off x="1714480" y="785794"/>
            <a:ext cx="928688" cy="285750"/>
          </a:xfrm>
          <a:prstGeom prst="rect">
            <a:avLst/>
          </a:prstGeom>
          <a:noFill/>
          <a:ln w="1905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400" b="1" dirty="0" smtClean="0">
                <a:solidFill>
                  <a:schemeClr val="tx1"/>
                </a:solidFill>
                <a:latin typeface="Trebuchet MS" pitchFamily="34" charset="0"/>
              </a:rPr>
              <a:t>2011</a:t>
            </a:r>
            <a:endParaRPr lang="es-MX" sz="1400" b="1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5643570" y="6427113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85720" y="3500438"/>
            <a:ext cx="928688" cy="285750"/>
          </a:xfrm>
          <a:prstGeom prst="rect">
            <a:avLst/>
          </a:prstGeom>
          <a:noFill/>
          <a:ln w="1905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Char char="•"/>
              <a:defRPr/>
            </a:pPr>
            <a:r>
              <a:rPr lang="es-MX" sz="1100" dirty="0">
                <a:solidFill>
                  <a:schemeClr val="tx1"/>
                </a:solidFill>
                <a:latin typeface="Trebuchet MS" pitchFamily="34" charset="0"/>
              </a:rPr>
              <a:t>En </a:t>
            </a:r>
            <a:r>
              <a:rPr lang="es-MX" sz="1100" dirty="0" smtClean="0">
                <a:solidFill>
                  <a:schemeClr val="tx1"/>
                </a:solidFill>
                <a:latin typeface="Trebuchet MS" pitchFamily="34" charset="0"/>
              </a:rPr>
              <a:t>2010 </a:t>
            </a:r>
            <a:endParaRPr lang="es-MX" sz="11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18" name="17 Forma libre"/>
          <p:cNvSpPr/>
          <p:nvPr/>
        </p:nvSpPr>
        <p:spPr>
          <a:xfrm>
            <a:off x="571472" y="513489"/>
            <a:ext cx="6286544" cy="71438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9" name="18 Imagen" descr="DIAMUERTOS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160502"/>
            <a:ext cx="457200" cy="45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12 CuadroTexto"/>
          <p:cNvSpPr txBox="1"/>
          <p:nvPr/>
        </p:nvSpPr>
        <p:spPr>
          <a:xfrm>
            <a:off x="6786578" y="2928934"/>
            <a:ext cx="19288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800" i="1" dirty="0" smtClean="0"/>
              <a:t>Base de repuesta 2011: 347 casos</a:t>
            </a:r>
            <a:endParaRPr lang="es-MX" sz="800" i="1" dirty="0"/>
          </a:p>
        </p:txBody>
      </p:sp>
      <p:sp>
        <p:nvSpPr>
          <p:cNvPr id="20" name="19 CuadroTexto"/>
          <p:cNvSpPr txBox="1"/>
          <p:nvPr/>
        </p:nvSpPr>
        <p:spPr>
          <a:xfrm>
            <a:off x="2411760" y="5373216"/>
            <a:ext cx="141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i="1" dirty="0" smtClean="0"/>
              <a:t>Base de repuesta 2010:  580 casos</a:t>
            </a:r>
            <a:endParaRPr lang="es-MX" sz="900" i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7308304" y="5445224"/>
            <a:ext cx="141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i="1" dirty="0" smtClean="0"/>
              <a:t>Base de repuesta 2009: 578 casos</a:t>
            </a:r>
            <a:endParaRPr lang="es-MX" sz="900" i="1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18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6377553"/>
            <a:ext cx="7643834" cy="5078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i="1" spc="150" dirty="0" smtClean="0">
                <a:ln w="11430"/>
                <a:latin typeface="Trebuchet MS" pitchFamily="34" charset="0"/>
                <a:cs typeface="+mn-cs"/>
              </a:rPr>
              <a:t>En 2010, el aspecto de todo bien obtuvo 21.6%, le seguía la sugerencia de mejorar horarios con 8.9%, Optimizar la información de horarios y ubicación de actividades, 7.4% mejorar instalaciones, y 6.8% m{as presencia del estado Invitado.</a:t>
            </a:r>
            <a:endParaRPr lang="es-ES" sz="900" i="1" spc="150" baseline="-25000" dirty="0">
              <a:ln w="11430"/>
              <a:latin typeface="Trebuchet MS" pitchFamily="34" charset="0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393860" y="6396335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b="1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56689" y="44244"/>
          <a:ext cx="9072563" cy="6260578"/>
        </p:xfrm>
        <a:graphic>
          <a:graphicData uri="http://schemas.openxmlformats.org/drawingml/2006/table">
            <a:tbl>
              <a:tblPr/>
              <a:tblGrid>
                <a:gridCol w="7658583"/>
                <a:gridCol w="571504"/>
                <a:gridCol w="842476"/>
              </a:tblGrid>
              <a:tr h="337885"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Char char="•"/>
                      </a:pP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SUGERENCIAS PARA MEJORAR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casos</a:t>
                      </a:r>
                      <a:endParaRPr lang="es-MX" sz="105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Porcentaje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</a:tr>
              <a:tr h="260789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sng" strike="noStrike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Nada, todo bien</a:t>
                      </a:r>
                      <a:endParaRPr lang="es-MX" sz="1200" b="0" i="0" u="sng" strike="noStrike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sng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182</a:t>
                      </a:r>
                      <a:endParaRPr lang="es-MX" sz="1000" b="0" i="1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0" i="1" u="sng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52.0%</a:t>
                      </a:r>
                      <a:endParaRPr lang="es-MX" sz="1150" b="0" i="1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2058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Que hubiese durado mas  días, </a:t>
                      </a:r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hicieron falta </a:t>
                      </a:r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días</a:t>
                      </a:r>
                      <a:endParaRPr lang="es-MX" sz="1200" b="1" i="0" u="sng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22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6.3%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48017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Ruta –Guías:</a:t>
                      </a:r>
                      <a:r>
                        <a:rPr lang="es-MX" sz="1400" b="1" i="0" u="none" strike="noStrike" baseline="0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 M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ejor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ubicación de las actividades (un inicio y un final del recorrido)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o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un camino fijo o rutas para visitar todo o bien ubicar al personal estratégicamente que vaya guiando a los foros donde hay actividad, nadie sabia dar información no hay quien guie, una persona parada dando informe, en el modulo no había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nadie,</a:t>
                      </a:r>
                      <a:r>
                        <a:rPr lang="es-MX" sz="1200" b="0" i="0" u="none" strike="noStrike" baseline="0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 tener guías.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11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2.3%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48017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Mejor </a:t>
                      </a:r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señalización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(</a:t>
                      </a:r>
                      <a:r>
                        <a:rPr lang="es-MX" sz="1100" b="0" i="1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ubicación con mas flechas,  ubicar claramente los lugares de comida, falta señalamiento,  letreros de no fumar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10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2.9%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36465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Variedad,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eventos diferentes para visitar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8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2.3%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05706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Acceso, mejorar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la organización a la llegada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, mucho embotellamiento, ampliar entradas de acceso,  mejorar estacionamiento organización, tarde 3 hrs. en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estacionarme.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7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2.0%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48017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Mejorar en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 horarios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(alargar el horario, diferentes horarios de las actividades,  muy tarde, organizar mejor los horarios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, 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horarios de actividades)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7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2.0%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27705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organización,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orden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7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2.0%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68330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Mejorar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los foros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,   (escenarios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altos), (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espacio),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(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organizar mejor los puestos), (que no se inundara), (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espacio para la muestra  gastronómica), mejorar escenarios, estaban húmedos  y  los que bailan se caen.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6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1.7%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69009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</a:t>
                      </a:r>
                      <a:r>
                        <a:rPr lang="es-MX" sz="1200" b="1" i="0" u="none" strike="noStrike" baseline="0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 </a:t>
                      </a:r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presencia del estado invitado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(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información) (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municipios de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Tabasco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6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1.7%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36465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variedad de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comida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5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1.4%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27705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Clima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,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afectación  por clima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5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1.4%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34174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Pabellón,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actividades para niño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s pequeños mas juegos, 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actividades  para niños de 6 años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5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1.4%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36465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</a:t>
                      </a:r>
                      <a:r>
                        <a:rPr lang="es-MX" sz="1400" b="1" i="0" u="none" strike="noStrike" baseline="0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  ambiente,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alegría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diversión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, entusiasmo en todas las presentaciones, color,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4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1.1%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69009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Juego de pelota (difícil accesar,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lo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cancelaron, que no concentraran a juego de pelota)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4</a:t>
                      </a:r>
                      <a:endParaRPr lang="es-MX" sz="10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1.1%</a:t>
                      </a:r>
                      <a:endParaRPr lang="es-MX" sz="115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27705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Estados,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quisiera ver mas folclor de Chiapas y Oaxaca, Yucatán, invitar a Michoacán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4</a:t>
                      </a:r>
                      <a:endParaRPr lang="es-MX" sz="1000" b="0" i="0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1.1%</a:t>
                      </a:r>
                      <a:endParaRPr lang="es-MX" sz="11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27705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Mejorar la organización de muestra gastronómica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4</a:t>
                      </a:r>
                      <a:endParaRPr lang="es-MX" sz="1000" b="0" i="0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1.1%</a:t>
                      </a:r>
                      <a:endParaRPr lang="es-MX" sz="11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19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6377553"/>
            <a:ext cx="7643834" cy="5078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900" i="1" spc="150" dirty="0" smtClean="0">
                <a:ln w="11430"/>
                <a:latin typeface="Trebuchet MS" pitchFamily="34" charset="0"/>
                <a:cs typeface="+mn-cs"/>
              </a:rPr>
              <a:t>En 2010, el aspecto de todo bien obtuvo 21.6%, le seguía la sugerencia de mejorar horarios con 8.9%, Optimizar la información de horarios y ubicación de actividades, 7.4% mejorar instalaciones, y 6.8% m{as presencia del estado Invitado.</a:t>
            </a:r>
            <a:endParaRPr lang="es-ES" sz="900" i="1" spc="150" baseline="-25000" dirty="0">
              <a:ln w="11430"/>
              <a:latin typeface="Trebuchet MS" pitchFamily="34" charset="0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393860" y="6396335"/>
            <a:ext cx="2714644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2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200" b="1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14282" y="500042"/>
          <a:ext cx="7715304" cy="4286281"/>
        </p:xfrm>
        <a:graphic>
          <a:graphicData uri="http://schemas.openxmlformats.org/drawingml/2006/table">
            <a:tbl>
              <a:tblPr/>
              <a:tblGrid>
                <a:gridCol w="6470123"/>
                <a:gridCol w="490976"/>
                <a:gridCol w="754205"/>
              </a:tblGrid>
              <a:tr h="382841"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Char char="•"/>
                      </a:pP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Sugerencias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casos</a:t>
                      </a:r>
                      <a:endParaRPr lang="es-MX" sz="10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Porcentaje</a:t>
                      </a:r>
                      <a:endParaRPr lang="es-MX" sz="10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</a:tr>
              <a:tr h="401332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Comida gratis (cortesía)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1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3</a:t>
                      </a:r>
                      <a:endParaRPr lang="es-MX" sz="900" b="0" i="1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0.9%</a:t>
                      </a:r>
                      <a:endParaRPr lang="es-MX" sz="10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01332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Comodidad, actividades  para la gente mayor,  lugares de descanso,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espacio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3</a:t>
                      </a:r>
                      <a:endParaRPr lang="es-MX" sz="900" b="0" i="0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0.9%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74132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Comprar:  (el año pasado vi mas, esta vez fue menos emotivo, muy parecido al año anterior, etc.)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3</a:t>
                      </a:r>
                      <a:endParaRPr lang="es-MX" sz="900" b="0" i="0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0.9%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01332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difusión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3</a:t>
                      </a:r>
                      <a:endParaRPr lang="es-MX" sz="900" b="0" i="0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0.9%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74132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Mejorar iluminación (del cementerio), (les quitaron la luz en el baño), 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iluminación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3</a:t>
                      </a:r>
                      <a:endParaRPr lang="es-MX" sz="900" b="0" i="0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0.9%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78963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programa, no entiende el programa las veces que he venido mejor símbolos que letras, en el programa no dice donde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está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el pabellón y fue difícil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ubicarnos.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3</a:t>
                      </a:r>
                      <a:endParaRPr lang="es-MX" sz="900" b="0" i="0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0.9%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6021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sobre el concepto, (no perder esencia del festival)  (tendría que ser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 Maya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),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(más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pueblos indígenas)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3</a:t>
                      </a:r>
                      <a:endParaRPr lang="es-MX" sz="900" b="0" i="0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0.9%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01332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Más</a:t>
                      </a:r>
                      <a:r>
                        <a:rPr lang="es-MX" sz="1200" b="0" i="0" u="none" strike="noStrike" baseline="0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 t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ransporte, (tucsa, desde playa, etc.)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5369" marR="5369" marT="5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 smtClean="0">
                          <a:solidFill>
                            <a:srgbClr val="CC3300"/>
                          </a:solidFill>
                          <a:latin typeface="Arial"/>
                        </a:rPr>
                        <a:t>3</a:t>
                      </a:r>
                      <a:endParaRPr lang="es-MX" sz="900" b="0" i="0" u="none" strike="noStrike" dirty="0">
                        <a:solidFill>
                          <a:srgbClr val="CC33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0.9%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369" marR="5369" marT="536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7692854" y="1340768"/>
            <a:ext cx="14156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i="1" dirty="0" smtClean="0"/>
              <a:t>Base : 350 casos</a:t>
            </a:r>
            <a:endParaRPr lang="es-MX" sz="900" i="1" dirty="0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20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13 CuadroTexto"/>
          <p:cNvSpPr txBox="1">
            <a:spLocks noChangeArrowheads="1"/>
          </p:cNvSpPr>
          <p:nvPr/>
        </p:nvSpPr>
        <p:spPr bwMode="auto">
          <a:xfrm>
            <a:off x="1285852" y="5572140"/>
            <a:ext cx="3857652" cy="61555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s-MX" sz="1100" b="1" i="1" dirty="0" smtClean="0">
                <a:latin typeface="Trebuchet MS" pitchFamily="34" charset="0"/>
              </a:rPr>
              <a:t>En 2010, </a:t>
            </a:r>
            <a:r>
              <a:rPr lang="es-MX" sz="1200" b="1" i="1" dirty="0" smtClean="0">
                <a:solidFill>
                  <a:srgbClr val="CC0066"/>
                </a:solidFill>
                <a:latin typeface="Trebuchet MS" pitchFamily="34" charset="0"/>
              </a:rPr>
              <a:t>50.5% trajo niños</a:t>
            </a:r>
            <a:r>
              <a:rPr lang="es-MX" sz="1100" b="1" i="1" dirty="0" smtClean="0">
                <a:latin typeface="Trebuchet MS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es-MX" sz="1100" b="1" i="1" dirty="0" smtClean="0">
                <a:latin typeface="Trebuchet MS" pitchFamily="34" charset="0"/>
              </a:rPr>
              <a:t> En el 2009 un </a:t>
            </a:r>
            <a:r>
              <a:rPr lang="es-MX" sz="1100" b="1" i="1" dirty="0" smtClean="0">
                <a:solidFill>
                  <a:srgbClr val="CC0066"/>
                </a:solidFill>
                <a:latin typeface="Trebuchet MS" pitchFamily="34" charset="0"/>
              </a:rPr>
              <a:t>52.9</a:t>
            </a:r>
            <a:r>
              <a:rPr lang="es-MX" sz="1100" b="1" i="1" dirty="0">
                <a:solidFill>
                  <a:srgbClr val="CC0066"/>
                </a:solidFill>
                <a:latin typeface="Trebuchet MS" pitchFamily="34" charset="0"/>
              </a:rPr>
              <a:t>%</a:t>
            </a:r>
            <a:r>
              <a:rPr lang="es-MX" sz="1100" b="1" i="1" dirty="0">
                <a:latin typeface="Trebuchet MS" pitchFamily="34" charset="0"/>
              </a:rPr>
              <a:t> </a:t>
            </a:r>
            <a:r>
              <a:rPr lang="es-MX" sz="1100" b="1" i="1" dirty="0" smtClean="0">
                <a:latin typeface="Trebuchet MS" pitchFamily="34" charset="0"/>
              </a:rPr>
              <a:t> y </a:t>
            </a:r>
          </a:p>
          <a:p>
            <a:pPr>
              <a:buFont typeface="Arial" charset="0"/>
              <a:buChar char="•"/>
            </a:pPr>
            <a:r>
              <a:rPr lang="es-MX" sz="1100" b="1" i="1" dirty="0" smtClean="0">
                <a:latin typeface="Trebuchet MS" pitchFamily="34" charset="0"/>
              </a:rPr>
              <a:t>En  2008, </a:t>
            </a:r>
            <a:r>
              <a:rPr lang="es-MX" sz="1100" b="1" i="1" dirty="0" smtClean="0">
                <a:solidFill>
                  <a:srgbClr val="CC0066"/>
                </a:solidFill>
                <a:latin typeface="Trebuchet MS" pitchFamily="34" charset="0"/>
              </a:rPr>
              <a:t>58.4</a:t>
            </a:r>
            <a:r>
              <a:rPr lang="es-MX" sz="1100" b="1" i="1" dirty="0">
                <a:solidFill>
                  <a:srgbClr val="CC0066"/>
                </a:solidFill>
                <a:latin typeface="Trebuchet MS" pitchFamily="34" charset="0"/>
              </a:rPr>
              <a:t>%</a:t>
            </a:r>
            <a:r>
              <a:rPr lang="es-MX" sz="1100" b="1" i="1" dirty="0">
                <a:latin typeface="Trebuchet MS" pitchFamily="34" charset="0"/>
              </a:rPr>
              <a:t> </a:t>
            </a:r>
            <a:r>
              <a:rPr lang="es-MX" sz="1100" b="1" i="1" dirty="0" smtClean="0">
                <a:latin typeface="Trebuchet MS" pitchFamily="34" charset="0"/>
              </a:rPr>
              <a:t>llevaban niños</a:t>
            </a:r>
            <a:endParaRPr lang="es-MX" sz="1100" b="1" i="1" dirty="0">
              <a:latin typeface="Trebuchet MS" pitchFamily="34" charset="0"/>
            </a:endParaRPr>
          </a:p>
        </p:txBody>
      </p:sp>
      <p:sp>
        <p:nvSpPr>
          <p:cNvPr id="22534" name="15 CuadroTexto"/>
          <p:cNvSpPr txBox="1">
            <a:spLocks noChangeArrowheads="1"/>
          </p:cNvSpPr>
          <p:nvPr/>
        </p:nvSpPr>
        <p:spPr bwMode="auto">
          <a:xfrm>
            <a:off x="5572132" y="1500174"/>
            <a:ext cx="357186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MX" sz="1200" b="1" i="1" dirty="0" smtClean="0">
                <a:latin typeface="Trebuchet MS" pitchFamily="34" charset="0"/>
              </a:rPr>
              <a:t>En el 2010</a:t>
            </a:r>
            <a:r>
              <a:rPr lang="es-MX" sz="1200" i="1" dirty="0" smtClean="0">
                <a:latin typeface="Trebuchet MS" pitchFamily="34" charset="0"/>
              </a:rPr>
              <a:t>, el tamaño de grupo fue de 3.1 personas; de los cuales, </a:t>
            </a:r>
            <a:r>
              <a:rPr lang="es-MX" sz="1200" i="1" dirty="0" smtClean="0">
                <a:solidFill>
                  <a:srgbClr val="CC0066"/>
                </a:solidFill>
                <a:latin typeface="Trebuchet MS" pitchFamily="34" charset="0"/>
              </a:rPr>
              <a:t>64.5% vino en familia</a:t>
            </a:r>
            <a:r>
              <a:rPr lang="es-MX" sz="1200" i="1" dirty="0" smtClean="0">
                <a:latin typeface="Trebuchet MS" pitchFamily="34" charset="0"/>
              </a:rPr>
              <a:t>, 25.2% con amigos, 17.9% en pareja</a:t>
            </a:r>
            <a:r>
              <a:rPr lang="es-MX" sz="1200" i="1" dirty="0" smtClean="0">
                <a:solidFill>
                  <a:srgbClr val="FFC000"/>
                </a:solidFill>
                <a:latin typeface="Trebuchet MS" pitchFamily="34" charset="0"/>
              </a:rPr>
              <a:t>.</a:t>
            </a:r>
          </a:p>
          <a:p>
            <a:r>
              <a:rPr lang="es-MX" sz="1200" b="1" i="1" dirty="0" smtClean="0">
                <a:latin typeface="Trebuchet MS" pitchFamily="34" charset="0"/>
              </a:rPr>
              <a:t>En </a:t>
            </a:r>
            <a:r>
              <a:rPr lang="es-MX" sz="1200" b="1" i="1" dirty="0">
                <a:latin typeface="Trebuchet MS" pitchFamily="34" charset="0"/>
              </a:rPr>
              <a:t>2009, </a:t>
            </a:r>
            <a:r>
              <a:rPr lang="es-MX" sz="1200" i="1" dirty="0">
                <a:latin typeface="Trebuchet MS" pitchFamily="34" charset="0"/>
              </a:rPr>
              <a:t>el tamaño de grupo fue de 3.2; </a:t>
            </a:r>
            <a:r>
              <a:rPr lang="es-MX" sz="1200" i="1" dirty="0">
                <a:solidFill>
                  <a:srgbClr val="CC0066"/>
                </a:solidFill>
                <a:latin typeface="Trebuchet MS" pitchFamily="34" charset="0"/>
              </a:rPr>
              <a:t>65.5% vino en familia</a:t>
            </a:r>
            <a:r>
              <a:rPr lang="es-MX" sz="1200" i="1" dirty="0">
                <a:latin typeface="Trebuchet MS" pitchFamily="34" charset="0"/>
              </a:rPr>
              <a:t>, 20.5% con amigos, 12.5% en </a:t>
            </a:r>
            <a:r>
              <a:rPr lang="es-MX" sz="1200" i="1" dirty="0" smtClean="0">
                <a:latin typeface="Trebuchet MS" pitchFamily="34" charset="0"/>
              </a:rPr>
              <a:t>pareja.</a:t>
            </a:r>
            <a:endParaRPr lang="es-MX" sz="1200" i="1" dirty="0">
              <a:latin typeface="Trebuchet MS" pitchFamily="34" charset="0"/>
            </a:endParaRPr>
          </a:p>
          <a:p>
            <a:r>
              <a:rPr lang="es-MX" sz="1200" b="1" i="1" dirty="0" smtClean="0">
                <a:latin typeface="Trebuchet MS" pitchFamily="34" charset="0"/>
              </a:rPr>
              <a:t>En </a:t>
            </a:r>
            <a:r>
              <a:rPr lang="es-MX" sz="1200" b="1" i="1" dirty="0">
                <a:latin typeface="Trebuchet MS" pitchFamily="34" charset="0"/>
              </a:rPr>
              <a:t>2008,  </a:t>
            </a:r>
            <a:r>
              <a:rPr lang="es-MX" sz="1200" i="1" dirty="0">
                <a:solidFill>
                  <a:srgbClr val="CC0066"/>
                </a:solidFill>
                <a:latin typeface="Trebuchet MS" pitchFamily="34" charset="0"/>
              </a:rPr>
              <a:t>58% vino en familia</a:t>
            </a:r>
            <a:r>
              <a:rPr lang="es-MX" sz="1200" i="1" dirty="0">
                <a:latin typeface="Trebuchet MS" pitchFamily="34" charset="0"/>
              </a:rPr>
              <a:t>, 28% entre amigos, 10% con su </a:t>
            </a:r>
            <a:r>
              <a:rPr lang="es-MX" sz="1200" i="1" dirty="0" smtClean="0">
                <a:latin typeface="Trebuchet MS" pitchFamily="34" charset="0"/>
              </a:rPr>
              <a:t>pareja.</a:t>
            </a:r>
            <a:endParaRPr lang="es-MX" sz="1200" i="1" dirty="0">
              <a:latin typeface="Trebuchet M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857356" y="1142984"/>
            <a:ext cx="3357586" cy="738664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  <a:prstDash val="sysDot"/>
          </a:ln>
          <a:effectLst>
            <a:glow rad="63500">
              <a:schemeClr val="accent6">
                <a:satMod val="175000"/>
                <a:alpha val="40000"/>
              </a:schemeClr>
            </a:glow>
            <a:softEdge rad="12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s-MX" sz="1600" b="1" dirty="0" smtClean="0">
                <a:solidFill>
                  <a:srgbClr val="CC0066"/>
                </a:solidFill>
              </a:rPr>
              <a:t>un festival familiar</a:t>
            </a:r>
          </a:p>
          <a:p>
            <a:pPr algn="just">
              <a:defRPr/>
            </a:pPr>
            <a:r>
              <a:rPr lang="es-MX" sz="14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MX" sz="1200" dirty="0">
                <a:solidFill>
                  <a:schemeClr val="bg2">
                    <a:lumMod val="25000"/>
                  </a:schemeClr>
                </a:solidFill>
              </a:rPr>
              <a:t>La mayoría viene acompañado de su familia y la mitad trae a sus pequeños.</a:t>
            </a:r>
            <a:endParaRPr lang="es-MX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071538" y="142875"/>
            <a:ext cx="3286150" cy="400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chemeClr val="tx1"/>
                </a:solidFill>
                <a:latin typeface="Trebuchet MS" pitchFamily="34" charset="0"/>
              </a:rPr>
              <a:t>Perfil del visitante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355976" y="5733256"/>
            <a:ext cx="19917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i="1" dirty="0" smtClean="0"/>
              <a:t>Base de repuesta: 350 casos</a:t>
            </a:r>
            <a:endParaRPr lang="es-MX" sz="900" i="1" dirty="0"/>
          </a:p>
        </p:txBody>
      </p:sp>
      <p:sp>
        <p:nvSpPr>
          <p:cNvPr id="11" name="10 Rectángulo"/>
          <p:cNvSpPr/>
          <p:nvPr/>
        </p:nvSpPr>
        <p:spPr>
          <a:xfrm>
            <a:off x="5643570" y="6396335"/>
            <a:ext cx="2714644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100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pic>
        <p:nvPicPr>
          <p:cNvPr id="9" name="8 Imagen" descr="encuestadora ftvm201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296480" y="3929066"/>
            <a:ext cx="1664039" cy="2121360"/>
          </a:xfrm>
          <a:prstGeom prst="rect">
            <a:avLst/>
          </a:prstGeom>
          <a:ln>
            <a:solidFill>
              <a:srgbClr val="CC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0" name="10 Gráfico"/>
          <p:cNvGraphicFramePr/>
          <p:nvPr/>
        </p:nvGraphicFramePr>
        <p:xfrm>
          <a:off x="857224" y="3571876"/>
          <a:ext cx="4857784" cy="2519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11 Gráfico"/>
          <p:cNvGraphicFramePr/>
          <p:nvPr/>
        </p:nvGraphicFramePr>
        <p:xfrm>
          <a:off x="0" y="620688"/>
          <a:ext cx="5688632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12 Imagen" descr="PAPEL PICADO MORAD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0310" y="173949"/>
            <a:ext cx="424082" cy="326093"/>
          </a:xfrm>
          <a:prstGeom prst="rect">
            <a:avLst/>
          </a:prstGeom>
        </p:spPr>
      </p:pic>
      <p:sp>
        <p:nvSpPr>
          <p:cNvPr id="16" name="15 Forma libre"/>
          <p:cNvSpPr/>
          <p:nvPr/>
        </p:nvSpPr>
        <p:spPr>
          <a:xfrm>
            <a:off x="1142976" y="500042"/>
            <a:ext cx="2286016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067944" y="2132856"/>
            <a:ext cx="14156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i="1" dirty="0" smtClean="0"/>
              <a:t>Base : 350 casos</a:t>
            </a:r>
            <a:endParaRPr lang="es-MX" sz="900" i="1" dirty="0"/>
          </a:p>
        </p:txBody>
      </p:sp>
      <p:sp>
        <p:nvSpPr>
          <p:cNvPr id="18" name="17 Rectángulo redondeado"/>
          <p:cNvSpPr/>
          <p:nvPr/>
        </p:nvSpPr>
        <p:spPr>
          <a:xfrm>
            <a:off x="5508104" y="188640"/>
            <a:ext cx="2016224" cy="79208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700" dirty="0" smtClean="0"/>
              <a:t>Tamaño de grupo: </a:t>
            </a:r>
          </a:p>
          <a:p>
            <a:pPr algn="ctr"/>
            <a:r>
              <a:rPr lang="es-MX" b="1" dirty="0" smtClean="0"/>
              <a:t>3.5</a:t>
            </a:r>
            <a:r>
              <a:rPr lang="es-MX" sz="1700" dirty="0" smtClean="0"/>
              <a:t> personas</a:t>
            </a:r>
          </a:p>
          <a:p>
            <a:pPr algn="r"/>
            <a:r>
              <a:rPr lang="es-MX" sz="1050" dirty="0" smtClean="0"/>
              <a:t>348 casos</a:t>
            </a:r>
            <a:endParaRPr lang="es-MX" sz="1600" dirty="0"/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21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14348" y="58071"/>
            <a:ext cx="3532328" cy="400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chemeClr val="tx1"/>
                </a:solidFill>
                <a:latin typeface="Trebuchet MS" pitchFamily="34" charset="0"/>
              </a:rPr>
              <a:t>Perfil del visitante</a:t>
            </a:r>
          </a:p>
        </p:txBody>
      </p:sp>
      <p:sp>
        <p:nvSpPr>
          <p:cNvPr id="23588" name="12 CuadroTexto"/>
          <p:cNvSpPr txBox="1">
            <a:spLocks noChangeArrowheads="1"/>
          </p:cNvSpPr>
          <p:nvPr/>
        </p:nvSpPr>
        <p:spPr bwMode="auto">
          <a:xfrm>
            <a:off x="0" y="2571744"/>
            <a:ext cx="4500562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MX" sz="1100" b="1" dirty="0" smtClean="0">
                <a:solidFill>
                  <a:srgbClr val="339933"/>
                </a:solidFill>
                <a:latin typeface="Trebuchet MS" pitchFamily="34" charset="0"/>
              </a:rPr>
              <a:t>El año pasado 88% fueron locales; En </a:t>
            </a:r>
            <a:r>
              <a:rPr lang="es-MX" sz="1100" b="1" dirty="0">
                <a:solidFill>
                  <a:srgbClr val="339933"/>
                </a:solidFill>
                <a:latin typeface="Trebuchet MS" pitchFamily="34" charset="0"/>
              </a:rPr>
              <a:t>el 2009, 93% fueron </a:t>
            </a:r>
            <a:r>
              <a:rPr lang="es-MX" sz="1100" b="1" dirty="0" smtClean="0">
                <a:solidFill>
                  <a:srgbClr val="339933"/>
                </a:solidFill>
                <a:latin typeface="Trebuchet MS" pitchFamily="34" charset="0"/>
              </a:rPr>
              <a:t>y </a:t>
            </a:r>
            <a:r>
              <a:rPr lang="es-MX" sz="1100" b="1" dirty="0">
                <a:solidFill>
                  <a:srgbClr val="339933"/>
                </a:solidFill>
                <a:latin typeface="Trebuchet MS" pitchFamily="34" charset="0"/>
              </a:rPr>
              <a:t>en 2008, solamente 79% </a:t>
            </a:r>
            <a:endParaRPr lang="es-MX" sz="1100" b="1" dirty="0" smtClean="0">
              <a:solidFill>
                <a:srgbClr val="339933"/>
              </a:solidFill>
              <a:latin typeface="Trebuchet MS" pitchFamily="34" charset="0"/>
            </a:endParaRPr>
          </a:p>
          <a:p>
            <a:pPr algn="ctr"/>
            <a:endParaRPr lang="es-MX" sz="1100" b="1" dirty="0">
              <a:solidFill>
                <a:srgbClr val="339933"/>
              </a:solidFill>
              <a:latin typeface="Trebuchet MS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643063" y="5857875"/>
            <a:ext cx="17145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MX" sz="1050" i="1" dirty="0" smtClean="0">
                <a:latin typeface="Arial" pitchFamily="34" charset="0"/>
                <a:cs typeface="Arial" pitchFamily="34" charset="0"/>
              </a:rPr>
              <a:t>Base: 72 casos</a:t>
            </a:r>
            <a:endParaRPr lang="es-MX" sz="105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7524328" y="5733256"/>
            <a:ext cx="1357313" cy="4154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MX" sz="1050" i="1" dirty="0" smtClean="0">
                <a:latin typeface="Arial" pitchFamily="34" charset="0"/>
                <a:cs typeface="Arial" pitchFamily="34" charset="0"/>
              </a:rPr>
              <a:t>Base: </a:t>
            </a:r>
          </a:p>
          <a:p>
            <a:pPr algn="r">
              <a:defRPr/>
            </a:pPr>
            <a:r>
              <a:rPr lang="es-MX" sz="1050" i="1" dirty="0" smtClean="0">
                <a:latin typeface="Arial" pitchFamily="34" charset="0"/>
                <a:cs typeface="Arial" pitchFamily="34" charset="0"/>
              </a:rPr>
              <a:t>67 casos</a:t>
            </a:r>
            <a:endParaRPr lang="es-MX" sz="105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686" name="19 CuadroTexto"/>
          <p:cNvSpPr txBox="1">
            <a:spLocks noChangeArrowheads="1"/>
          </p:cNvSpPr>
          <p:nvPr/>
        </p:nvSpPr>
        <p:spPr bwMode="auto">
          <a:xfrm>
            <a:off x="4286248" y="3201240"/>
            <a:ext cx="35981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400" dirty="0" smtClean="0"/>
              <a:t>Turista nacional </a:t>
            </a:r>
            <a:r>
              <a:rPr lang="es-MX" sz="1400" dirty="0"/>
              <a:t>- Estado de Procedencia:</a:t>
            </a:r>
          </a:p>
        </p:txBody>
      </p:sp>
      <p:graphicFrame>
        <p:nvGraphicFramePr>
          <p:cNvPr id="14" name="16 Gráfico"/>
          <p:cNvGraphicFramePr/>
          <p:nvPr/>
        </p:nvGraphicFramePr>
        <p:xfrm>
          <a:off x="0" y="428604"/>
          <a:ext cx="45624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5025708" y="642916"/>
          <a:ext cx="2761002" cy="2347647"/>
        </p:xfrm>
        <a:graphic>
          <a:graphicData uri="http://schemas.openxmlformats.org/drawingml/2006/table">
            <a:tbl>
              <a:tblPr/>
              <a:tblGrid>
                <a:gridCol w="1685626"/>
                <a:gridCol w="1075376"/>
              </a:tblGrid>
              <a:tr h="396030">
                <a:tc>
                  <a:txBody>
                    <a:bodyPr/>
                    <a:lstStyle/>
                    <a:p>
                      <a:pPr algn="ctr" fontAlgn="b">
                        <a:spcBef>
                          <a:spcPts val="1200"/>
                        </a:spcBef>
                      </a:pPr>
                      <a:r>
                        <a:rPr lang="es-MX" sz="1600" b="0" i="0" u="none" strike="noStrike" dirty="0" smtClean="0">
                          <a:solidFill>
                            <a:srgbClr val="C00000"/>
                          </a:solidFill>
                          <a:latin typeface="Arial"/>
                        </a:rPr>
                        <a:t>Dónde vive</a:t>
                      </a:r>
                      <a:r>
                        <a:rPr lang="es-MX" sz="1600" b="1" i="0" u="none" strike="noStrike" dirty="0" smtClean="0">
                          <a:solidFill>
                            <a:srgbClr val="C00000"/>
                          </a:solidFill>
                          <a:latin typeface="Arial"/>
                        </a:rPr>
                        <a:t>:</a:t>
                      </a:r>
                      <a:endParaRPr lang="es-MX" sz="1600" b="1" i="0" u="none" strike="noStrike" dirty="0">
                        <a:solidFill>
                          <a:srgbClr val="C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Porcentaje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234022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250" b="1" i="0" u="none" strike="noStrike" dirty="0">
                          <a:effectLst/>
                          <a:latin typeface="Arial"/>
                        </a:rPr>
                        <a:t>Solidaridad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50" b="1" i="0" u="none" strike="noStrike" dirty="0" smtClean="0">
                          <a:effectLst/>
                          <a:latin typeface="Arial"/>
                        </a:rPr>
                        <a:t>49.6%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024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250" b="1" i="0" u="none" strike="noStrike" dirty="0">
                          <a:latin typeface="Arial"/>
                        </a:rPr>
                        <a:t>Benito </a:t>
                      </a:r>
                      <a:r>
                        <a:rPr lang="es-MX" sz="1250" b="1" i="0" u="none" strike="noStrike" dirty="0" smtClean="0">
                          <a:latin typeface="Arial"/>
                        </a:rPr>
                        <a:t>Juárez</a:t>
                      </a:r>
                      <a:endParaRPr lang="es-MX" sz="1250" b="1" i="0" u="none" strike="noStrike" dirty="0"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50" b="1" i="0" u="none" strike="noStrike" dirty="0" smtClean="0">
                          <a:latin typeface="Arial"/>
                        </a:rPr>
                        <a:t>36.0%</a:t>
                      </a:r>
                      <a:endParaRPr lang="es-MX" sz="125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94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250" b="0" i="0" u="none" strike="noStrike" dirty="0">
                          <a:latin typeface="Arial"/>
                        </a:rPr>
                        <a:t>Tulum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50" b="0" i="0" u="none" strike="noStrike" dirty="0" smtClean="0">
                          <a:latin typeface="Arial"/>
                        </a:rPr>
                        <a:t>2.9%</a:t>
                      </a:r>
                      <a:endParaRPr lang="es-MX" sz="125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216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250" b="0" i="0" u="none" strike="noStrike" dirty="0">
                          <a:latin typeface="Arial"/>
                        </a:rPr>
                        <a:t>Othon </a:t>
                      </a:r>
                      <a:r>
                        <a:rPr lang="es-MX" sz="1250" b="0" i="0" u="none" strike="noStrike" dirty="0" smtClean="0">
                          <a:latin typeface="Arial"/>
                        </a:rPr>
                        <a:t> P. Blanco</a:t>
                      </a:r>
                      <a:endParaRPr lang="es-MX" sz="1250" b="0" i="0" u="none" strike="noStrike" dirty="0"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50" b="0" i="0" u="none" strike="noStrike" dirty="0" smtClean="0">
                          <a:latin typeface="Arial"/>
                        </a:rPr>
                        <a:t>1.4%</a:t>
                      </a:r>
                      <a:endParaRPr lang="es-MX" sz="125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94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250" b="0" i="0" u="none" strike="noStrike" dirty="0">
                          <a:latin typeface="Arial"/>
                        </a:rPr>
                        <a:t>Cozumel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50" b="0" i="0" u="none" strike="noStrike" dirty="0" smtClean="0">
                          <a:latin typeface="Arial"/>
                        </a:rPr>
                        <a:t>1.1%</a:t>
                      </a:r>
                      <a:endParaRPr lang="es-MX" sz="125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14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250" b="0" i="0" u="none" strike="noStrike" dirty="0">
                          <a:latin typeface="Arial"/>
                        </a:rPr>
                        <a:t>Felipe </a:t>
                      </a:r>
                      <a:r>
                        <a:rPr lang="es-MX" sz="1250" b="0" i="0" u="none" strike="noStrike" dirty="0" smtClean="0">
                          <a:latin typeface="Arial"/>
                        </a:rPr>
                        <a:t>C. Puerto</a:t>
                      </a:r>
                      <a:endParaRPr lang="es-MX" sz="1250" b="0" i="0" u="none" strike="noStrike" dirty="0"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50" b="0" i="0" u="none" strike="noStrike" dirty="0" smtClean="0">
                          <a:latin typeface="Arial"/>
                        </a:rPr>
                        <a:t>1.1%</a:t>
                      </a:r>
                      <a:endParaRPr lang="es-MX" sz="125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94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250" b="0" i="0" u="none" strike="noStrike" dirty="0">
                          <a:latin typeface="Arial"/>
                        </a:rPr>
                        <a:t>Bacalar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50" b="0" i="0" u="none" strike="noStrike" dirty="0" smtClean="0">
                          <a:latin typeface="Arial"/>
                        </a:rPr>
                        <a:t>0.4%</a:t>
                      </a:r>
                      <a:endParaRPr lang="es-MX" sz="125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965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250" b="0" i="0" u="none" strike="noStrike" dirty="0">
                          <a:latin typeface="Arial"/>
                        </a:rPr>
                        <a:t>José </a:t>
                      </a:r>
                      <a:r>
                        <a:rPr lang="es-MX" sz="1250" b="0" i="0" u="none" strike="noStrike" dirty="0" smtClean="0">
                          <a:latin typeface="Arial"/>
                        </a:rPr>
                        <a:t>Ma. Morelos</a:t>
                      </a:r>
                      <a:endParaRPr lang="es-MX" sz="1250" b="0" i="0" u="none" strike="noStrike" dirty="0"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50" b="0" i="0" u="none" strike="noStrike" dirty="0" smtClean="0">
                          <a:latin typeface="Arial"/>
                        </a:rPr>
                        <a:t>0.4%</a:t>
                      </a:r>
                      <a:endParaRPr lang="es-MX" sz="125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94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200" b="0" i="0" u="none" strike="noStrike" dirty="0" smtClean="0">
                          <a:latin typeface="Arial"/>
                        </a:rPr>
                        <a:t>No respondió</a:t>
                      </a:r>
                      <a:endParaRPr lang="es-MX" sz="1200" b="0" i="0" u="none" strike="noStrike" dirty="0"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latin typeface="Arial"/>
                        </a:rPr>
                        <a:t>7.2%</a:t>
                      </a:r>
                      <a:endParaRPr lang="es-MX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20 Tabla"/>
          <p:cNvGraphicFramePr>
            <a:graphicFrameLocks noGrp="1"/>
          </p:cNvGraphicFramePr>
          <p:nvPr/>
        </p:nvGraphicFramePr>
        <p:xfrm>
          <a:off x="251520" y="3429000"/>
          <a:ext cx="3248910" cy="2160240"/>
        </p:xfrm>
        <a:graphic>
          <a:graphicData uri="http://schemas.openxmlformats.org/drawingml/2006/table">
            <a:tbl>
              <a:tblPr/>
              <a:tblGrid>
                <a:gridCol w="2204952"/>
                <a:gridCol w="1043958"/>
              </a:tblGrid>
              <a:tr h="31589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Procedencia de los turistas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Porcentaje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7391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dirty="0" smtClean="0">
                          <a:latin typeface="Arial"/>
                        </a:rPr>
                        <a:t>México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latin typeface="Arial"/>
                        </a:rPr>
                        <a:t>93.06%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307391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dirty="0">
                          <a:latin typeface="Arial"/>
                        </a:rPr>
                        <a:t>Estados Unidos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latin typeface="Arial"/>
                        </a:rPr>
                        <a:t>2.78%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391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dirty="0">
                          <a:latin typeface="Arial"/>
                        </a:rPr>
                        <a:t>Ecuador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latin typeface="Arial"/>
                        </a:rPr>
                        <a:t>1.39%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391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dirty="0">
                          <a:latin typeface="Arial"/>
                        </a:rPr>
                        <a:t>España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latin typeface="Arial"/>
                        </a:rPr>
                        <a:t>1.39%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391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i="0" u="none" strike="noStrike" dirty="0">
                          <a:latin typeface="Arial"/>
                        </a:rPr>
                        <a:t>Venezuela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latin typeface="Arial"/>
                        </a:rPr>
                        <a:t>1.39%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391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1" i="0" u="none" strike="noStrike" dirty="0"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357686" y="3500438"/>
          <a:ext cx="2786082" cy="27432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928826"/>
                <a:gridCol w="857256"/>
              </a:tblGrid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b="1" u="none" strike="noStrike" dirty="0" smtClean="0"/>
                        <a:t>Yucatán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b="1" u="none" strike="noStrike" dirty="0"/>
                        <a:t>25.37%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b="1" u="none" strike="noStrike" dirty="0" smtClean="0"/>
                        <a:t>Distrito</a:t>
                      </a:r>
                      <a:r>
                        <a:rPr lang="es-MX" sz="1300" b="1" u="none" strike="noStrike" baseline="0" dirty="0" smtClean="0"/>
                        <a:t>  Federal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b="1" u="none" strike="noStrike" dirty="0"/>
                        <a:t>14.93%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b="1" u="none" strike="noStrike" dirty="0" smtClean="0"/>
                        <a:t>Jalisco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b="1" u="none" strike="noStrike" dirty="0"/>
                        <a:t>7.46%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b="1" u="none" strike="noStrike" dirty="0" smtClean="0"/>
                        <a:t>Chiapas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b="1" u="none" strike="noStrike" dirty="0"/>
                        <a:t>5.97%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b="1" u="none" strike="noStrike" dirty="0" smtClean="0"/>
                        <a:t>Tabasco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b="1" u="none" strike="noStrike" dirty="0"/>
                        <a:t>5.97%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u="none" strike="noStrike" dirty="0" smtClean="0"/>
                        <a:t>Hidalgo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u="none" strike="noStrike" dirty="0"/>
                        <a:t>4.48%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u="none" strike="noStrike" dirty="0" smtClean="0"/>
                        <a:t>Veracruz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u="none" strike="noStrike" dirty="0"/>
                        <a:t>4.48%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u="none" strike="noStrike" dirty="0" smtClean="0"/>
                        <a:t>Estado de México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u="none" strike="noStrike" dirty="0"/>
                        <a:t>2.99%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u="none" strike="noStrike" dirty="0" smtClean="0"/>
                        <a:t>Guanajuato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u="none" strike="noStrike" dirty="0"/>
                        <a:t>2.99%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u="none" strike="noStrike" dirty="0" smtClean="0"/>
                        <a:t>Nuevo </a:t>
                      </a:r>
                      <a:r>
                        <a:rPr lang="es-MX" sz="1300" u="none" strike="noStrike" dirty="0" smtClean="0"/>
                        <a:t>León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u="none" strike="noStrike" dirty="0"/>
                        <a:t>2.99%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u="none" strike="noStrike" dirty="0" smtClean="0"/>
                        <a:t>Sonora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u="none" strike="noStrike" dirty="0"/>
                        <a:t>2.99%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>
                        <a:buFont typeface="Arial" pitchFamily="34" charset="0"/>
                        <a:buChar char="•"/>
                      </a:pPr>
                      <a:r>
                        <a:rPr lang="es-MX" sz="1300" u="none" strike="noStrike" dirty="0" smtClean="0"/>
                        <a:t>Tamaulipas</a:t>
                      </a:r>
                      <a:endParaRPr lang="es-MX" sz="13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u="none" strike="noStrike" dirty="0"/>
                        <a:t>2.99%</a:t>
                      </a:r>
                      <a:endParaRPr lang="es-MX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/>
                      <a:r>
                        <a:rPr lang="es-MX" sz="1200" u="none" strike="noStrike" dirty="0" smtClean="0"/>
                        <a:t>No dio</a:t>
                      </a:r>
                      <a:endParaRPr lang="es-MX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u="none" strike="noStrike" dirty="0"/>
                        <a:t>2.99%</a:t>
                      </a:r>
                      <a:endParaRPr lang="es-MX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4958">
                <a:tc>
                  <a:txBody>
                    <a:bodyPr/>
                    <a:lstStyle/>
                    <a:p>
                      <a:pPr marL="36000" algn="l" fontAlgn="t"/>
                      <a:r>
                        <a:rPr lang="es-MX" sz="1200" u="none" strike="noStrike" dirty="0" smtClean="0"/>
                        <a:t>Otros</a:t>
                      </a:r>
                      <a:endParaRPr lang="es-MX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es-MX" sz="1200" u="none" strike="noStrike" dirty="0"/>
                        <a:t>16.42%</a:t>
                      </a:r>
                      <a:endParaRPr lang="es-MX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12 Flecha derecha"/>
          <p:cNvSpPr/>
          <p:nvPr/>
        </p:nvSpPr>
        <p:spPr>
          <a:xfrm>
            <a:off x="4214810" y="928670"/>
            <a:ext cx="714380" cy="428628"/>
          </a:xfrm>
          <a:prstGeom prst="rightArrow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14 Flecha a la derecha con bandas"/>
          <p:cNvSpPr/>
          <p:nvPr/>
        </p:nvSpPr>
        <p:spPr>
          <a:xfrm>
            <a:off x="3571868" y="3714752"/>
            <a:ext cx="642942" cy="357190"/>
          </a:xfrm>
          <a:prstGeom prst="stripedRightArrow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9" name="18 Rectángulo"/>
          <p:cNvSpPr/>
          <p:nvPr/>
        </p:nvSpPr>
        <p:spPr>
          <a:xfrm>
            <a:off x="5286380" y="6396335"/>
            <a:ext cx="2714644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2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200" b="1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sp>
        <p:nvSpPr>
          <p:cNvPr id="20" name="19 Forma libre"/>
          <p:cNvSpPr/>
          <p:nvPr/>
        </p:nvSpPr>
        <p:spPr>
          <a:xfrm>
            <a:off x="714348" y="384060"/>
            <a:ext cx="2286016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rgbClr val="FF0066"/>
          </a:solidFill>
          <a:ln>
            <a:solidFill>
              <a:srgbClr val="CC0066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2" name="21 Imagen" descr="PAPEL PICADO ROS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0264" y="67235"/>
            <a:ext cx="419097" cy="343754"/>
          </a:xfrm>
          <a:prstGeom prst="rect">
            <a:avLst/>
          </a:prstGeom>
        </p:spPr>
      </p:pic>
      <p:sp>
        <p:nvSpPr>
          <p:cNvPr id="23" name="22 CuadroTexto"/>
          <p:cNvSpPr txBox="1"/>
          <p:nvPr/>
        </p:nvSpPr>
        <p:spPr>
          <a:xfrm>
            <a:off x="7286644" y="3500438"/>
            <a:ext cx="1857356" cy="1615827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MX" sz="1100" i="1" dirty="0" smtClean="0"/>
              <a:t>En 2010, la lista de estados la encabeza, Yucatán con  24.2%, seguido por  D.F. Con  13.6% y Oaxaca con 6.1%,</a:t>
            </a:r>
          </a:p>
          <a:p>
            <a:pPr algn="ctr"/>
            <a:r>
              <a:rPr lang="es-MX" sz="1100" i="1" dirty="0" smtClean="0"/>
              <a:t>Tabasco  comparte la cuarta posición con 4.5% con otros cinco estados. </a:t>
            </a:r>
            <a:endParaRPr lang="es-MX" sz="1100" i="1" dirty="0"/>
          </a:p>
        </p:txBody>
      </p:sp>
      <p:sp>
        <p:nvSpPr>
          <p:cNvPr id="25" name="24 CuadroTexto"/>
          <p:cNvSpPr txBox="1"/>
          <p:nvPr/>
        </p:nvSpPr>
        <p:spPr>
          <a:xfrm>
            <a:off x="2699792" y="2132856"/>
            <a:ext cx="1714500" cy="4154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MX" sz="1050" i="1" dirty="0">
                <a:latin typeface="Arial" pitchFamily="34" charset="0"/>
                <a:cs typeface="Arial" pitchFamily="34" charset="0"/>
              </a:rPr>
              <a:t>Base: </a:t>
            </a:r>
            <a:r>
              <a:rPr lang="es-MX" sz="1050" i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r">
              <a:defRPr/>
            </a:pPr>
            <a:r>
              <a:rPr lang="es-MX" sz="1050" i="1" dirty="0" smtClean="0">
                <a:latin typeface="Arial" pitchFamily="34" charset="0"/>
                <a:cs typeface="Arial" pitchFamily="34" charset="0"/>
              </a:rPr>
              <a:t>350 casos</a:t>
            </a:r>
            <a:endParaRPr lang="es-MX" sz="105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8100392" y="1988840"/>
            <a:ext cx="85040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MX" sz="1050" i="1" dirty="0">
                <a:latin typeface="Arial" pitchFamily="34" charset="0"/>
                <a:cs typeface="Arial" pitchFamily="34" charset="0"/>
              </a:rPr>
              <a:t>Base: </a:t>
            </a:r>
            <a:r>
              <a:rPr lang="es-MX" sz="1050" i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r">
              <a:defRPr/>
            </a:pPr>
            <a:r>
              <a:rPr lang="es-MX" sz="1050" i="1" dirty="0" smtClean="0">
                <a:latin typeface="Arial" pitchFamily="34" charset="0"/>
                <a:cs typeface="Arial" pitchFamily="34" charset="0"/>
              </a:rPr>
              <a:t>278 casos</a:t>
            </a:r>
            <a:endParaRPr lang="es-MX" sz="105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22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14348" y="173949"/>
            <a:ext cx="4000498" cy="400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chemeClr val="tx1"/>
                </a:solidFill>
                <a:latin typeface="Trebuchet MS" pitchFamily="34" charset="0"/>
              </a:rPr>
              <a:t> Perfil del visitante</a:t>
            </a:r>
          </a:p>
        </p:txBody>
      </p:sp>
      <p:sp>
        <p:nvSpPr>
          <p:cNvPr id="22535" name="9 CuadroTexto"/>
          <p:cNvSpPr txBox="1">
            <a:spLocks noChangeArrowheads="1"/>
          </p:cNvSpPr>
          <p:nvPr/>
        </p:nvSpPr>
        <p:spPr bwMode="auto">
          <a:xfrm>
            <a:off x="6000760" y="3214686"/>
            <a:ext cx="2928958" cy="584775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MX" sz="1400" b="1" dirty="0">
                <a:solidFill>
                  <a:srgbClr val="CC9900"/>
                </a:solidFill>
                <a:latin typeface="Trebuchet MS" pitchFamily="34" charset="0"/>
              </a:rPr>
              <a:t>Edad promedio </a:t>
            </a:r>
            <a:r>
              <a:rPr lang="es-MX" sz="1400" b="1" dirty="0" smtClean="0">
                <a:solidFill>
                  <a:srgbClr val="CC9900"/>
                </a:solidFill>
                <a:latin typeface="Trebuchet MS" pitchFamily="34" charset="0"/>
              </a:rPr>
              <a:t>2011: </a:t>
            </a:r>
            <a:endParaRPr lang="es-MX" sz="1600" b="1" dirty="0">
              <a:solidFill>
                <a:srgbClr val="CC9900"/>
              </a:solidFill>
              <a:latin typeface="Trebuchet MS" pitchFamily="34" charset="0"/>
            </a:endParaRPr>
          </a:p>
          <a:p>
            <a:pPr algn="ctr">
              <a:defRPr/>
            </a:pPr>
            <a:r>
              <a:rPr lang="es-MX" b="1" dirty="0" smtClean="0">
                <a:solidFill>
                  <a:srgbClr val="CC9900"/>
                </a:solidFill>
                <a:latin typeface="Trebuchet MS" pitchFamily="34" charset="0"/>
              </a:rPr>
              <a:t>35.3</a:t>
            </a:r>
            <a:r>
              <a:rPr lang="es-MX" sz="1600" b="1" dirty="0" smtClean="0">
                <a:solidFill>
                  <a:srgbClr val="CC9900"/>
                </a:solidFill>
                <a:latin typeface="Trebuchet MS" pitchFamily="34" charset="0"/>
              </a:rPr>
              <a:t> </a:t>
            </a:r>
            <a:r>
              <a:rPr lang="es-MX" sz="1400" b="1" dirty="0">
                <a:solidFill>
                  <a:srgbClr val="CC9900"/>
                </a:solidFill>
                <a:latin typeface="Trebuchet MS" pitchFamily="34" charset="0"/>
              </a:rPr>
              <a:t>años</a:t>
            </a:r>
          </a:p>
        </p:txBody>
      </p:sp>
      <p:sp>
        <p:nvSpPr>
          <p:cNvPr id="24584" name="12 CuadroTexto"/>
          <p:cNvSpPr txBox="1">
            <a:spLocks noChangeArrowheads="1"/>
          </p:cNvSpPr>
          <p:nvPr/>
        </p:nvSpPr>
        <p:spPr bwMode="auto">
          <a:xfrm>
            <a:off x="4143372" y="1142984"/>
            <a:ext cx="3214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MX" sz="1200" i="1" dirty="0" smtClean="0">
                <a:latin typeface="Trebuchet MS" pitchFamily="34" charset="0"/>
              </a:rPr>
              <a:t>En el 2010, </a:t>
            </a:r>
            <a:r>
              <a:rPr lang="es-MX" sz="1200" b="1" i="1" dirty="0" smtClean="0">
                <a:solidFill>
                  <a:srgbClr val="CC0066"/>
                </a:solidFill>
                <a:latin typeface="Trebuchet MS" pitchFamily="34" charset="0"/>
              </a:rPr>
              <a:t>65%</a:t>
            </a:r>
            <a:r>
              <a:rPr lang="es-MX" sz="1200" b="1" i="1" dirty="0" smtClean="0">
                <a:latin typeface="Trebuchet MS" pitchFamily="34" charset="0"/>
              </a:rPr>
              <a:t> </a:t>
            </a:r>
            <a:r>
              <a:rPr lang="es-MX" sz="1200" i="1" dirty="0" smtClean="0">
                <a:latin typeface="Trebuchet MS" pitchFamily="34" charset="0"/>
              </a:rPr>
              <a:t>de los asistentes entrevistados fueron mujeres y </a:t>
            </a:r>
            <a:r>
              <a:rPr lang="es-MX" sz="1200" i="1" dirty="0" smtClean="0">
                <a:solidFill>
                  <a:srgbClr val="0070C0"/>
                </a:solidFill>
                <a:latin typeface="Trebuchet MS" pitchFamily="34" charset="0"/>
              </a:rPr>
              <a:t>35%</a:t>
            </a:r>
            <a:r>
              <a:rPr lang="es-MX" sz="1200" i="1" dirty="0" smtClean="0">
                <a:latin typeface="Trebuchet MS" pitchFamily="34" charset="0"/>
              </a:rPr>
              <a:t> hombres.</a:t>
            </a:r>
            <a:endParaRPr lang="es-MX" sz="1200" i="1" dirty="0">
              <a:latin typeface="Trebuchet MS" pitchFamily="34" charset="0"/>
            </a:endParaRPr>
          </a:p>
        </p:txBody>
      </p:sp>
      <p:graphicFrame>
        <p:nvGraphicFramePr>
          <p:cNvPr id="10" name="17 Gráfico"/>
          <p:cNvGraphicFramePr/>
          <p:nvPr/>
        </p:nvGraphicFramePr>
        <p:xfrm>
          <a:off x="251520" y="620688"/>
          <a:ext cx="4286280" cy="278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19 Gráfico"/>
          <p:cNvGraphicFramePr/>
          <p:nvPr/>
        </p:nvGraphicFramePr>
        <p:xfrm>
          <a:off x="214282" y="3571876"/>
          <a:ext cx="671517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6000760" y="4286256"/>
            <a:ext cx="2928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s-MX" sz="1200" dirty="0" smtClean="0">
                <a:latin typeface="Trebuchet MS" pitchFamily="34" charset="0"/>
              </a:rPr>
              <a:t>De igual manera, la edad promedio en años anteriores ha sido de 35 años.</a:t>
            </a:r>
            <a:endParaRPr lang="es-MX" sz="1200" dirty="0">
              <a:latin typeface="Trebuchet MS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572132" y="6396335"/>
            <a:ext cx="2714644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spc="150" dirty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Muestra </a:t>
            </a:r>
            <a:r>
              <a:rPr lang="es-ES" sz="12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spc="150" dirty="0" smtClean="0">
                <a:ln w="11430"/>
                <a:solidFill>
                  <a:schemeClr val="bg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350 encuestas</a:t>
            </a:r>
            <a:endParaRPr lang="es-ES" sz="1200" b="1" spc="150" dirty="0">
              <a:ln w="11430"/>
              <a:solidFill>
                <a:schemeClr val="bg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rebuchet MS" pitchFamily="34" charset="0"/>
              <a:cs typeface="+mn-cs"/>
            </a:endParaRPr>
          </a:p>
        </p:txBody>
      </p:sp>
      <p:pic>
        <p:nvPicPr>
          <p:cNvPr id="16385" name="Picture 1" descr="C:\Users\snovelo\Documents\XCARET\VyM\2011\fotos\ENCUESTADOR FTVM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1857364"/>
            <a:ext cx="1689763" cy="1344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13 Forma libre"/>
          <p:cNvSpPr/>
          <p:nvPr/>
        </p:nvSpPr>
        <p:spPr>
          <a:xfrm>
            <a:off x="763933" y="544586"/>
            <a:ext cx="2286016" cy="457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rgbClr val="FFFF00"/>
          </a:solidFill>
          <a:ln>
            <a:solidFill>
              <a:srgbClr val="CC99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6" name="15 Imagen" descr="PAPEL PICADO AMARILL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214290"/>
            <a:ext cx="381000" cy="381000"/>
          </a:xfrm>
          <a:prstGeom prst="rect">
            <a:avLst/>
          </a:prstGeom>
        </p:spPr>
      </p:pic>
      <p:pic>
        <p:nvPicPr>
          <p:cNvPr id="17" name="16 Imagen" descr="PAPEL PICADO AMARILL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43636" y="3214686"/>
            <a:ext cx="381000" cy="381000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2843808" y="2996952"/>
            <a:ext cx="17145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MX" sz="1050" i="1" dirty="0">
                <a:latin typeface="Arial" pitchFamily="34" charset="0"/>
                <a:cs typeface="Arial" pitchFamily="34" charset="0"/>
              </a:rPr>
              <a:t>Base: </a:t>
            </a:r>
            <a:r>
              <a:rPr lang="es-MX" sz="1050" i="1" dirty="0" smtClean="0">
                <a:latin typeface="Arial" pitchFamily="34" charset="0"/>
                <a:cs typeface="Arial" pitchFamily="34" charset="0"/>
              </a:rPr>
              <a:t> 348 casos</a:t>
            </a:r>
            <a:endParaRPr lang="es-MX" sz="105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7164288" y="5877272"/>
            <a:ext cx="17145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MX" sz="1050" i="1" dirty="0">
                <a:latin typeface="Arial" pitchFamily="34" charset="0"/>
                <a:cs typeface="Arial" pitchFamily="34" charset="0"/>
              </a:rPr>
              <a:t>Base: </a:t>
            </a:r>
            <a:r>
              <a:rPr lang="es-MX" sz="1050" i="1" dirty="0" smtClean="0">
                <a:latin typeface="Arial" pitchFamily="34" charset="0"/>
                <a:cs typeface="Arial" pitchFamily="34" charset="0"/>
              </a:rPr>
              <a:t> 339 casos</a:t>
            </a:r>
            <a:endParaRPr lang="es-MX" sz="105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23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8662" y="2143116"/>
            <a:ext cx="7643866" cy="2643198"/>
          </a:xfrm>
        </p:spPr>
        <p:txBody>
          <a:bodyPr/>
          <a:lstStyle/>
          <a:p>
            <a:r>
              <a:rPr lang="es-MX" sz="3600" dirty="0" smtClean="0"/>
              <a:t>Reporte de resultados de encuestas dirigidas a </a:t>
            </a:r>
            <a:r>
              <a:rPr lang="es-MX" sz="3600" dirty="0" smtClean="0">
                <a:solidFill>
                  <a:srgbClr val="CC9900"/>
                </a:solidFill>
              </a:rPr>
              <a:t>expositores-artistas</a:t>
            </a:r>
            <a:r>
              <a:rPr lang="es-MX" sz="3600" dirty="0" smtClean="0"/>
              <a:t> participantes del  festival</a:t>
            </a:r>
            <a:br>
              <a:rPr lang="es-MX" sz="3600" dirty="0" smtClean="0"/>
            </a:br>
            <a:r>
              <a:rPr lang="es-MX" sz="3600" dirty="0" smtClean="0"/>
              <a:t/>
            </a:r>
            <a:br>
              <a:rPr lang="es-MX" sz="3600" dirty="0" smtClean="0"/>
            </a:br>
            <a:r>
              <a:rPr lang="es-MX" sz="2800" dirty="0" smtClean="0">
                <a:solidFill>
                  <a:srgbClr val="CC9900"/>
                </a:solidFill>
              </a:rPr>
              <a:t>2011</a:t>
            </a:r>
            <a:r>
              <a:rPr lang="es-MX" sz="3600" dirty="0" smtClean="0"/>
              <a:t/>
            </a:r>
            <a:br>
              <a:rPr lang="es-MX" sz="3600" dirty="0" smtClean="0"/>
            </a:br>
            <a:endParaRPr lang="es-MX" sz="3600" dirty="0"/>
          </a:p>
        </p:txBody>
      </p:sp>
      <p:pic>
        <p:nvPicPr>
          <p:cNvPr id="5" name="4 Imagen" descr="PAPEL PICADO AMARIL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58" y="4143380"/>
            <a:ext cx="285752" cy="28575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24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7 CuadroTexto"/>
          <p:cNvSpPr txBox="1">
            <a:spLocks noChangeArrowheads="1"/>
          </p:cNvSpPr>
          <p:nvPr/>
        </p:nvSpPr>
        <p:spPr bwMode="auto">
          <a:xfrm>
            <a:off x="0" y="5572140"/>
            <a:ext cx="9001156" cy="4154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s-MX" sz="1050" i="1" dirty="0">
                <a:latin typeface="Trebuchet MS" pitchFamily="34" charset="0"/>
              </a:rPr>
              <a:t>5</a:t>
            </a:r>
            <a:r>
              <a:rPr lang="es-MX" sz="1050" i="1" dirty="0" smtClean="0">
                <a:latin typeface="Trebuchet MS" pitchFamily="34" charset="0"/>
              </a:rPr>
              <a:t>5 </a:t>
            </a:r>
            <a:r>
              <a:rPr lang="es-MX" sz="1050" i="1" dirty="0">
                <a:latin typeface="Trebuchet MS" pitchFamily="34" charset="0"/>
              </a:rPr>
              <a:t>encuestas y </a:t>
            </a:r>
            <a:r>
              <a:rPr lang="es-MX" sz="1050" i="1" dirty="0" smtClean="0">
                <a:latin typeface="Trebuchet MS" pitchFamily="34" charset="0"/>
              </a:rPr>
              <a:t>58 </a:t>
            </a:r>
            <a:r>
              <a:rPr lang="es-MX" sz="1050" i="1" dirty="0">
                <a:latin typeface="Trebuchet MS" pitchFamily="34" charset="0"/>
              </a:rPr>
              <a:t>actividades donde participaron, significa que hubo expositores que participaron en más de una actividad, ejemplo  un actor de obra de teatro que también trajera a vender sus </a:t>
            </a:r>
            <a:r>
              <a:rPr lang="es-MX" sz="1050" i="1" dirty="0" smtClean="0">
                <a:latin typeface="Trebuchet MS" pitchFamily="34" charset="0"/>
              </a:rPr>
              <a:t>artesanías, el expositor de altares que viene también trae altares y muestra gastronómica.</a:t>
            </a:r>
            <a:endParaRPr lang="es-MX" sz="1050" i="1" dirty="0">
              <a:latin typeface="Trebuchet MS" pitchFamily="34" charset="0"/>
            </a:endParaRPr>
          </a:p>
        </p:txBody>
      </p:sp>
      <p:sp>
        <p:nvSpPr>
          <p:cNvPr id="43012" name="8 CuadroTexto"/>
          <p:cNvSpPr txBox="1">
            <a:spLocks noChangeArrowheads="1"/>
          </p:cNvSpPr>
          <p:nvPr/>
        </p:nvSpPr>
        <p:spPr bwMode="auto">
          <a:xfrm>
            <a:off x="7380312" y="4293096"/>
            <a:ext cx="157162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MX" sz="1100" dirty="0" smtClean="0"/>
              <a:t>1.1  </a:t>
            </a:r>
            <a:r>
              <a:rPr lang="es-MX" sz="1100" dirty="0"/>
              <a:t>respuestas por entrevistado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643702" y="637456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graphicFrame>
        <p:nvGraphicFramePr>
          <p:cNvPr id="9" name="1 Gráfico"/>
          <p:cNvGraphicFramePr/>
          <p:nvPr/>
        </p:nvGraphicFramePr>
        <p:xfrm>
          <a:off x="214282" y="357166"/>
          <a:ext cx="871540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16 CuadroTexto"/>
          <p:cNvSpPr txBox="1">
            <a:spLocks noChangeArrowheads="1"/>
          </p:cNvSpPr>
          <p:nvPr/>
        </p:nvSpPr>
        <p:spPr bwMode="auto">
          <a:xfrm>
            <a:off x="0" y="4572008"/>
            <a:ext cx="255922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MX" sz="1050" i="1" dirty="0" smtClean="0">
                <a:latin typeface="Trebuchet MS" pitchFamily="34" charset="0"/>
              </a:rPr>
              <a:t>Base de respuesta: 55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  <p:pic>
        <p:nvPicPr>
          <p:cNvPr id="7" name="6 Imagen" descr="teatro comunitari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142844" y="1357298"/>
            <a:ext cx="1449383" cy="2183527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25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88" name="Group 52"/>
          <p:cNvGraphicFramePr>
            <a:graphicFrameLocks noGrp="1"/>
          </p:cNvGraphicFramePr>
          <p:nvPr/>
        </p:nvGraphicFramePr>
        <p:xfrm>
          <a:off x="214282" y="642912"/>
          <a:ext cx="7715304" cy="4572037"/>
        </p:xfrm>
        <a:graphic>
          <a:graphicData uri="http://schemas.openxmlformats.org/drawingml/2006/table">
            <a:tbl>
              <a:tblPr/>
              <a:tblGrid>
                <a:gridCol w="6433093"/>
                <a:gridCol w="491024"/>
                <a:gridCol w="791187"/>
              </a:tblGrid>
              <a:tr h="43846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Razones por las que participa</a:t>
                      </a:r>
                      <a:endParaRPr kumimoji="0" lang="es-MX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casos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 2011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Importancia </a:t>
                      </a:r>
                      <a:r>
                        <a:rPr kumimoji="0" lang="es-MX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  <a:ea typeface="+mn-ea"/>
                          <a:cs typeface="Arial" charset="0"/>
                        </a:rPr>
                        <a:t>de rescatar y compartir las tradiciones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18.2%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Darse a conocer, </a:t>
                      </a:r>
                      <a:r>
                        <a:rPr kumimoji="0" lang="es-MX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compartir su trabajo, </a:t>
                      </a:r>
                      <a:r>
                        <a:rPr kumimoji="0" lang="es-MX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vender sus productos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14.5%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Es un honor ser invitados</a:t>
                      </a:r>
                      <a:r>
                        <a:rPr kumimoji="0" lang="es-MX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, no podían rechazar la invitación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12.7%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Revivir la experiencia, </a:t>
                      </a:r>
                      <a:r>
                        <a:rPr kumimoji="0" lang="es-MX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ya había participado</a:t>
                      </a:r>
                      <a:r>
                        <a:rPr kumimoji="0" lang="es-MX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, les gustó mucho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12.7%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Interés cultural, </a:t>
                      </a:r>
                      <a:r>
                        <a:rPr kumimoji="0" lang="es-MX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difundir la cultura </a:t>
                      </a:r>
                      <a:r>
                        <a:rPr kumimoji="0" lang="es-MX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del estado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10.9%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Conocer el festival y el parque, </a:t>
                      </a:r>
                      <a:r>
                        <a:rPr kumimoji="0" lang="es-MX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saber de que se trata el festival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9.1%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Importancia del festival, </a:t>
                      </a:r>
                      <a:r>
                        <a:rPr kumimoji="0" lang="es-MX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es un evento muy conocido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9.1%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Mostrar lo que le gusta hacer</a:t>
                      </a:r>
                      <a:r>
                        <a:rPr kumimoji="0" lang="es-MX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, vivir la música, hacer algo escénico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7.3%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Fama del parque, </a:t>
                      </a:r>
                      <a:r>
                        <a:rPr kumimoji="0" lang="es-MX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viene gente de nivel internacional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5.5%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Buena relación </a:t>
                      </a:r>
                      <a:r>
                        <a:rPr kumimoji="0" lang="es-MX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con </a:t>
                      </a:r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Martha Mathú, maestra Lilith Cuervo</a:t>
                      </a:r>
                      <a:endParaRPr kumimoji="0" lang="es-MX" sz="16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3.6%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300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Otros de un solo caso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kern="1200" dirty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5.5%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27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s-MX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No respondió</a:t>
                      </a:r>
                    </a:p>
                  </a:txBody>
                  <a:tcPr marL="18000" marR="10800" marT="1080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MX" sz="1200" b="0" i="1" kern="120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Arial" charset="0"/>
                        </a:rPr>
                        <a:t>1.8%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84" name="6 CuadroTexto"/>
          <p:cNvSpPr txBox="1">
            <a:spLocks noChangeArrowheads="1"/>
          </p:cNvSpPr>
          <p:nvPr/>
        </p:nvSpPr>
        <p:spPr bwMode="auto">
          <a:xfrm>
            <a:off x="214282" y="214290"/>
            <a:ext cx="6643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b="1" u="sng" dirty="0">
                <a:solidFill>
                  <a:srgbClr val="CC0066"/>
                </a:solidFill>
              </a:rPr>
              <a:t>¿Cuál  fue la razón principal por la que decidió participar?</a:t>
            </a:r>
          </a:p>
        </p:txBody>
      </p:sp>
      <p:sp>
        <p:nvSpPr>
          <p:cNvPr id="39985" name="6 CuadroTexto"/>
          <p:cNvSpPr txBox="1">
            <a:spLocks noChangeArrowheads="1"/>
          </p:cNvSpPr>
          <p:nvPr/>
        </p:nvSpPr>
        <p:spPr bwMode="auto">
          <a:xfrm>
            <a:off x="179512" y="5373216"/>
            <a:ext cx="75009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>
                <a:latin typeface="Trebuchet MS" pitchFamily="34" charset="0"/>
              </a:rPr>
              <a:t>El año pasado, la  razón principal de participación al festival fue </a:t>
            </a:r>
            <a:r>
              <a:rPr lang="es-MX" sz="1200" b="1" dirty="0">
                <a:latin typeface="Trebuchet MS" pitchFamily="34" charset="0"/>
              </a:rPr>
              <a:t>promover, trasmitir  y difundir la cultura o tradiciones</a:t>
            </a:r>
            <a:r>
              <a:rPr lang="es-MX" sz="1200" dirty="0">
                <a:latin typeface="Trebuchet MS" pitchFamily="34" charset="0"/>
              </a:rPr>
              <a:t> con un </a:t>
            </a:r>
            <a:r>
              <a:rPr lang="es-MX" sz="1200" b="1" dirty="0">
                <a:latin typeface="Trebuchet MS" pitchFamily="34" charset="0"/>
              </a:rPr>
              <a:t>28%</a:t>
            </a:r>
            <a:r>
              <a:rPr lang="es-MX" sz="1200" dirty="0">
                <a:latin typeface="Trebuchet MS" pitchFamily="34" charset="0"/>
              </a:rPr>
              <a:t> de los </a:t>
            </a:r>
            <a:r>
              <a:rPr lang="es-MX" sz="1200" dirty="0" smtClean="0">
                <a:latin typeface="Trebuchet MS" pitchFamily="34" charset="0"/>
              </a:rPr>
              <a:t>integrantes, por el gusto de participar 20% y para conocer 9%</a:t>
            </a:r>
            <a:endParaRPr lang="es-MX" sz="1200" dirty="0">
              <a:latin typeface="Trebuchet MS" pitchFamily="34" charset="0"/>
            </a:endParaRPr>
          </a:p>
          <a:p>
            <a:r>
              <a:rPr lang="es-MX" sz="1200" dirty="0">
                <a:latin typeface="Trebuchet MS" pitchFamily="34" charset="0"/>
              </a:rPr>
              <a:t>En el 2009, la razón principal </a:t>
            </a:r>
            <a:r>
              <a:rPr lang="es-MX" sz="1200" b="1" dirty="0">
                <a:latin typeface="Trebuchet MS" pitchFamily="34" charset="0"/>
              </a:rPr>
              <a:t>fue dar a conocer la cultura</a:t>
            </a:r>
            <a:r>
              <a:rPr lang="es-MX" sz="1200" dirty="0">
                <a:latin typeface="Trebuchet MS" pitchFamily="34" charset="0"/>
              </a:rPr>
              <a:t>.</a:t>
            </a:r>
          </a:p>
          <a:p>
            <a:r>
              <a:rPr lang="es-MX" sz="1200" dirty="0">
                <a:latin typeface="Trebuchet MS" pitchFamily="34" charset="0"/>
              </a:rPr>
              <a:t>En el 2008, los expositores dijeron haber participado para experimentar el festival y saber de que se trata.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786578" y="638507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26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1 Gráfico"/>
          <p:cNvGraphicFramePr>
            <a:graphicFrameLocks/>
          </p:cNvGraphicFramePr>
          <p:nvPr/>
        </p:nvGraphicFramePr>
        <p:xfrm>
          <a:off x="0" y="0"/>
          <a:ext cx="8929718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8914" name="6 CuadroTexto"/>
          <p:cNvSpPr txBox="1">
            <a:spLocks noChangeArrowheads="1"/>
          </p:cNvSpPr>
          <p:nvPr/>
        </p:nvSpPr>
        <p:spPr bwMode="auto">
          <a:xfrm>
            <a:off x="0" y="5715016"/>
            <a:ext cx="7143768" cy="430887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En  </a:t>
            </a:r>
            <a:r>
              <a:rPr lang="es-MX" sz="1050" i="1" dirty="0">
                <a:latin typeface="Trebuchet MS" pitchFamily="34" charset="0"/>
              </a:rPr>
              <a:t>2009, 51% de los participantes se enteraron  a través de la invitación directa de Xcaret.</a:t>
            </a:r>
          </a:p>
          <a:p>
            <a:r>
              <a:rPr lang="es-MX" sz="1050" i="1" dirty="0">
                <a:latin typeface="Trebuchet MS" pitchFamily="34" charset="0"/>
              </a:rPr>
              <a:t>En el 2008, fueron 58% los que se enteraron por invitación.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6715140" y="637456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sp>
        <p:nvSpPr>
          <p:cNvPr id="7" name="16 CuadroTexto"/>
          <p:cNvSpPr txBox="1">
            <a:spLocks noChangeArrowheads="1"/>
          </p:cNvSpPr>
          <p:nvPr/>
        </p:nvSpPr>
        <p:spPr bwMode="auto">
          <a:xfrm>
            <a:off x="7500958" y="5786454"/>
            <a:ext cx="142875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MX" sz="1100" i="1" dirty="0" smtClean="0">
                <a:latin typeface="Trebuchet MS" pitchFamily="34" charset="0"/>
              </a:rPr>
              <a:t>Base de respuesta: 55 </a:t>
            </a:r>
            <a:r>
              <a:rPr lang="es-MX" sz="1100" i="1" dirty="0">
                <a:latin typeface="Trebuchet MS" pitchFamily="34" charset="0"/>
              </a:rPr>
              <a:t>casos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357290" y="2857496"/>
            <a:ext cx="428628" cy="26161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100" dirty="0" smtClean="0">
                <a:solidFill>
                  <a:schemeClr val="dk1"/>
                </a:solidFill>
                <a:latin typeface="+mn-lt"/>
                <a:cs typeface="+mn-cs"/>
              </a:rPr>
              <a:t>48%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214546" y="2857496"/>
            <a:ext cx="642942" cy="26161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100" dirty="0" smtClean="0">
                <a:latin typeface="+mn-lt"/>
                <a:cs typeface="+mn-cs"/>
              </a:rPr>
              <a:t>10.7%</a:t>
            </a:r>
            <a:endParaRPr lang="es-MX" sz="1100" dirty="0" smtClean="0">
              <a:latin typeface="+mn-lt"/>
              <a:cs typeface="+mn-cs"/>
            </a:endParaRPr>
          </a:p>
        </p:txBody>
      </p:sp>
      <p:pic>
        <p:nvPicPr>
          <p:cNvPr id="12" name="1 Imagen" descr="festival protocolo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4000504"/>
            <a:ext cx="2643174" cy="1324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12 CuadroTexto"/>
          <p:cNvSpPr txBox="1"/>
          <p:nvPr/>
        </p:nvSpPr>
        <p:spPr>
          <a:xfrm>
            <a:off x="3071802" y="2857496"/>
            <a:ext cx="571504" cy="26161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100" dirty="0" smtClean="0">
                <a:solidFill>
                  <a:schemeClr val="tx1"/>
                </a:solidFill>
              </a:rPr>
              <a:t>14.7%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286248" y="1857364"/>
            <a:ext cx="1071570" cy="285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15.2%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357686" y="2857496"/>
            <a:ext cx="1000132" cy="26161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8.0%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000760" y="2928934"/>
            <a:ext cx="500066" cy="26161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4.0%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929454" y="2928934"/>
            <a:ext cx="500066" cy="26161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5.3%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7929586" y="2928934"/>
            <a:ext cx="500066" cy="26161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8.0%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8992" y="2857496"/>
            <a:ext cx="500066" cy="26161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100" b="1" dirty="0" smtClean="0">
                <a:solidFill>
                  <a:schemeClr val="tx1"/>
                </a:solidFill>
              </a:rPr>
              <a:t>2010</a:t>
            </a:r>
            <a:endParaRPr lang="es-MX" sz="1100" b="1" dirty="0">
              <a:solidFill>
                <a:schemeClr val="tx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4" name="2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27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16 CuadroTexto"/>
          <p:cNvSpPr txBox="1">
            <a:spLocks noChangeArrowheads="1"/>
          </p:cNvSpPr>
          <p:nvPr/>
        </p:nvSpPr>
        <p:spPr bwMode="auto">
          <a:xfrm>
            <a:off x="0" y="5572140"/>
            <a:ext cx="1428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MX" sz="1200" i="1" dirty="0" smtClean="0">
                <a:latin typeface="Trebuchet MS" pitchFamily="34" charset="0"/>
              </a:rPr>
              <a:t>Total:25 </a:t>
            </a:r>
            <a:r>
              <a:rPr lang="es-MX" sz="1200" i="1" dirty="0">
                <a:latin typeface="Trebuchet MS" pitchFamily="34" charset="0"/>
              </a:rPr>
              <a:t>casos</a:t>
            </a:r>
          </a:p>
        </p:txBody>
      </p:sp>
      <p:sp>
        <p:nvSpPr>
          <p:cNvPr id="40962" name="16 CuadroTexto"/>
          <p:cNvSpPr txBox="1">
            <a:spLocks noChangeArrowheads="1"/>
          </p:cNvSpPr>
          <p:nvPr/>
        </p:nvSpPr>
        <p:spPr bwMode="auto">
          <a:xfrm>
            <a:off x="428625" y="428625"/>
            <a:ext cx="60721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s-MX" sz="1600" b="1" dirty="0">
                <a:solidFill>
                  <a:srgbClr val="CC0066"/>
                </a:solidFill>
                <a:latin typeface="Trebuchet MS" pitchFamily="34" charset="0"/>
              </a:rPr>
              <a:t>Mencione los años en los que ha participado como expositor:</a:t>
            </a:r>
            <a:endParaRPr lang="es-MX" b="1" dirty="0">
              <a:solidFill>
                <a:srgbClr val="CC0066"/>
              </a:solidFill>
              <a:latin typeface="Trebuchet MS" pitchFamily="34" charset="0"/>
            </a:endParaRPr>
          </a:p>
        </p:txBody>
      </p:sp>
      <p:graphicFrame>
        <p:nvGraphicFramePr>
          <p:cNvPr id="41034" name="Group 74"/>
          <p:cNvGraphicFramePr>
            <a:graphicFrameLocks noGrp="1"/>
          </p:cNvGraphicFramePr>
          <p:nvPr/>
        </p:nvGraphicFramePr>
        <p:xfrm>
          <a:off x="428596" y="785794"/>
          <a:ext cx="6500858" cy="1395414"/>
        </p:xfrm>
        <a:graphic>
          <a:graphicData uri="http://schemas.openxmlformats.org/drawingml/2006/table">
            <a:tbl>
              <a:tblPr/>
              <a:tblGrid>
                <a:gridCol w="4818616"/>
                <a:gridCol w="808037"/>
                <a:gridCol w="874205"/>
              </a:tblGrid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Es el primer festival en el que participan </a:t>
                      </a:r>
                      <a:r>
                        <a:rPr kumimoji="0" lang="es-MX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(2011)</a:t>
                      </a:r>
                      <a:endParaRPr kumimoji="0" 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53.3%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54.5%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Ya había participado anteriormente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46.7%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45.5%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0993" name="18 CuadroTexto"/>
          <p:cNvSpPr txBox="1">
            <a:spLocks noChangeArrowheads="1"/>
          </p:cNvSpPr>
          <p:nvPr/>
        </p:nvSpPr>
        <p:spPr bwMode="auto">
          <a:xfrm>
            <a:off x="0" y="2571744"/>
            <a:ext cx="9144000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MX" sz="1600" b="1" i="1" u="sng" dirty="0">
                <a:solidFill>
                  <a:schemeClr val="bg1"/>
                </a:solidFill>
              </a:rPr>
              <a:t>Del expositor repetitivo:</a:t>
            </a:r>
          </a:p>
        </p:txBody>
      </p:sp>
      <p:graphicFrame>
        <p:nvGraphicFramePr>
          <p:cNvPr id="41026" name="Group 66"/>
          <p:cNvGraphicFramePr>
            <a:graphicFrameLocks noGrp="1"/>
          </p:cNvGraphicFramePr>
          <p:nvPr/>
        </p:nvGraphicFramePr>
        <p:xfrm>
          <a:off x="214283" y="2928934"/>
          <a:ext cx="3857651" cy="2571771"/>
        </p:xfrm>
        <a:graphic>
          <a:graphicData uri="http://schemas.openxmlformats.org/drawingml/2006/table">
            <a:tbl>
              <a:tblPr/>
              <a:tblGrid>
                <a:gridCol w="2967424"/>
                <a:gridCol w="890227"/>
              </a:tblGrid>
              <a:tr h="573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 los que han participado anteriormente</a:t>
                      </a:r>
                      <a:endParaRPr kumimoji="0" 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8612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Byington" pitchFamily="2" charset="0"/>
                          <a:cs typeface="Arial" charset="0"/>
                        </a:rPr>
                        <a:t>2</a:t>
                      </a: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festivales</a:t>
                      </a:r>
                      <a:endParaRPr kumimoji="0" lang="es-MX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10800" marT="1080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44.0%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14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yington" pitchFamily="2" charset="0"/>
                          <a:cs typeface="Arial" charset="0"/>
                        </a:rPr>
                        <a:t>3</a:t>
                      </a: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festivales</a:t>
                      </a:r>
                      <a:endParaRPr kumimoji="0" lang="es-MX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10800" marT="1080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40.0%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12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yington" pitchFamily="2" charset="0"/>
                          <a:cs typeface="Arial" charset="0"/>
                        </a:rPr>
                        <a:t>4</a:t>
                      </a: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festivales</a:t>
                      </a:r>
                      <a:endParaRPr kumimoji="0" lang="es-MX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10800" marT="1080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8.0%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37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yington" pitchFamily="2" charset="0"/>
                          <a:cs typeface="Arial" charset="0"/>
                        </a:rPr>
                        <a:t>5</a:t>
                      </a: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festivales</a:t>
                      </a:r>
                      <a:endParaRPr kumimoji="0" lang="es-MX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10800" marT="1080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0.0%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14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yington" pitchFamily="2" charset="0"/>
                          <a:cs typeface="Arial" charset="0"/>
                        </a:rPr>
                        <a:t>6 </a:t>
                      </a: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festivales</a:t>
                      </a:r>
                      <a:endParaRPr kumimoji="0" lang="es-MX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10800" marT="1080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8.0%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013" name="16 CuadroTexto"/>
          <p:cNvSpPr txBox="1">
            <a:spLocks noChangeArrowheads="1"/>
          </p:cNvSpPr>
          <p:nvPr/>
        </p:nvSpPr>
        <p:spPr bwMode="auto">
          <a:xfrm>
            <a:off x="6858016" y="6000768"/>
            <a:ext cx="1428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MX" sz="1200" i="1" dirty="0" smtClean="0">
                <a:latin typeface="Trebuchet MS" pitchFamily="34" charset="0"/>
              </a:rPr>
              <a:t>Total:25 </a:t>
            </a:r>
            <a:r>
              <a:rPr lang="es-MX" sz="1200" i="1" dirty="0">
                <a:latin typeface="Trebuchet MS" pitchFamily="34" charset="0"/>
              </a:rPr>
              <a:t>casos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0" y="5929330"/>
            <a:ext cx="7036264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s-MX" sz="1100" i="1" dirty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  <a:cs typeface="Arial" pitchFamily="34" charset="0"/>
              </a:rPr>
              <a:t>En promedio cada expositor había participado </a:t>
            </a:r>
            <a:r>
              <a:rPr lang="es-MX" sz="1100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  <a:cs typeface="Arial" pitchFamily="34" charset="0"/>
              </a:rPr>
              <a:t>1.9 veces este año (2011) en el 2010, eran </a:t>
            </a:r>
            <a:r>
              <a:rPr lang="es-MX" sz="1100" i="1" dirty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  <a:cs typeface="Arial" pitchFamily="34" charset="0"/>
              </a:rPr>
              <a:t>1.5 </a:t>
            </a:r>
            <a:r>
              <a:rPr lang="es-MX" sz="1100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  <a:cs typeface="Arial" pitchFamily="34" charset="0"/>
              </a:rPr>
              <a:t>años.</a:t>
            </a:r>
            <a:endParaRPr lang="es-MX" sz="1100" i="1" dirty="0">
              <a:solidFill>
                <a:schemeClr val="bg1">
                  <a:lumMod val="50000"/>
                </a:schemeClr>
              </a:solidFill>
              <a:latin typeface="Trebuchet MS" pitchFamily="34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731896" y="6385073"/>
            <a:ext cx="1928794" cy="4308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sp>
        <p:nvSpPr>
          <p:cNvPr id="13" name="16 CuadroTexto"/>
          <p:cNvSpPr txBox="1">
            <a:spLocks noChangeArrowheads="1"/>
          </p:cNvSpPr>
          <p:nvPr/>
        </p:nvSpPr>
        <p:spPr bwMode="auto">
          <a:xfrm>
            <a:off x="6929454" y="2000240"/>
            <a:ext cx="1428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MX" sz="1200" i="1" dirty="0" smtClean="0">
                <a:latin typeface="Trebuchet MS" pitchFamily="34" charset="0"/>
              </a:rPr>
              <a:t>Total: 55 </a:t>
            </a:r>
            <a:r>
              <a:rPr lang="es-MX" sz="1200" i="1" dirty="0">
                <a:latin typeface="Trebuchet MS" pitchFamily="34" charset="0"/>
              </a:rPr>
              <a:t>casos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5643570" y="378619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(2007)  12%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643570" y="335756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(2006)  12%</a:t>
            </a:r>
            <a:endParaRPr lang="es-MX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626520" y="422496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(2008)  20%</a:t>
            </a:r>
            <a:endParaRPr lang="es-MX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628822" y="4700136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(2009)  64%</a:t>
            </a:r>
            <a:endParaRPr lang="es-MX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628822" y="514121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(2010)  </a:t>
            </a:r>
            <a:r>
              <a:rPr lang="es-MX" dirty="0" smtClean="0">
                <a:solidFill>
                  <a:srgbClr val="CC0066"/>
                </a:solidFill>
              </a:rPr>
              <a:t>80%</a:t>
            </a:r>
            <a:endParaRPr lang="es-MX" dirty="0">
              <a:solidFill>
                <a:srgbClr val="CC0066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28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95" name="Group 63"/>
          <p:cNvGraphicFramePr>
            <a:graphicFrameLocks noGrp="1"/>
          </p:cNvGraphicFramePr>
          <p:nvPr/>
        </p:nvGraphicFramePr>
        <p:xfrm>
          <a:off x="1571604" y="642918"/>
          <a:ext cx="4752986" cy="528641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553227"/>
                <a:gridCol w="1199759"/>
              </a:tblGrid>
              <a:tr h="5144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</a:rPr>
                        <a:t>EVALUACIÓN DEL FESTIVAL </a:t>
                      </a:r>
                      <a:endParaRPr kumimoji="0" 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itchFamily="34" charset="0"/>
                        <a:cs typeface="Arial" charset="0"/>
                      </a:endParaRPr>
                    </a:p>
                  </a:txBody>
                  <a:tcPr marL="8294" marR="8294" marT="8294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1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</a:rPr>
                        <a:t>2011</a:t>
                      </a:r>
                      <a:endParaRPr kumimoji="0" lang="es-MX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itchFamily="34" charset="0"/>
                        <a:cs typeface="Arial" charset="0"/>
                      </a:endParaRPr>
                    </a:p>
                  </a:txBody>
                  <a:tcPr marL="8294" marR="8294" marT="8294" marB="0" anchor="ctr" horzOverflow="overflow"/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Iluminación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9.51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ClrTx/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Sonorización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9.48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Ambientación General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9.59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Difusión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9.80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Autenticidad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9.81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Clr>
                          <a:srgbClr val="FF0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Instalaciones </a:t>
                      </a:r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(espacios o foros)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9.33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Clr>
                          <a:srgbClr val="FF0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Instalaciones de Camerinos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8.88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Ubicación 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9.65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Clr>
                          <a:srgbClr val="FF0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Duración del evento </a:t>
                      </a:r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(2 días)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9.44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Horarios 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9.64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Apoyo del personal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9.57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Actitud del coordinador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9.71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Organización del festival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9.77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Evento en general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9.83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919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Promedio General </a:t>
                      </a:r>
                      <a:endParaRPr kumimoji="0" lang="es-MX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8294" marR="8294" marT="8294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800" b="1" u="sng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9.57</a:t>
                      </a:r>
                      <a:endParaRPr kumimoji="0" lang="es-MX" sz="1600" b="1" i="0" u="sng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4090" name="7 CuadroTexto"/>
          <p:cNvSpPr txBox="1">
            <a:spLocks noChangeArrowheads="1"/>
          </p:cNvSpPr>
          <p:nvPr/>
        </p:nvSpPr>
        <p:spPr bwMode="auto">
          <a:xfrm>
            <a:off x="500063" y="130175"/>
            <a:ext cx="69294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s-MX" sz="20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Evaluación del festival desde la visión de Expositor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786578" y="642711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sp>
        <p:nvSpPr>
          <p:cNvPr id="10" name="16 CuadroTexto"/>
          <p:cNvSpPr txBox="1">
            <a:spLocks noChangeArrowheads="1"/>
          </p:cNvSpPr>
          <p:nvPr/>
        </p:nvSpPr>
        <p:spPr bwMode="auto">
          <a:xfrm>
            <a:off x="4071934" y="5929330"/>
            <a:ext cx="41434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200" i="1" dirty="0" smtClean="0">
                <a:latin typeface="Trebuchet MS" pitchFamily="34" charset="0"/>
              </a:rPr>
              <a:t>Casos:	              55		    29         26</a:t>
            </a:r>
            <a:endParaRPr lang="es-MX" sz="1200" i="1" dirty="0">
              <a:latin typeface="Trebuchet MS" pitchFamily="34" charset="0"/>
            </a:endParaRPr>
          </a:p>
        </p:txBody>
      </p:sp>
      <p:sp>
        <p:nvSpPr>
          <p:cNvPr id="11" name="10 Estrella de 5 puntas"/>
          <p:cNvSpPr/>
          <p:nvPr/>
        </p:nvSpPr>
        <p:spPr>
          <a:xfrm>
            <a:off x="6072198" y="2143116"/>
            <a:ext cx="214314" cy="14287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11 Estrella de 5 puntas"/>
          <p:cNvSpPr/>
          <p:nvPr/>
        </p:nvSpPr>
        <p:spPr>
          <a:xfrm>
            <a:off x="6072198" y="5000636"/>
            <a:ext cx="214314" cy="14287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 </a:t>
            </a:r>
            <a:endParaRPr lang="es-MX" dirty="0"/>
          </a:p>
        </p:txBody>
      </p:sp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428596" y="642918"/>
          <a:ext cx="1117790" cy="528640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58895"/>
                <a:gridCol w="558895"/>
              </a:tblGrid>
              <a:tr h="5101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u="none" strike="noStrike" dirty="0">
                          <a:solidFill>
                            <a:srgbClr val="663300"/>
                          </a:solidFill>
                          <a:effectLst/>
                        </a:rPr>
                        <a:t>2009</a:t>
                      </a:r>
                      <a:endParaRPr lang="es-MX" sz="1400" b="1" i="0" u="none" strike="noStrike" dirty="0">
                        <a:solidFill>
                          <a:srgbClr val="663300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u="none" strike="noStrike" dirty="0">
                          <a:solidFill>
                            <a:srgbClr val="663300"/>
                          </a:solidFill>
                          <a:effectLst/>
                        </a:rPr>
                        <a:t>2010</a:t>
                      </a:r>
                      <a:endParaRPr lang="es-MX" sz="1400" b="1" i="0" u="none" strike="noStrike" dirty="0">
                        <a:solidFill>
                          <a:srgbClr val="663300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8.72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>
                          <a:effectLst/>
                        </a:rPr>
                        <a:t>9.00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9.19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8.94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9.47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9.41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9.45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9.34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9.58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>
                          <a:effectLst/>
                        </a:rPr>
                        <a:t>9.70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>
                          <a:effectLst/>
                        </a:rPr>
                        <a:t>9.20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9.19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8.57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8.35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9.16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9.19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9.54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9.51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9.32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9.47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9.57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9.63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9.63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9.82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1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9.07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9.17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5186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9.58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9.79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51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u="sng" strike="noStrike" dirty="0">
                          <a:effectLst/>
                        </a:rPr>
                        <a:t>9.30</a:t>
                      </a:r>
                      <a:endParaRPr lang="es-MX" sz="1800" b="0" i="0" u="sng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u="sng" strike="noStrike" dirty="0" smtClean="0">
                          <a:effectLst/>
                        </a:rPr>
                        <a:t>9.32</a:t>
                      </a:r>
                      <a:endParaRPr lang="es-MX" sz="1800" b="0" i="0" u="sng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7" name="16 Diagrama"/>
          <p:cNvGraphicFramePr/>
          <p:nvPr/>
        </p:nvGraphicFramePr>
        <p:xfrm>
          <a:off x="0" y="6000768"/>
          <a:ext cx="5429288" cy="85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6835426" y="625868"/>
          <a:ext cx="1071570" cy="533358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35785"/>
                <a:gridCol w="535785"/>
              </a:tblGrid>
              <a:tr h="5144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</a:rPr>
                        <a:t>01-nov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itchFamily="34" charset="0"/>
                        <a:cs typeface="Arial" charset="0"/>
                      </a:endParaRPr>
                    </a:p>
                  </a:txBody>
                  <a:tcPr marL="8294" marR="8294" marT="8294" marB="0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</a:rPr>
                        <a:t>02-nov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itchFamily="34" charset="0"/>
                        <a:cs typeface="Arial" charset="0"/>
                      </a:endParaRPr>
                    </a:p>
                  </a:txBody>
                  <a:tcPr marL="8294" marR="8294" marT="8294" marB="0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9.42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9.59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9.59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9.38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2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9.73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9.46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9.69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9.92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9.77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9.86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9.33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9.32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8.59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9.12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9.52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9.78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9.46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9.43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9.72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9.57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9.48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9.64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9.64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9.78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9.64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9.89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6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9.72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9.93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190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9.52</a:t>
                      </a:r>
                      <a:endParaRPr kumimoji="0" lang="es-MX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9.62</a:t>
                      </a:r>
                      <a:endParaRPr kumimoji="0" lang="es-MX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5" name="14 Conector recto de flecha"/>
          <p:cNvCxnSpPr/>
          <p:nvPr/>
        </p:nvCxnSpPr>
        <p:spPr>
          <a:xfrm>
            <a:off x="6215074" y="642918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8" name="17 Elipse"/>
          <p:cNvSpPr/>
          <p:nvPr/>
        </p:nvSpPr>
        <p:spPr>
          <a:xfrm>
            <a:off x="8143900" y="5143512"/>
            <a:ext cx="1000100" cy="928694"/>
          </a:xfrm>
          <a:prstGeom prst="ellips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El visitante califica con </a:t>
            </a:r>
            <a:r>
              <a:rPr lang="es-MX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9.42</a:t>
            </a:r>
            <a:endParaRPr lang="es-MX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29</a:t>
            </a:fld>
            <a:endParaRPr lang="es-MX" dirty="0"/>
          </a:p>
        </p:txBody>
      </p:sp>
    </p:spTree>
  </p:cSld>
  <p:clrMapOvr>
    <a:masterClrMapping/>
  </p:clrMapOvr>
  <p:transition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6ED4DDFE-F003-43E4-A7C2-5662A45C4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graphicEl>
                                              <a:dgm id="{6ED4DDFE-F003-43E4-A7C2-5662A45C4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graphicEl>
                                              <a:dgm id="{6ED4DDFE-F003-43E4-A7C2-5662A45C4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2644AE4E-EBC3-4517-A95A-27D4CF568B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graphicEl>
                                              <a:dgm id="{2644AE4E-EBC3-4517-A95A-27D4CF568B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graphicEl>
                                              <a:dgm id="{2644AE4E-EBC3-4517-A95A-27D4CF568B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30240FAC-ADA4-4A53-AD56-E98F37975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graphicEl>
                                              <a:dgm id="{30240FAC-ADA4-4A53-AD56-E98F37975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graphicEl>
                                              <a:dgm id="{30240FAC-ADA4-4A53-AD56-E98F37975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361DE20E-CD77-4BD5-BB4B-D73F040EE8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graphicEl>
                                              <a:dgm id="{361DE20E-CD77-4BD5-BB4B-D73F040EE8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graphicEl>
                                              <a:dgm id="{361DE20E-CD77-4BD5-BB4B-D73F040EE8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Sub>
          <a:bldDgm bld="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1285852" y="5715016"/>
            <a:ext cx="7072362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1050" dirty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Casos </a:t>
            </a:r>
            <a:r>
              <a:rPr lang="es-MX" sz="105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2011:                  48	             	          45	                                        52</a:t>
            </a:r>
            <a:endParaRPr lang="es-MX" sz="12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642910" y="642918"/>
          <a:ext cx="7043490" cy="1706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14710"/>
                <a:gridCol w="1285884"/>
                <a:gridCol w="1560957"/>
                <a:gridCol w="981939"/>
              </a:tblGrid>
              <a:tr h="363892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¿</a:t>
                      </a:r>
                      <a:r>
                        <a:rPr lang="es-MX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</a:t>
                      </a:r>
                      <a:r>
                        <a:rPr lang="es-MX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facilitaron los recursos necesarios?</a:t>
                      </a:r>
                      <a:endParaRPr lang="es-MX" sz="14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Sí</a:t>
                      </a:r>
                      <a:endParaRPr lang="es-MX" sz="32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Parcialmente</a:t>
                      </a:r>
                      <a:endParaRPr lang="es-MX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</a:t>
                      </a:r>
                      <a:endParaRPr lang="es-MX" sz="2400" b="0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</a:tr>
              <a:tr h="248979"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2009</a:t>
                      </a:r>
                      <a:endParaRPr lang="es-MX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88.6%</a:t>
                      </a:r>
                      <a:endParaRPr lang="es-MX" sz="1600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10.0%</a:t>
                      </a:r>
                      <a:endParaRPr lang="es-MX" sz="1600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1.4%</a:t>
                      </a:r>
                      <a:endParaRPr lang="es-MX" sz="1600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anchor="ctr"/>
                </a:tc>
              </a:tr>
              <a:tr h="248979"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2010</a:t>
                      </a:r>
                      <a:endParaRPr lang="es-MX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84.0%</a:t>
                      </a:r>
                      <a:endParaRPr lang="es-MX" sz="1600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16.0%</a:t>
                      </a:r>
                      <a:endParaRPr lang="es-MX" sz="1600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0.0%</a:t>
                      </a:r>
                      <a:endParaRPr lang="es-MX" sz="1600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anchor="ctr"/>
                </a:tc>
              </a:tr>
              <a:tr h="248979"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2011</a:t>
                      </a:r>
                      <a:endParaRPr lang="es-MX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 smtClean="0"/>
                        <a:t>89.1</a:t>
                      </a:r>
                      <a:r>
                        <a:rPr lang="es-MX" sz="2000" dirty="0" smtClean="0"/>
                        <a:t>%</a:t>
                      </a:r>
                      <a:endParaRPr lang="es-MX" sz="2000" b="1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7.3%</a:t>
                      </a:r>
                      <a:endParaRPr lang="es-MX" sz="1800" b="1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3.6%</a:t>
                      </a:r>
                      <a:endParaRPr lang="es-MX" sz="1800" b="1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9 Rectángulo"/>
          <p:cNvSpPr/>
          <p:nvPr/>
        </p:nvSpPr>
        <p:spPr>
          <a:xfrm>
            <a:off x="6786578" y="642711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sp>
        <p:nvSpPr>
          <p:cNvPr id="11" name="16 CuadroTexto"/>
          <p:cNvSpPr txBox="1">
            <a:spLocks noChangeArrowheads="1"/>
          </p:cNvSpPr>
          <p:nvPr/>
        </p:nvSpPr>
        <p:spPr bwMode="auto">
          <a:xfrm>
            <a:off x="7715272" y="2643182"/>
            <a:ext cx="142872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Base 2011: 55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644572" y="103236"/>
            <a:ext cx="39244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Recursos necesarios:</a:t>
            </a:r>
            <a:endParaRPr lang="es-E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9" name="18 Imagen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4620"/>
            <a:ext cx="8286776" cy="2914652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30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59" name="Group 55"/>
          <p:cNvGraphicFramePr>
            <a:graphicFrameLocks noGrp="1"/>
          </p:cNvGraphicFramePr>
          <p:nvPr/>
        </p:nvGraphicFramePr>
        <p:xfrm>
          <a:off x="117984" y="628170"/>
          <a:ext cx="7715305" cy="518164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6286544"/>
                <a:gridCol w="613228"/>
                <a:gridCol w="815533"/>
              </a:tblGrid>
              <a:tr h="32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Hizo falta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66"/>
                        </a:solidFill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Casos</a:t>
                      </a:r>
                      <a:endParaRPr kumimoji="0" lang="es-E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2011</a:t>
                      </a:r>
                      <a:endParaRPr kumimoji="0" lang="es-MX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324000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Nada, todo bien</a:t>
                      </a:r>
                      <a:endParaRPr kumimoji="0" lang="es-MX" sz="16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s-MX" sz="14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34.5%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kumimoji="0" lang="es-MX" sz="15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Arreglar pisos,</a:t>
                      </a:r>
                      <a:r>
                        <a:rPr kumimoji="0" lang="es-MX" sz="14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s-MX" sz="1600" b="1" u="none" strike="noStrike" kern="1200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había charcos de agua y lodo, sugieren poner grava</a:t>
                      </a:r>
                      <a:endParaRPr kumimoji="0" lang="es-MX" sz="16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s-MX" sz="14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5.5%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600" b="1" u="sng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Apoyo o transporte para </a:t>
                      </a:r>
                      <a:r>
                        <a:rPr kumimoji="0" lang="es-MX" sz="1800" b="1" u="sng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cargar equipo </a:t>
                      </a:r>
                      <a:r>
                        <a:rPr kumimoji="0" lang="es-MX" sz="1600" b="1" u="sng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y demás cosas</a:t>
                      </a:r>
                      <a:endParaRPr kumimoji="0" lang="es-MX" sz="1600" b="1" i="1" u="sng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s-MX" sz="14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5.5%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Tiempo, </a:t>
                      </a:r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fue limitado, muy justo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u="none" strike="noStrike" dirty="0">
                          <a:effectLst/>
                        </a:rPr>
                        <a:t>2</a:t>
                      </a:r>
                      <a:endParaRPr lang="es-MX" sz="14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3.6%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Comida para la ofrenda</a:t>
                      </a:r>
                      <a:endParaRPr kumimoji="0" lang="es-MX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u="none" strike="noStrike" dirty="0">
                          <a:effectLst/>
                        </a:rPr>
                        <a:t>1</a:t>
                      </a:r>
                      <a:endParaRPr lang="es-MX" sz="14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Les llego tarde el material hizo falta apoyo y comunicación</a:t>
                      </a:r>
                      <a:endParaRPr kumimoji="0" lang="es-MX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u="none" strike="noStrike" dirty="0">
                          <a:effectLst/>
                        </a:rPr>
                        <a:t>1</a:t>
                      </a:r>
                      <a:endParaRPr lang="es-MX" sz="14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Camerinos más grandes</a:t>
                      </a:r>
                      <a:endParaRPr kumimoji="0" lang="es-MX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u="none" strike="noStrike" dirty="0">
                          <a:effectLst/>
                        </a:rPr>
                        <a:t>1</a:t>
                      </a:r>
                      <a:endParaRPr lang="es-MX" sz="14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Agua en el camerino </a:t>
                      </a:r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para quitarse rápidamente la pintura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u="none" strike="noStrike" dirty="0">
                          <a:effectLst/>
                        </a:rPr>
                        <a:t>1</a:t>
                      </a:r>
                      <a:endParaRPr lang="es-MX" sz="14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Menos ruido, </a:t>
                      </a:r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fue incómodo que durante la obra  martillaran atrás del escenario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u="none" strike="noStrike" dirty="0">
                          <a:effectLst/>
                        </a:rPr>
                        <a:t>1</a:t>
                      </a:r>
                      <a:endParaRPr lang="es-MX" sz="14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Trajes</a:t>
                      </a:r>
                      <a:endParaRPr kumimoji="0" lang="es-MX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u="none" strike="noStrike" dirty="0">
                          <a:effectLst/>
                        </a:rPr>
                        <a:t>1</a:t>
                      </a:r>
                      <a:endParaRPr lang="es-MX" sz="14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Micrófonos y bocinas</a:t>
                      </a:r>
                      <a:endParaRPr kumimoji="0" lang="es-MX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u="none" strike="noStrike" dirty="0">
                          <a:effectLst/>
                        </a:rPr>
                        <a:t>1</a:t>
                      </a:r>
                      <a:endParaRPr lang="es-MX" sz="14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Mejorar hotel, </a:t>
                      </a:r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en la cena dieron tacos y no es </a:t>
                      </a:r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suficiente y mejores camerinos, se </a:t>
                      </a:r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rompió un foco, había un bebe cerca que pudo lastimarse.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u="none" strike="noStrike" dirty="0">
                          <a:effectLst/>
                        </a:rPr>
                        <a:t>1</a:t>
                      </a:r>
                      <a:endParaRPr lang="es-MX" sz="14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Más atención por parte de los técnicos, </a:t>
                      </a:r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se lesionaron  </a:t>
                      </a:r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cuatro artistas.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u="none" strike="noStrike" dirty="0">
                          <a:effectLst/>
                        </a:rPr>
                        <a:t>1</a:t>
                      </a:r>
                      <a:endParaRPr lang="es-MX" sz="14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kumimoji="0" lang="es-MX" sz="15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No respondió</a:t>
                      </a:r>
                      <a:endParaRPr kumimoji="0" lang="es-MX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s-MX" sz="14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34.5%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7143" name="6 CuadroTexto"/>
          <p:cNvSpPr txBox="1">
            <a:spLocks noChangeArrowheads="1"/>
          </p:cNvSpPr>
          <p:nvPr/>
        </p:nvSpPr>
        <p:spPr bwMode="auto">
          <a:xfrm>
            <a:off x="94590" y="5847382"/>
            <a:ext cx="8715404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100" i="1" dirty="0">
                <a:latin typeface="Trebuchet MS" pitchFamily="34" charset="0"/>
              </a:rPr>
              <a:t>En el 2010,41.3% respondió que todo le pareció excelente y bien organizado, 12% pidió </a:t>
            </a:r>
            <a:r>
              <a:rPr lang="es-MX" sz="1100" i="1" dirty="0" smtClean="0">
                <a:latin typeface="Trebuchet MS" pitchFamily="34" charset="0"/>
              </a:rPr>
              <a:t>más </a:t>
            </a:r>
            <a:r>
              <a:rPr lang="es-MX" sz="1100" i="1" dirty="0">
                <a:latin typeface="Trebuchet MS" pitchFamily="34" charset="0"/>
              </a:rPr>
              <a:t>distribución de los horarios y el 10.7% </a:t>
            </a:r>
            <a:r>
              <a:rPr lang="es-MX" sz="1100" i="1" dirty="0" smtClean="0">
                <a:latin typeface="Trebuchet MS" pitchFamily="34" charset="0"/>
              </a:rPr>
              <a:t>más </a:t>
            </a:r>
            <a:r>
              <a:rPr lang="es-MX" sz="1100" i="1" dirty="0">
                <a:latin typeface="Trebuchet MS" pitchFamily="34" charset="0"/>
              </a:rPr>
              <a:t>organización, apoyo  y flexibilidad del personal</a:t>
            </a:r>
            <a:r>
              <a:rPr lang="es-MX" sz="1100" i="1" dirty="0" smtClean="0">
                <a:latin typeface="Trebuchet MS" pitchFamily="34" charset="0"/>
              </a:rPr>
              <a:t>.</a:t>
            </a:r>
            <a:endParaRPr lang="es-MX" sz="1100" i="1" dirty="0">
              <a:latin typeface="Trebuchet MS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929454" y="642711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41652" y="89964"/>
            <a:ext cx="54970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¿Qué le hizo falta al expositor?</a:t>
            </a:r>
            <a:endParaRPr lang="es-E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31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228" name="Group 100"/>
          <p:cNvGraphicFramePr>
            <a:graphicFrameLocks noGrp="1"/>
          </p:cNvGraphicFramePr>
          <p:nvPr/>
        </p:nvGraphicFramePr>
        <p:xfrm>
          <a:off x="72008" y="72008"/>
          <a:ext cx="7786140" cy="557156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6357380"/>
                <a:gridCol w="642942"/>
                <a:gridCol w="785818"/>
              </a:tblGrid>
              <a:tr h="5254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Casos</a:t>
                      </a:r>
                      <a:endParaRPr kumimoji="0" lang="es-MX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2011</a:t>
                      </a:r>
                      <a:endParaRPr kumimoji="0" lang="es-MX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309920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6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Todo le gustó</a:t>
                      </a:r>
                      <a:r>
                        <a:rPr kumimoji="0" lang="es-MX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, </a:t>
                      </a:r>
                      <a:r>
                        <a:rPr kumimoji="0" lang="es-MX" sz="140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todo fue excelente, el festival en general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kern="1200" dirty="0">
                          <a:effectLst/>
                          <a:latin typeface="Trebuchet MS" pitchFamily="34" charset="0"/>
                        </a:rPr>
                        <a:t>15</a:t>
                      </a:r>
                      <a:endParaRPr lang="es-MX" sz="140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27.3%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925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1" u="sng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Servicio,</a:t>
                      </a:r>
                      <a:r>
                        <a:rPr kumimoji="0" lang="es-MX" sz="1400" b="1" i="1" u="sng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 atención del personal</a:t>
                      </a:r>
                      <a:r>
                        <a:rPr kumimoji="0" lang="es-MX" sz="140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, trato amable, calidez de las personas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kern="1200" dirty="0">
                          <a:effectLst/>
                          <a:latin typeface="Trebuchet MS" pitchFamily="34" charset="0"/>
                        </a:rPr>
                        <a:t>9</a:t>
                      </a:r>
                      <a:endParaRPr lang="es-MX" sz="140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16.4%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925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Todo muy organizado</a:t>
                      </a:r>
                      <a:r>
                        <a:rPr kumimoji="0" lang="es-MX" sz="140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, reorganizaron todo para su segunda función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kern="1200" dirty="0">
                          <a:effectLst/>
                          <a:latin typeface="Trebuchet MS" pitchFamily="34" charset="0"/>
                        </a:rPr>
                        <a:t>7</a:t>
                      </a:r>
                      <a:endParaRPr lang="es-MX" sz="140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12.7%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925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Respuesta del público</a:t>
                      </a:r>
                      <a:r>
                        <a:rPr kumimoji="0" lang="es-MX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,</a:t>
                      </a:r>
                      <a:r>
                        <a:rPr kumimoji="0" lang="es-MX" sz="140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 el apoyo, mucha gente admirando su trabajo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kern="1200" dirty="0">
                          <a:effectLst/>
                          <a:latin typeface="Trebuchet MS" pitchFamily="34" charset="0"/>
                        </a:rPr>
                        <a:t>6</a:t>
                      </a:r>
                      <a:endParaRPr lang="es-MX" sz="140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10.9%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60494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Espacio para promover su cultura y tradiciones</a:t>
                      </a:r>
                      <a:r>
                        <a:rPr kumimoji="0" lang="es-MX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,</a:t>
                      </a:r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kumimoji="0" lang="es-MX" sz="140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la gente que se acercaba a preguntar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kern="1200" dirty="0">
                          <a:effectLst/>
                          <a:latin typeface="Trebuchet MS" pitchFamily="34" charset="0"/>
                        </a:rPr>
                        <a:t>4</a:t>
                      </a:r>
                      <a:endParaRPr lang="es-MX" sz="140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7.3%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60494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Forma de trabajo,</a:t>
                      </a:r>
                      <a:r>
                        <a:rPr kumimoji="0" lang="es-MX" sz="1400" b="1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 profesionalismo, atención y entusiasmo </a:t>
                      </a:r>
                      <a:r>
                        <a:rPr kumimoji="0" lang="es-MX" sz="140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de la gente que trabaja aquí.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kern="1200" dirty="0">
                          <a:effectLst/>
                          <a:latin typeface="Trebuchet MS" pitchFamily="34" charset="0"/>
                        </a:rPr>
                        <a:t>3</a:t>
                      </a:r>
                      <a:endParaRPr lang="es-MX" sz="140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5.5%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925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Mezcla de culturas, 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conocer las raíces de los demás participantes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1" kern="1200" dirty="0">
                          <a:effectLst/>
                          <a:latin typeface="Trebuchet MS" pitchFamily="34" charset="0"/>
                        </a:rPr>
                        <a:t>2</a:t>
                      </a:r>
                      <a:endParaRPr lang="es-MX" sz="1400" b="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3.6%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596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Lugar, 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hermoso, magia del lugar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1" kern="1200" dirty="0">
                          <a:effectLst/>
                          <a:latin typeface="Trebuchet MS" pitchFamily="34" charset="0"/>
                        </a:rPr>
                        <a:t>2</a:t>
                      </a:r>
                      <a:endParaRPr lang="es-MX" sz="1400" b="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3.6%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5832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Ambiente, 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decoración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1" kern="1200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1.8%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596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Cementerio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1" kern="1200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1.8%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925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La experiencia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1" kern="1200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1.8%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09920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Que se resolvió un problema que tuvo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1" kern="1200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1.8%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925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Participación de foros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1" kern="1200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1.8%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596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Satisfacción de su trabajo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1" kern="1200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1.8%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596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kumimoji="0" lang="es-MX" sz="15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No sabe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1" kern="1200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1" kern="120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rebuchet MS" pitchFamily="34" charset="0"/>
                        </a:rPr>
                        <a:t>1.8%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8201" name="Text Box 73"/>
          <p:cNvSpPr txBox="1">
            <a:spLocks noChangeArrowheads="1"/>
          </p:cNvSpPr>
          <p:nvPr/>
        </p:nvSpPr>
        <p:spPr bwMode="auto">
          <a:xfrm>
            <a:off x="0" y="5877272"/>
            <a:ext cx="9144000" cy="981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050" dirty="0" smtClean="0">
                <a:latin typeface="Trebuchet MS" pitchFamily="34" charset="0"/>
              </a:rPr>
              <a:t>En años anteriores se preguntaba</a:t>
            </a:r>
            <a:r>
              <a:rPr lang="es-MX" sz="1050" b="1" dirty="0" smtClean="0">
                <a:latin typeface="Trebuchet MS" pitchFamily="34" charset="0"/>
              </a:rPr>
              <a:t> ¿Qué se lleva de positivo de este festival?</a:t>
            </a:r>
          </a:p>
          <a:p>
            <a:pPr>
              <a:spcBef>
                <a:spcPct val="50000"/>
              </a:spcBef>
            </a:pPr>
            <a:r>
              <a:rPr lang="es-MX" sz="1050" dirty="0" smtClean="0">
                <a:latin typeface="Trebuchet MS" pitchFamily="34" charset="0"/>
              </a:rPr>
              <a:t>En </a:t>
            </a:r>
            <a:r>
              <a:rPr lang="es-MX" sz="1050" dirty="0">
                <a:latin typeface="Trebuchet MS" pitchFamily="34" charset="0"/>
              </a:rPr>
              <a:t>el 2010 la experiencia de haber participado </a:t>
            </a:r>
            <a:r>
              <a:rPr lang="es-MX" sz="1050" dirty="0" smtClean="0">
                <a:latin typeface="Trebuchet MS" pitchFamily="34" charset="0"/>
              </a:rPr>
              <a:t>(21.9%) y </a:t>
            </a:r>
            <a:r>
              <a:rPr lang="es-MX" sz="1050" dirty="0">
                <a:latin typeface="Trebuchet MS" pitchFamily="34" charset="0"/>
              </a:rPr>
              <a:t>la riqueza del intercambio de tradiciones </a:t>
            </a:r>
            <a:r>
              <a:rPr lang="es-MX" sz="1050" dirty="0" smtClean="0">
                <a:latin typeface="Trebuchet MS" pitchFamily="34" charset="0"/>
              </a:rPr>
              <a:t>(13.7%) fueron </a:t>
            </a:r>
            <a:r>
              <a:rPr lang="es-MX" sz="1050" dirty="0">
                <a:latin typeface="Trebuchet MS" pitchFamily="34" charset="0"/>
              </a:rPr>
              <a:t>los aspectos </a:t>
            </a:r>
            <a:r>
              <a:rPr lang="es-MX" sz="1050" dirty="0" smtClean="0">
                <a:latin typeface="Trebuchet MS" pitchFamily="34" charset="0"/>
              </a:rPr>
              <a:t>más </a:t>
            </a:r>
            <a:r>
              <a:rPr lang="es-MX" sz="1050" dirty="0">
                <a:latin typeface="Trebuchet MS" pitchFamily="34" charset="0"/>
              </a:rPr>
              <a:t>mencionados.</a:t>
            </a:r>
          </a:p>
          <a:p>
            <a:pPr>
              <a:spcBef>
                <a:spcPct val="50000"/>
              </a:spcBef>
            </a:pPr>
            <a:r>
              <a:rPr lang="es-MX" sz="1050" dirty="0">
                <a:latin typeface="Trebuchet MS" pitchFamily="34" charset="0"/>
              </a:rPr>
              <a:t>En el 2009 la organización y el apoyo del parque </a:t>
            </a:r>
            <a:r>
              <a:rPr lang="es-MX" sz="1050" dirty="0" smtClean="0">
                <a:latin typeface="Trebuchet MS" pitchFamily="34" charset="0"/>
              </a:rPr>
              <a:t>(19.1%) fue </a:t>
            </a:r>
            <a:r>
              <a:rPr lang="es-MX" sz="1050" dirty="0">
                <a:latin typeface="Trebuchet MS" pitchFamily="34" charset="0"/>
              </a:rPr>
              <a:t>lo mas mencionado, seguido de la convivencia entre los </a:t>
            </a:r>
            <a:r>
              <a:rPr lang="es-MX" sz="1050" dirty="0" smtClean="0">
                <a:latin typeface="Trebuchet MS" pitchFamily="34" charset="0"/>
              </a:rPr>
              <a:t>participantes (17.6%).</a:t>
            </a:r>
            <a:endParaRPr lang="es-MX" sz="1050" dirty="0">
              <a:latin typeface="Trebuchet MS" pitchFamily="34" charset="0"/>
            </a:endParaRPr>
          </a:p>
          <a:p>
            <a:pPr>
              <a:spcBef>
                <a:spcPct val="50000"/>
              </a:spcBef>
            </a:pPr>
            <a:r>
              <a:rPr lang="es-MX" sz="1050" dirty="0">
                <a:latin typeface="Trebuchet MS" pitchFamily="34" charset="0"/>
              </a:rPr>
              <a:t>En el 2008, la experiencia de convivir con diferentes grupos fue lo principal</a:t>
            </a:r>
            <a:endParaRPr lang="es-ES" sz="1050" dirty="0">
              <a:latin typeface="Trebuchet MS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380312" y="5662409"/>
            <a:ext cx="1763688" cy="4308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spc="150" dirty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spc="150" dirty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14282" y="88488"/>
            <a:ext cx="483016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s-ES" sz="2400" b="1" u="none" strike="noStrike" cap="none" spc="0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rebuchet MS" pitchFamily="34" charset="0"/>
              </a:rPr>
              <a:t>Lo que más le gustó del festival.</a:t>
            </a:r>
            <a:endParaRPr lang="es-MX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32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59" name="Group 55"/>
          <p:cNvGraphicFramePr>
            <a:graphicFrameLocks noGrp="1"/>
          </p:cNvGraphicFramePr>
          <p:nvPr/>
        </p:nvGraphicFramePr>
        <p:xfrm>
          <a:off x="44244" y="357164"/>
          <a:ext cx="7813904" cy="5599375"/>
        </p:xfrm>
        <a:graphic>
          <a:graphicData uri="http://schemas.openxmlformats.org/drawingml/2006/table">
            <a:tbl>
              <a:tblPr/>
              <a:tblGrid>
                <a:gridCol w="6385144"/>
                <a:gridCol w="554557"/>
                <a:gridCol w="874203"/>
              </a:tblGrid>
              <a:tr h="6151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000" b="0" i="0" u="none" strike="noStrike" cap="none" spc="0" normalizeH="0" baseline="0" dirty="0" smtClean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0066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kumimoji="0" lang="es-MX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asos</a:t>
                      </a:r>
                      <a:endParaRPr kumimoji="0" lang="es-MX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2011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0816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kumimoji="0" lang="es-MX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Nada, 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todo les gustó, están conformes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40.0%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081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§"/>
                      </a:pPr>
                      <a:r>
                        <a:rPr kumimoji="0" lang="es-MX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Clima, </a:t>
                      </a:r>
                      <a:r>
                        <a:rPr kumimoji="0" lang="es-MX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la lluvia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12.7%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4195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s-MX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Organización, 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coordinación en la entrega de materiales, logística de detalles técnicos, tardaron en transportarlos al terminar su presentación, Falta de apoyo para transportar sus cosas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u="none" strike="noStrike" dirty="0" smtClean="0">
                          <a:effectLst/>
                          <a:latin typeface="Trebuchet MS" pitchFamily="34" charset="0"/>
                          <a:cs typeface="Arial" pitchFamily="34" charset="0"/>
                        </a:rPr>
                        <a:t>6</a:t>
                      </a:r>
                      <a:endParaRPr lang="es-MX" sz="1200" b="0" i="1" u="none" strike="noStrike" dirty="0"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10.9%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081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§"/>
                      </a:pPr>
                      <a:r>
                        <a:rPr kumimoji="0" lang="es-MX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Instalaciones</a:t>
                      </a:r>
                      <a:r>
                        <a:rPr kumimoji="0" lang="es-MX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(camerinos 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incómodos, escenarios mojados, se fue la 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luz)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7.3%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0816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kumimoji="0" lang="es-MX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Duración, </a:t>
                      </a:r>
                      <a:r>
                        <a:rPr kumimoji="0" lang="es-MX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que 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se acortó, que fueron menos días )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5.5%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5989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kumimoji="0" lang="es-MX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Hospedaje</a:t>
                      </a:r>
                      <a:r>
                        <a:rPr kumimoji="0" lang="es-MX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 piso mojado en el hotel, ya era muy noche y se tardaron en el hospedaje, el hotel se inundó</a:t>
                      </a:r>
                      <a:endParaRPr kumimoji="0" lang="es-MX" sz="15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5.5%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55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§"/>
                      </a:pPr>
                      <a:r>
                        <a:rPr kumimoji="0" lang="es-MX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Control de espacios, acceso y estacionamiento para el público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5.5%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081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§"/>
                      </a:pP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La atención, </a:t>
                      </a:r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el trato </a:t>
                      </a:r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dejó </a:t>
                      </a:r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mucho que desear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0816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El apoyo de la </a:t>
                      </a: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institución de Tabasco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0816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Los alimentos que les proporcionaron, </a:t>
                      </a:r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les gustó más la comida del parque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265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Falta de comunicación con voluntarios, </a:t>
                      </a:r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estaban un poco perdidos</a:t>
                      </a:r>
                      <a:endParaRPr kumimoji="0" lang="es-MX" sz="14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0816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Un retraso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556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kumimoji="0" lang="es-MX" sz="14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No respondió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effectLst/>
                          <a:latin typeface="Trebuchet MS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pitchFamily="34" charset="0"/>
                        </a:rPr>
                        <a:t>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6 Rectángulo"/>
          <p:cNvSpPr/>
          <p:nvPr/>
        </p:nvSpPr>
        <p:spPr>
          <a:xfrm>
            <a:off x="6715140" y="638507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79512" y="6021288"/>
            <a:ext cx="3816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latin typeface="Trebuchet MS" pitchFamily="34" charset="0"/>
              </a:rPr>
              <a:t>**Esta pregunta no se realizaba en años anteriores</a:t>
            </a:r>
            <a:endParaRPr lang="es-MX" sz="1200" dirty="0">
              <a:latin typeface="Trebuchet MS" pitchFamily="34" charset="0"/>
            </a:endParaRPr>
          </a:p>
        </p:txBody>
      </p:sp>
      <p:pic>
        <p:nvPicPr>
          <p:cNvPr id="3074" name="Picture 2" descr="http://cms.suntip.nl/WebService/Images/FTP/Mexico/Yucatan/Occidental%20Grand%20Xcaret/2_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3071810"/>
            <a:ext cx="1285852" cy="858949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60960" y="357166"/>
            <a:ext cx="486062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/>
            <a:r>
              <a:rPr lang="es-E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rebuchet MS" pitchFamily="34" charset="0"/>
                <a:cs typeface="Arial" pitchFamily="34" charset="0"/>
              </a:rPr>
              <a:t>Que fue lo que menos gustó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33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93" name="Group 41"/>
          <p:cNvGraphicFramePr>
            <a:graphicFrameLocks noGrp="1"/>
          </p:cNvGraphicFramePr>
          <p:nvPr/>
        </p:nvGraphicFramePr>
        <p:xfrm>
          <a:off x="214282" y="285726"/>
          <a:ext cx="7249160" cy="530489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6072230"/>
                <a:gridCol w="420572"/>
                <a:gridCol w="756358"/>
              </a:tblGrid>
              <a:tr h="6639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2011 </a:t>
                      </a:r>
                      <a:endParaRPr kumimoji="0" lang="es-MX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8343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600" b="1" u="none" strike="noStrike" dirty="0" smtClean="0"/>
                        <a:t>Rescate</a:t>
                      </a:r>
                      <a:r>
                        <a:rPr lang="es-MX" sz="1600" b="1" u="none" strike="noStrike" baseline="0" dirty="0" smtClean="0"/>
                        <a:t> de</a:t>
                      </a:r>
                      <a:r>
                        <a:rPr lang="es-MX" sz="1600" b="1" u="none" strike="noStrike" dirty="0" smtClean="0"/>
                        <a:t> las tradiciones</a:t>
                      </a:r>
                      <a:r>
                        <a:rPr lang="es-MX" sz="1500" u="none" strike="noStrike" dirty="0" smtClean="0"/>
                        <a:t>,</a:t>
                      </a:r>
                      <a:r>
                        <a:rPr lang="es-MX" sz="1400" i="1" u="none" strike="noStrike" dirty="0" smtClean="0"/>
                        <a:t> mantener vivas las tradiciones mexicanas, que gente de fuera las conozca</a:t>
                      </a:r>
                      <a:endParaRPr lang="es-MX" sz="1500" b="0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13</a:t>
                      </a:r>
                      <a:endParaRPr lang="es-MX" sz="105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smtClean="0"/>
                        <a:t>23.6%</a:t>
                      </a:r>
                      <a:endParaRPr lang="es-MX" sz="1400" b="1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15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500" b="1" u="none" strike="noStrike" dirty="0" smtClean="0"/>
                        <a:t>Dar a conocer el trabajo que se realiza en su estado</a:t>
                      </a:r>
                      <a:r>
                        <a:rPr lang="es-MX" sz="1500" u="none" strike="noStrike" dirty="0" smtClean="0"/>
                        <a:t>,</a:t>
                      </a:r>
                      <a:r>
                        <a:rPr lang="es-MX" sz="1400" i="1" u="none" strike="noStrike" dirty="0" smtClean="0"/>
                        <a:t> mostrar</a:t>
                      </a:r>
                      <a:r>
                        <a:rPr lang="es-MX" sz="1400" i="1" u="none" strike="noStrike" baseline="0" dirty="0" smtClean="0"/>
                        <a:t> su cultura, exponer sus tradiciones</a:t>
                      </a:r>
                      <a:endParaRPr lang="es-MX" sz="1500" b="0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10</a:t>
                      </a:r>
                      <a:endParaRPr lang="es-MX" sz="105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smtClean="0"/>
                        <a:t>18.2%</a:t>
                      </a:r>
                      <a:endParaRPr lang="es-MX" sz="1400" b="1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019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500" u="none" strike="noStrike" dirty="0" smtClean="0"/>
                        <a:t>Lo mejor, </a:t>
                      </a:r>
                      <a:r>
                        <a:rPr lang="es-MX" sz="1400" b="1" i="1" u="none" strike="noStrike" dirty="0" smtClean="0"/>
                        <a:t>oportunidad de ser parte del festival</a:t>
                      </a:r>
                      <a:endParaRPr lang="es-MX" sz="1500" b="1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9</a:t>
                      </a:r>
                      <a:endParaRPr lang="es-MX" sz="105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smtClean="0"/>
                        <a:t>16.4%</a:t>
                      </a:r>
                      <a:endParaRPr lang="es-MX" sz="1400" b="1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8343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500" u="none" strike="noStrike" dirty="0" smtClean="0"/>
                        <a:t>Espacio para fortalecer y </a:t>
                      </a:r>
                      <a:r>
                        <a:rPr lang="es-MX" sz="1500" b="1" u="none" strike="noStrike" dirty="0" smtClean="0"/>
                        <a:t>honrar nuestra cultura</a:t>
                      </a:r>
                      <a:r>
                        <a:rPr lang="es-MX" sz="1500" u="none" strike="noStrike" dirty="0" smtClean="0"/>
                        <a:t>, </a:t>
                      </a:r>
                      <a:r>
                        <a:rPr lang="es-MX" sz="1400" i="1" u="none" strike="noStrike" dirty="0" smtClean="0"/>
                        <a:t>identidad como mexicanos, encuentro de culturas</a:t>
                      </a:r>
                      <a:endParaRPr lang="es-MX" sz="1500" b="0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6</a:t>
                      </a:r>
                      <a:endParaRPr lang="es-MX" sz="105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smtClean="0"/>
                        <a:t>10.9%</a:t>
                      </a:r>
                      <a:endParaRPr lang="es-MX" sz="1400" b="1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8343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500" b="1" u="none" strike="noStrike" dirty="0" smtClean="0"/>
                        <a:t>Orgullo</a:t>
                      </a:r>
                      <a:r>
                        <a:rPr lang="es-MX" sz="1400" b="1" i="1" u="none" strike="noStrike" dirty="0" smtClean="0"/>
                        <a:t> de dar a conocer sus costumbres en un parque tan conocido</a:t>
                      </a:r>
                      <a:endParaRPr lang="es-MX" sz="1500" b="1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5</a:t>
                      </a:r>
                      <a:endParaRPr lang="es-MX" sz="105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smtClean="0"/>
                        <a:t>9.1%</a:t>
                      </a:r>
                      <a:endParaRPr lang="es-MX" sz="1400" b="1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019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500" u="none" strike="noStrike" dirty="0" smtClean="0"/>
                        <a:t>Recordar a los muertos</a:t>
                      </a:r>
                      <a:endParaRPr lang="es-MX" sz="1500" b="0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3</a:t>
                      </a:r>
                      <a:endParaRPr lang="es-MX" sz="105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smtClean="0"/>
                        <a:t>5.5%</a:t>
                      </a:r>
                      <a:endParaRPr lang="es-MX" sz="1400" b="1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019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500" u="none" strike="noStrike" dirty="0" smtClean="0"/>
                        <a:t>Transición de vida a la muerte</a:t>
                      </a:r>
                      <a:endParaRPr lang="es-MX" sz="1500" b="0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s-MX" sz="105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smtClean="0"/>
                        <a:t>3.6%</a:t>
                      </a:r>
                      <a:endParaRPr lang="es-MX" sz="1400" b="1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281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500" b="1" u="none" strike="noStrike" dirty="0" smtClean="0"/>
                        <a:t>Fuente de trabajo</a:t>
                      </a:r>
                      <a:r>
                        <a:rPr lang="es-MX" sz="1500" u="none" strike="noStrike" dirty="0" smtClean="0"/>
                        <a:t>, </a:t>
                      </a:r>
                      <a:r>
                        <a:rPr lang="es-MX" sz="1400" i="1" u="none" strike="noStrike" dirty="0" smtClean="0"/>
                        <a:t>el producto que venden es libre y eso les sirve de mucho</a:t>
                      </a:r>
                      <a:endParaRPr lang="es-MX" sz="1500" b="0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s-MX" sz="105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smtClean="0"/>
                        <a:t>3.6%</a:t>
                      </a:r>
                      <a:endParaRPr lang="es-MX" sz="1400" b="1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281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500" u="none" strike="noStrike" dirty="0" smtClean="0"/>
                        <a:t>Momento para tomar conciencia de lo que somos, </a:t>
                      </a:r>
                      <a:r>
                        <a:rPr lang="es-MX" sz="1400" i="1" u="none" strike="noStrike" dirty="0" smtClean="0"/>
                        <a:t>hay muchas cosas después de la muerte</a:t>
                      </a:r>
                      <a:endParaRPr lang="es-MX" sz="1500" b="0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s-MX" sz="105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smtClean="0"/>
                        <a:t>3.6%</a:t>
                      </a:r>
                      <a:endParaRPr lang="es-MX" sz="1400" b="1" i="0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019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400" i="1" u="none" strike="noStrike" dirty="0" smtClean="0"/>
                        <a:t>Una forma de vida</a:t>
                      </a:r>
                      <a:endParaRPr lang="es-MX" sz="1400" b="0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00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1" u="none" strike="noStrike" dirty="0" smtClean="0"/>
                        <a:t>1.8%</a:t>
                      </a:r>
                      <a:endParaRPr lang="es-MX" sz="1200" b="1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019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400" i="1" u="none" strike="noStrike" dirty="0" smtClean="0"/>
                        <a:t>Más trabajo</a:t>
                      </a:r>
                      <a:endParaRPr lang="es-MX" sz="1400" b="0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00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1" u="none" strike="noStrike" dirty="0" smtClean="0"/>
                        <a:t>1.8%</a:t>
                      </a:r>
                      <a:endParaRPr lang="es-MX" sz="1200" b="1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019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s-MX" sz="1400" i="1" u="none" strike="noStrike" dirty="0" smtClean="0"/>
                        <a:t>No respondió</a:t>
                      </a:r>
                      <a:endParaRPr lang="es-MX" sz="1400" b="0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000" b="1" i="1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1" u="none" strike="noStrike" dirty="0" smtClean="0"/>
                        <a:t>1.8%</a:t>
                      </a:r>
                      <a:endParaRPr lang="es-MX" sz="1200" b="1" i="1" u="none" strike="noStrike" dirty="0"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9190" name="6 CuadroTexto"/>
          <p:cNvSpPr txBox="1">
            <a:spLocks noChangeArrowheads="1"/>
          </p:cNvSpPr>
          <p:nvPr/>
        </p:nvSpPr>
        <p:spPr bwMode="auto">
          <a:xfrm>
            <a:off x="0" y="5801202"/>
            <a:ext cx="914400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s-MX" sz="1100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En año pasado, el  </a:t>
            </a:r>
            <a:r>
              <a:rPr lang="es-MX" sz="1100" b="1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24.3% dijo que mantener vivas las tradiciones </a:t>
            </a:r>
            <a:r>
              <a:rPr lang="es-MX" sz="1100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y darlas a conocer es lo principal, 24.3% agradeció por hacerlos </a:t>
            </a:r>
            <a:r>
              <a:rPr lang="es-MX" sz="1100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partícipes </a:t>
            </a:r>
            <a:r>
              <a:rPr lang="es-MX" sz="1100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ya que </a:t>
            </a:r>
            <a:r>
              <a:rPr lang="es-MX" sz="1100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es </a:t>
            </a:r>
            <a:r>
              <a:rPr lang="es-MX" sz="1100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un hermoso aprendizaje cultural.</a:t>
            </a:r>
          </a:p>
          <a:p>
            <a:pPr>
              <a:buFont typeface="Arial" charset="0"/>
              <a:buChar char="•"/>
            </a:pPr>
            <a:r>
              <a:rPr lang="es-MX" sz="1100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En </a:t>
            </a:r>
            <a:r>
              <a:rPr lang="es-MX" sz="1100" i="1" dirty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2009, la frase que incluía la palabra </a:t>
            </a:r>
            <a:r>
              <a:rPr lang="es-MX" sz="1100" i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tradición </a:t>
            </a:r>
            <a:r>
              <a:rPr lang="es-MX" sz="1100" i="1" dirty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representó el 15.4% de las respuestas. </a:t>
            </a:r>
            <a:endParaRPr lang="es-MX" sz="1100" i="1" dirty="0" smtClean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715140" y="6427113"/>
            <a:ext cx="1714480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pic>
        <p:nvPicPr>
          <p:cNvPr id="11" name="10 Imagen" descr="fr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6336" y="44624"/>
            <a:ext cx="1511300" cy="1760220"/>
          </a:xfrm>
          <a:prstGeom prst="rect">
            <a:avLst/>
          </a:prstGeom>
        </p:spPr>
      </p:pic>
      <p:sp>
        <p:nvSpPr>
          <p:cNvPr id="13" name="12 Rectángulo"/>
          <p:cNvSpPr/>
          <p:nvPr/>
        </p:nvSpPr>
        <p:spPr>
          <a:xfrm>
            <a:off x="357158" y="357166"/>
            <a:ext cx="560762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s-ES" sz="2000" b="1" u="sng" strike="noStrike" cap="none" spc="0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Significado del festival para los expositores:</a:t>
            </a:r>
            <a:endParaRPr lang="es-MX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643834" y="714356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34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6786578" y="642711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pic>
        <p:nvPicPr>
          <p:cNvPr id="11" name="10 Imagen" descr="fr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6336" y="44624"/>
            <a:ext cx="1511300" cy="1760220"/>
          </a:xfrm>
          <a:prstGeom prst="rect">
            <a:avLst/>
          </a:prstGeom>
        </p:spPr>
      </p:pic>
      <p:graphicFrame>
        <p:nvGraphicFramePr>
          <p:cNvPr id="13" name="12 Gráfico"/>
          <p:cNvGraphicFramePr/>
          <p:nvPr/>
        </p:nvGraphicFramePr>
        <p:xfrm>
          <a:off x="0" y="642918"/>
          <a:ext cx="7215206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13 Rectángulo"/>
          <p:cNvSpPr/>
          <p:nvPr/>
        </p:nvSpPr>
        <p:spPr>
          <a:xfrm>
            <a:off x="285720" y="214290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En una próxima edición usted participaría?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572396" y="714356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35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CuadroTexto"/>
          <p:cNvSpPr txBox="1">
            <a:spLocks noChangeArrowheads="1"/>
          </p:cNvSpPr>
          <p:nvPr/>
        </p:nvSpPr>
        <p:spPr bwMode="auto">
          <a:xfrm>
            <a:off x="142305" y="4554"/>
            <a:ext cx="2557487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Trebuchet MS" pitchFamily="34" charset="0"/>
              </a:rPr>
              <a:t>Comunidades 2011:</a:t>
            </a:r>
          </a:p>
          <a:p>
            <a:r>
              <a:rPr lang="es-MX" sz="1200" dirty="0" smtClean="0">
                <a:solidFill>
                  <a:schemeClr val="accent6">
                    <a:lumMod val="50000"/>
                  </a:schemeClr>
                </a:solidFill>
                <a:latin typeface="Trebuchet MS" pitchFamily="34" charset="0"/>
              </a:rPr>
              <a:t>**</a:t>
            </a:r>
            <a:r>
              <a:rPr lang="es-MX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Sección </a:t>
            </a:r>
            <a:r>
              <a:rPr lang="es-MX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nueva”</a:t>
            </a:r>
            <a:endParaRPr lang="es-MX" sz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3143240" y="428604"/>
          <a:ext cx="4714908" cy="1341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77473"/>
                <a:gridCol w="765159"/>
                <a:gridCol w="748398"/>
                <a:gridCol w="523878"/>
              </a:tblGrid>
              <a:tr h="422666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effectLst/>
                        </a:rPr>
                        <a:t>*Preguntas</a:t>
                      </a:r>
                      <a:r>
                        <a:rPr lang="es-MX" sz="1100" baseline="0" dirty="0" smtClean="0">
                          <a:effectLst/>
                        </a:rPr>
                        <a:t> aplicadas únicamente a expositores de las comunidades</a:t>
                      </a:r>
                      <a:endParaRPr lang="es-MX" sz="1100" b="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Bueno</a:t>
                      </a:r>
                      <a:endParaRPr lang="es-MX" sz="1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Regular</a:t>
                      </a:r>
                      <a:endParaRPr lang="es-MX" sz="1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Malo</a:t>
                      </a:r>
                      <a:endParaRPr lang="es-MX" sz="1200" b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</a:tr>
              <a:tr h="452856"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effectLst/>
                        </a:rPr>
                        <a:t>¿Cómo ha sido el trato o recibimiento que ha tenido?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+mj-lt"/>
                        </a:rPr>
                        <a:t>95.0%</a:t>
                      </a:r>
                      <a:endParaRPr lang="es-MX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j-lt"/>
                        </a:rPr>
                        <a:t>5.0%</a:t>
                      </a:r>
                      <a:endParaRPr lang="es-MX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j-lt"/>
                        </a:rPr>
                        <a:t>0.0%</a:t>
                      </a:r>
                      <a:endParaRPr lang="es-MX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452856"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effectLst/>
                        </a:rPr>
                        <a:t>¿Cómo califica la organización hacia las comunidades?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+mj-lt"/>
                        </a:rPr>
                        <a:t>95.0%</a:t>
                      </a:r>
                      <a:endParaRPr lang="es-MX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j-lt"/>
                        </a:rPr>
                        <a:t>5.0%</a:t>
                      </a:r>
                      <a:endParaRPr lang="es-MX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j-lt"/>
                        </a:rPr>
                        <a:t>0.0%</a:t>
                      </a:r>
                      <a:endParaRPr lang="es-MX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5786446" y="1714488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rebuchet MS" pitchFamily="34" charset="0"/>
              </a:rPr>
              <a:t>Base de respuesta: 20 casos</a:t>
            </a:r>
            <a:endParaRPr lang="es-MX" sz="1000" dirty="0">
              <a:latin typeface="Trebuchet MS" pitchFamily="34" charset="0"/>
            </a:endParaRPr>
          </a:p>
        </p:txBody>
      </p:sp>
      <p:graphicFrame>
        <p:nvGraphicFramePr>
          <p:cNvPr id="10" name="9 Diagrama"/>
          <p:cNvGraphicFramePr/>
          <p:nvPr/>
        </p:nvGraphicFramePr>
        <p:xfrm>
          <a:off x="0" y="714356"/>
          <a:ext cx="3275856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07504" y="2214556"/>
          <a:ext cx="4080316" cy="387873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678678"/>
                <a:gridCol w="401638"/>
              </a:tblGrid>
              <a:tr h="590242"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u="none" strike="noStrike" dirty="0" smtClean="0"/>
                        <a:t>¿Qué representa para usted compartir sus tradiciones y costumbres?</a:t>
                      </a:r>
                      <a:endParaRPr lang="es-MX" sz="14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Casos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/>
                </a:tc>
              </a:tr>
              <a:tr h="27404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Orgullo</a:t>
                      </a:r>
                      <a:r>
                        <a:rPr lang="es-MX" sz="1300" u="none" strike="noStrike" dirty="0" smtClean="0"/>
                        <a:t> de dar</a:t>
                      </a:r>
                      <a:r>
                        <a:rPr lang="es-MX" sz="1300" u="none" strike="noStrike" baseline="0" dirty="0" smtClean="0"/>
                        <a:t> a conocer su cultura y su estado</a:t>
                      </a:r>
                      <a:endParaRPr lang="es-MX" sz="13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6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7404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Satisfacción</a:t>
                      </a:r>
                      <a:r>
                        <a:rPr lang="es-MX" sz="1300" u="none" strike="noStrike" dirty="0" smtClean="0"/>
                        <a:t> de compartir y promocionar su cultura</a:t>
                      </a:r>
                      <a:endParaRPr lang="es-MX" sz="13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3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7404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Alegría</a:t>
                      </a:r>
                      <a:r>
                        <a:rPr lang="es-MX" sz="1300" u="none" strike="noStrike" dirty="0" smtClean="0"/>
                        <a:t> por darse a conocer</a:t>
                      </a:r>
                      <a:endParaRPr lang="es-MX" sz="13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3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7404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Conocer culturas </a:t>
                      </a:r>
                      <a:r>
                        <a:rPr lang="es-MX" sz="1300" u="none" strike="noStrike" dirty="0" smtClean="0"/>
                        <a:t>y costumbres diferentes</a:t>
                      </a:r>
                      <a:endParaRPr lang="es-MX" sz="13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2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7404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b="1" u="none" strike="noStrike" dirty="0" smtClean="0"/>
                        <a:t>Demostrar el trabajo hecho a mano</a:t>
                      </a:r>
                      <a:endParaRPr lang="es-MX" sz="1300" b="1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1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7404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u="none" strike="noStrike" dirty="0" smtClean="0"/>
                        <a:t>Que lo conozcan y lo vivan</a:t>
                      </a:r>
                      <a:endParaRPr lang="es-MX" sz="13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1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548082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u="none" strike="noStrike" dirty="0" smtClean="0"/>
                        <a:t>Contribuir con un granito de arena para la cultura del estado</a:t>
                      </a:r>
                      <a:endParaRPr lang="es-MX" sz="13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1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7404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u="none" strike="noStrike" dirty="0" smtClean="0"/>
                        <a:t>Éxito</a:t>
                      </a:r>
                      <a:endParaRPr lang="es-MX" sz="13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1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7404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u="none" strike="noStrike" dirty="0" smtClean="0"/>
                        <a:t>Agradecimiento</a:t>
                      </a:r>
                      <a:endParaRPr lang="es-MX" sz="13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1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7404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u="none" strike="noStrike" dirty="0" smtClean="0"/>
                        <a:t>Le gusta</a:t>
                      </a:r>
                      <a:endParaRPr lang="es-MX" sz="13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1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74041">
                <a:tc>
                  <a:txBody>
                    <a:bodyPr/>
                    <a:lstStyle/>
                    <a:p>
                      <a:pPr algn="l" fontAlgn="t">
                        <a:buFont typeface="Wingdings" pitchFamily="2" charset="2"/>
                        <a:buChar char="§"/>
                      </a:pPr>
                      <a:r>
                        <a:rPr lang="es-MX" sz="1300" u="none" strike="noStrike" dirty="0" smtClean="0"/>
                        <a:t>No respondió</a:t>
                      </a:r>
                      <a:endParaRPr lang="es-MX" sz="13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/>
                        <a:t>1</a:t>
                      </a:r>
                      <a:endParaRPr lang="es-MX" sz="1200" b="0" i="0" u="none" strike="noStrike" dirty="0"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2123728" y="6119718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rebuchet MS" pitchFamily="34" charset="0"/>
              </a:rPr>
              <a:t>Casos: 21</a:t>
            </a:r>
            <a:endParaRPr lang="es-MX" sz="1000" dirty="0">
              <a:latin typeface="Trebuchet MS" pitchFamily="34" charset="0"/>
            </a:endParaRPr>
          </a:p>
        </p:txBody>
      </p:sp>
      <p:graphicFrame>
        <p:nvGraphicFramePr>
          <p:cNvPr id="13" name="2 Gráfico"/>
          <p:cNvGraphicFramePr/>
          <p:nvPr/>
        </p:nvGraphicFramePr>
        <p:xfrm>
          <a:off x="4572000" y="2143116"/>
          <a:ext cx="4572000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14 CuadroTexto"/>
          <p:cNvSpPr txBox="1"/>
          <p:nvPr/>
        </p:nvSpPr>
        <p:spPr>
          <a:xfrm>
            <a:off x="7072330" y="4429132"/>
            <a:ext cx="20716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rebuchet MS" pitchFamily="34" charset="0"/>
              </a:rPr>
              <a:t>Base de respuesta: 21 casos</a:t>
            </a:r>
            <a:endParaRPr lang="es-MX" sz="1000" dirty="0">
              <a:latin typeface="Trebuchet MS" pitchFamily="34" charset="0"/>
            </a:endParaRPr>
          </a:p>
        </p:txBody>
      </p:sp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4429124" y="5000636"/>
          <a:ext cx="4429156" cy="115134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4001992"/>
                <a:gridCol w="427164"/>
              </a:tblGrid>
              <a:tr h="361852"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u="none" strike="noStrike" dirty="0" smtClean="0"/>
                        <a:t> En caso de NO </a:t>
                      </a:r>
                      <a:r>
                        <a:rPr lang="es-MX" sz="1200" u="none" strike="noStrike" dirty="0" smtClean="0"/>
                        <a:t> ¿Qué diferencias tienen?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 smtClean="0"/>
                        <a:t>Casos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0" marR="0" marT="0" marB="0" anchor="ctr"/>
                </a:tc>
              </a:tr>
              <a:tr h="394748">
                <a:tc>
                  <a:txBody>
                    <a:bodyPr/>
                    <a:lstStyle/>
                    <a:p>
                      <a:pPr algn="l" fontAlgn="t">
                        <a:buFontTx/>
                        <a:buNone/>
                      </a:pPr>
                      <a:r>
                        <a:rPr lang="es-MX" sz="1100" b="1" i="1" u="none" strike="noStrike" dirty="0" smtClean="0">
                          <a:solidFill>
                            <a:srgbClr val="7030A0"/>
                          </a:solidFill>
                        </a:rPr>
                        <a:t>Ponen velas y altares de distinta forma,  sin mezclas tan coloridas</a:t>
                      </a:r>
                      <a:endParaRPr lang="es-MX" sz="1100" b="1" i="1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100" b="1" i="1" u="none" strike="noStrike" dirty="0">
                          <a:solidFill>
                            <a:srgbClr val="7030A0"/>
                          </a:solidFill>
                        </a:rPr>
                        <a:t>1</a:t>
                      </a:r>
                      <a:endParaRPr lang="es-MX" sz="1100" b="1" i="1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97374">
                <a:tc>
                  <a:txBody>
                    <a:bodyPr/>
                    <a:lstStyle/>
                    <a:p>
                      <a:pPr algn="l" fontAlgn="t">
                        <a:buFontTx/>
                        <a:buNone/>
                      </a:pPr>
                      <a:r>
                        <a:rPr lang="es-MX" sz="1100" b="1" i="1" u="none" strike="noStrike" dirty="0" smtClean="0">
                          <a:solidFill>
                            <a:srgbClr val="7030A0"/>
                          </a:solidFill>
                        </a:rPr>
                        <a:t>Fue mas teatral</a:t>
                      </a:r>
                      <a:endParaRPr lang="es-MX" sz="1100" b="1" i="1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100" b="1" i="1" u="none" strike="noStrike" dirty="0">
                          <a:solidFill>
                            <a:srgbClr val="7030A0"/>
                          </a:solidFill>
                        </a:rPr>
                        <a:t>1</a:t>
                      </a:r>
                      <a:endParaRPr lang="es-MX" sz="1100" b="1" i="1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97374">
                <a:tc>
                  <a:txBody>
                    <a:bodyPr/>
                    <a:lstStyle/>
                    <a:p>
                      <a:pPr algn="l" fontAlgn="t">
                        <a:buFontTx/>
                        <a:buNone/>
                      </a:pPr>
                      <a:r>
                        <a:rPr lang="es-MX" sz="1100" b="1" i="1" u="none" strike="noStrike" dirty="0" smtClean="0">
                          <a:solidFill>
                            <a:srgbClr val="7030A0"/>
                          </a:solidFill>
                        </a:rPr>
                        <a:t>En festivales se bailan otras danzas</a:t>
                      </a:r>
                      <a:endParaRPr lang="es-MX" sz="1100" b="1" i="1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Tx/>
                        <a:buNone/>
                      </a:pPr>
                      <a:r>
                        <a:rPr lang="es-MX" sz="1100" b="1" i="1" u="none" strike="noStrike" dirty="0">
                          <a:solidFill>
                            <a:srgbClr val="7030A0"/>
                          </a:solidFill>
                        </a:rPr>
                        <a:t>1</a:t>
                      </a:r>
                      <a:endParaRPr lang="es-MX" sz="1100" b="1" i="1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17 Rectángulo"/>
          <p:cNvSpPr/>
          <p:nvPr/>
        </p:nvSpPr>
        <p:spPr>
          <a:xfrm>
            <a:off x="6715140" y="638507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1043608" y="1772816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 smtClean="0">
                <a:latin typeface="Trebuchet MS" pitchFamily="34" charset="0"/>
              </a:rPr>
              <a:t>Base de respuesta: 55 casos</a:t>
            </a:r>
            <a:endParaRPr lang="es-MX" sz="1050" dirty="0">
              <a:latin typeface="Trebuchet MS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732240" y="6165304"/>
            <a:ext cx="2016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latin typeface="Trebuchet MS" pitchFamily="34" charset="0"/>
              </a:rPr>
              <a:t>Casos: 3</a:t>
            </a:r>
            <a:endParaRPr lang="es-MX" sz="900" dirty="0">
              <a:latin typeface="Trebuchet M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" name="2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42240" y="6357958"/>
            <a:ext cx="2133600" cy="365125"/>
          </a:xfrm>
        </p:spPr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36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08" name="Group 32"/>
          <p:cNvGraphicFramePr>
            <a:graphicFrameLocks noGrp="1"/>
          </p:cNvGraphicFramePr>
          <p:nvPr/>
        </p:nvGraphicFramePr>
        <p:xfrm>
          <a:off x="107504" y="188640"/>
          <a:ext cx="7750643" cy="5171187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6607636"/>
                <a:gridCol w="546521"/>
                <a:gridCol w="596486"/>
              </a:tblGrid>
              <a:tr h="613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5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Caso</a:t>
                      </a:r>
                      <a:r>
                        <a:rPr kumimoji="0" lang="es-MX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s</a:t>
                      </a:r>
                      <a:endParaRPr kumimoji="0" lang="es-MX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2011 </a:t>
                      </a:r>
                      <a:endParaRPr kumimoji="0" lang="es-MX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0649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Nada</a:t>
                      </a:r>
                      <a:r>
                        <a:rPr lang="es-MX" sz="1500" i="1" kern="1200" dirty="0" smtClean="0"/>
                        <a:t>, </a:t>
                      </a:r>
                      <a:r>
                        <a:rPr lang="es-MX" sz="1400" i="1" kern="1200" dirty="0" smtClean="0"/>
                        <a:t>todo bien, es perfecto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34.5%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534727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Organización</a:t>
                      </a:r>
                      <a:r>
                        <a:rPr lang="es-MX" sz="1500" kern="1200" baseline="0" dirty="0" smtClean="0"/>
                        <a:t> de los tiempos: (</a:t>
                      </a:r>
                      <a:r>
                        <a:rPr lang="es-MX" sz="1400" i="1" kern="1200" dirty="0" smtClean="0"/>
                        <a:t>de </a:t>
                      </a:r>
                      <a:r>
                        <a:rPr lang="es-MX" sz="1400" i="1" kern="1200" dirty="0" smtClean="0"/>
                        <a:t>presentación, entre una exhibición y otra para el montaje y organizar el </a:t>
                      </a:r>
                      <a:r>
                        <a:rPr lang="es-MX" sz="1400" i="1" kern="1200" dirty="0" smtClean="0"/>
                        <a:t>foro)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10.9%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Transportación para </a:t>
                      </a:r>
                      <a:r>
                        <a:rPr lang="es-MX" sz="1600" b="1" kern="1200" dirty="0" smtClean="0"/>
                        <a:t>trasladar sus instrumentos, </a:t>
                      </a:r>
                      <a:r>
                        <a:rPr lang="es-MX" sz="1600" b="1" i="1" kern="1200" dirty="0" smtClean="0"/>
                        <a:t>sugieren triciclos</a:t>
                      </a:r>
                      <a:endParaRPr lang="es-MX" sz="1500" b="1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10.9%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97768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lang="es-MX" sz="1500" b="1" kern="1200" dirty="0" smtClean="0"/>
                        <a:t>Prever los cambios</a:t>
                      </a:r>
                      <a:r>
                        <a:rPr lang="es-MX" sz="1500" b="1" kern="1200" baseline="0" dirty="0" smtClean="0"/>
                        <a:t> del clima</a:t>
                      </a:r>
                      <a:r>
                        <a:rPr lang="es-MX" sz="1500" kern="1200" baseline="0" dirty="0" smtClean="0"/>
                        <a:t>, </a:t>
                      </a:r>
                      <a:r>
                        <a:rPr lang="es-MX" sz="1400" i="1" kern="1200" baseline="0" dirty="0" smtClean="0"/>
                        <a:t>tener una solución en caso de lluvia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10.9%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lang="es-MX" sz="1600" b="1" kern="1200" dirty="0" smtClean="0"/>
                        <a:t>Más difusión </a:t>
                      </a:r>
                      <a:r>
                        <a:rPr lang="es-MX" sz="1500" kern="1200" dirty="0" smtClean="0"/>
                        <a:t>del evento,</a:t>
                      </a:r>
                      <a:r>
                        <a:rPr lang="es-MX" sz="1400" kern="1200" dirty="0" smtClean="0"/>
                        <a:t> </a:t>
                      </a:r>
                      <a:r>
                        <a:rPr lang="es-MX" sz="1400" i="1" kern="1200" dirty="0" smtClean="0"/>
                        <a:t>en zona maya, a</a:t>
                      </a:r>
                      <a:r>
                        <a:rPr lang="es-MX" sz="1400" i="1" kern="1200" baseline="0" dirty="0" smtClean="0"/>
                        <a:t> nivel nacional e internacional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7.3%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Mejorar instalaciones, </a:t>
                      </a:r>
                      <a:r>
                        <a:rPr lang="es-MX" sz="1400" i="1" kern="1200" dirty="0" smtClean="0"/>
                        <a:t>espacios más amplios, más camerinos, espacio para</a:t>
                      </a:r>
                      <a:r>
                        <a:rPr lang="es-MX" sz="1400" i="1" kern="1200" baseline="0" dirty="0" smtClean="0"/>
                        <a:t> </a:t>
                      </a:r>
                      <a:r>
                        <a:rPr lang="es-MX" sz="1400" i="1" kern="1200" dirty="0" smtClean="0"/>
                        <a:t>vestuario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7.3%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Mejor organización,</a:t>
                      </a:r>
                      <a:r>
                        <a:rPr lang="es-MX" sz="1400" i="1" kern="1200" dirty="0" smtClean="0"/>
                        <a:t> comunicación, planeación y logística del</a:t>
                      </a:r>
                      <a:r>
                        <a:rPr lang="es-MX" sz="1400" i="1" kern="1200" baseline="0" dirty="0" smtClean="0"/>
                        <a:t> evento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7.3%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Mejorar audio, </a:t>
                      </a:r>
                      <a:r>
                        <a:rPr lang="es-MX" sz="1400" i="1" kern="1200" dirty="0" smtClean="0"/>
                        <a:t>monitor estaba mal,</a:t>
                      </a:r>
                      <a:r>
                        <a:rPr lang="es-MX" sz="1500" kern="1200" dirty="0" smtClean="0"/>
                        <a:t> </a:t>
                      </a:r>
                      <a:r>
                        <a:rPr lang="es-MX" sz="1400" i="1" kern="1200" dirty="0" smtClean="0"/>
                        <a:t>no se escuchaba la voz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5.5%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Invitar a más gente al festival, </a:t>
                      </a:r>
                      <a:r>
                        <a:rPr lang="es-MX" sz="1400" i="1" kern="1200" dirty="0" smtClean="0"/>
                        <a:t>atraerlos a las actividades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5.5%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Tener foros adecuados para el clima, </a:t>
                      </a:r>
                      <a:r>
                        <a:rPr lang="es-MX" sz="1400" i="1" kern="1200" dirty="0" smtClean="0"/>
                        <a:t>más espacios cerrados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3.6%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Hacer un viaje previo</a:t>
                      </a:r>
                      <a:endParaRPr lang="es-MX" sz="15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Mejorar comida</a:t>
                      </a:r>
                      <a:endParaRPr lang="es-MX" sz="15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Dar</a:t>
                      </a:r>
                      <a:r>
                        <a:rPr lang="es-MX" sz="1500" kern="1200" baseline="0" dirty="0" smtClean="0"/>
                        <a:t> a</a:t>
                      </a:r>
                      <a:r>
                        <a:rPr lang="es-MX" sz="1500" kern="1200" dirty="0" smtClean="0"/>
                        <a:t>gua, </a:t>
                      </a:r>
                      <a:r>
                        <a:rPr lang="es-MX" sz="1400" i="1" kern="1200" dirty="0" smtClean="0"/>
                        <a:t>falta agua para aguantar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Mejorar el trato, </a:t>
                      </a:r>
                      <a:r>
                        <a:rPr lang="es-MX" sz="1400" i="1" kern="1200" dirty="0" smtClean="0"/>
                        <a:t>más amabilidad</a:t>
                      </a:r>
                      <a:endParaRPr lang="es-MX" sz="1500" i="1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1.8%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282029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Char char="•"/>
                      </a:pPr>
                      <a:r>
                        <a:rPr lang="es-MX" sz="1500" kern="1200" dirty="0" smtClean="0"/>
                        <a:t>No respondió</a:t>
                      </a:r>
                      <a:endParaRPr lang="es-MX" sz="15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s-MX" sz="11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9.1%</a:t>
                      </a:r>
                      <a:endParaRPr kumimoji="0" lang="es-MX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07504" y="5786454"/>
            <a:ext cx="9036496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MX" sz="1100" i="1" dirty="0"/>
              <a:t>En 2010,mejorar las instalaciones, </a:t>
            </a:r>
            <a:r>
              <a:rPr lang="es-MX" sz="1100" i="1" dirty="0" smtClean="0"/>
              <a:t>(15.1%), todo bien, 10.8</a:t>
            </a:r>
            <a:r>
              <a:rPr lang="es-MX" sz="1100" i="1" dirty="0"/>
              <a:t>% </a:t>
            </a:r>
            <a:r>
              <a:rPr lang="es-MX" sz="1100" i="1" dirty="0" smtClean="0"/>
              <a:t>,   más difusión   (9.7%) ,  más invitados, de otros estados entre las principales sugerencias de aquel año.</a:t>
            </a:r>
            <a:endParaRPr lang="es-MX" sz="1100" i="1" dirty="0"/>
          </a:p>
        </p:txBody>
      </p:sp>
      <p:sp>
        <p:nvSpPr>
          <p:cNvPr id="5" name="4 Rectángulo"/>
          <p:cNvSpPr/>
          <p:nvPr/>
        </p:nvSpPr>
        <p:spPr>
          <a:xfrm>
            <a:off x="6786578" y="642711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0" y="214290"/>
            <a:ext cx="55803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s-ES" sz="2800" b="1" u="sng" strike="noStrike" cap="none" spc="0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Sugerencias de los expositores</a:t>
            </a:r>
            <a:endParaRPr lang="es-MX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37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6 CuadroTexto"/>
          <p:cNvSpPr txBox="1">
            <a:spLocks noChangeArrowheads="1"/>
          </p:cNvSpPr>
          <p:nvPr/>
        </p:nvSpPr>
        <p:spPr bwMode="auto">
          <a:xfrm>
            <a:off x="58316" y="4554"/>
            <a:ext cx="2857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srgbClr val="C00000"/>
                </a:solidFill>
                <a:latin typeface="Trebuchet MS" pitchFamily="34" charset="0"/>
              </a:rPr>
              <a:t>Perfil:</a:t>
            </a:r>
          </a:p>
        </p:txBody>
      </p:sp>
      <p:sp>
        <p:nvSpPr>
          <p:cNvPr id="51204" name="12 CuadroTexto"/>
          <p:cNvSpPr txBox="1">
            <a:spLocks noChangeArrowheads="1"/>
          </p:cNvSpPr>
          <p:nvPr/>
        </p:nvSpPr>
        <p:spPr bwMode="auto">
          <a:xfrm>
            <a:off x="14749" y="5219542"/>
            <a:ext cx="91440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00" i="1" dirty="0" smtClean="0">
                <a:latin typeface="Trebuchet MS" pitchFamily="34" charset="0"/>
              </a:rPr>
              <a:t>En 2010, los expositores provenían principalmente de Q Roo (37.3%), Seguido de Chiapas (25.3%), DF (16.0%), Yucatán (10.7%) y Jalisco (6.7%).</a:t>
            </a:r>
          </a:p>
          <a:p>
            <a:r>
              <a:rPr lang="es-MX" sz="1000" i="1" dirty="0" smtClean="0">
                <a:latin typeface="Trebuchet MS" pitchFamily="34" charset="0"/>
              </a:rPr>
              <a:t>En </a:t>
            </a:r>
            <a:r>
              <a:rPr lang="es-MX" sz="1000" i="1" dirty="0">
                <a:latin typeface="Trebuchet MS" pitchFamily="34" charset="0"/>
              </a:rPr>
              <a:t>2009, El principal lugar de procedencia del expositor fue Yucatán (44.3%) seguido de los quintanarroenses (30.0%). </a:t>
            </a:r>
            <a:endParaRPr lang="es-MX" sz="1000" i="1" dirty="0" smtClean="0">
              <a:latin typeface="Trebuchet MS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6715140" y="642711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graphicFrame>
        <p:nvGraphicFramePr>
          <p:cNvPr id="10" name="5 Gráfico"/>
          <p:cNvGraphicFramePr>
            <a:graphicFrameLocks/>
          </p:cNvGraphicFramePr>
          <p:nvPr/>
        </p:nvGraphicFramePr>
        <p:xfrm>
          <a:off x="0" y="260648"/>
          <a:ext cx="7858148" cy="2311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6 Gráfico"/>
          <p:cNvGraphicFramePr>
            <a:graphicFrameLocks/>
          </p:cNvGraphicFramePr>
          <p:nvPr/>
        </p:nvGraphicFramePr>
        <p:xfrm>
          <a:off x="4286248" y="2500306"/>
          <a:ext cx="4639448" cy="2566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0" y="2500306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dirty="0" smtClean="0">
                <a:latin typeface="Trebuchet MS" pitchFamily="34" charset="0"/>
              </a:rPr>
              <a:t>Casos: 55</a:t>
            </a:r>
            <a:endParaRPr lang="es-MX" sz="1050" dirty="0">
              <a:latin typeface="Trebuchet MS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0" y="6072206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dirty="0" smtClean="0">
                <a:latin typeface="Trebuchet MS" pitchFamily="34" charset="0"/>
              </a:rPr>
              <a:t>Casos: 55</a:t>
            </a:r>
            <a:endParaRPr lang="es-MX" sz="1050" dirty="0">
              <a:latin typeface="Trebuchet MS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498826" y="4326164"/>
            <a:ext cx="128588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100" dirty="0" smtClean="0"/>
              <a:t>Benito Juárez</a:t>
            </a:r>
            <a:endParaRPr lang="es-MX" sz="1100" dirty="0"/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38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6 CuadroTexto"/>
          <p:cNvSpPr txBox="1">
            <a:spLocks noChangeArrowheads="1"/>
          </p:cNvSpPr>
          <p:nvPr/>
        </p:nvSpPr>
        <p:spPr bwMode="auto">
          <a:xfrm>
            <a:off x="285720" y="357166"/>
            <a:ext cx="2857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rebuchet MS" pitchFamily="34" charset="0"/>
              </a:rPr>
              <a:t>Perfil: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643702" y="6427113"/>
            <a:ext cx="1714480" cy="430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Expositores 2011: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rebuchet MS" pitchFamily="34" charset="0"/>
                <a:cs typeface="+mn-cs"/>
              </a:rPr>
              <a:t>55 encuestas</a:t>
            </a:r>
          </a:p>
        </p:txBody>
      </p:sp>
      <p:graphicFrame>
        <p:nvGraphicFramePr>
          <p:cNvPr id="16" name="4 Gráfico"/>
          <p:cNvGraphicFramePr>
            <a:graphicFrameLocks/>
          </p:cNvGraphicFramePr>
          <p:nvPr/>
        </p:nvGraphicFramePr>
        <p:xfrm>
          <a:off x="285720" y="857232"/>
          <a:ext cx="3929090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4426928" y="1275350"/>
          <a:ext cx="4643502" cy="358241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834218"/>
                <a:gridCol w="952028"/>
                <a:gridCol w="857256"/>
              </a:tblGrid>
              <a:tr h="44136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 smtClean="0"/>
                        <a:t>EDAD DEL EXPOSITOR</a:t>
                      </a:r>
                      <a:endParaRPr lang="es-MX" sz="18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/>
                        <a:t>2010</a:t>
                      </a:r>
                      <a:endParaRPr lang="es-MX" sz="1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/>
                        <a:t>2011</a:t>
                      </a:r>
                      <a:endParaRPr lang="es-MX" sz="1800" b="1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3490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Menor de 21 años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13.3%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11.8%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490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De 21 a 25 años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10.7%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3.9%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490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De 26 a 30 años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13.3%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5.9%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490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De 31 a 35 años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14.7%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17.6%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490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De 36 a 40 años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10.7%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17.6%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490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De 41 a 45 años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9.3%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9.8%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490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De 46 a 50 años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12.0%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9.8%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490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De 51 a 55 años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5.3%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5.9%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490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Mas de 55 años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10.7%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17.6%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17 Diagrama"/>
          <p:cNvGraphicFramePr/>
          <p:nvPr/>
        </p:nvGraphicFramePr>
        <p:xfrm>
          <a:off x="2357422" y="5000636"/>
          <a:ext cx="6572296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18 CuadroTexto"/>
          <p:cNvSpPr txBox="1"/>
          <p:nvPr/>
        </p:nvSpPr>
        <p:spPr>
          <a:xfrm>
            <a:off x="285720" y="3857628"/>
            <a:ext cx="371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1200" i="1" u="sng" dirty="0" smtClean="0"/>
              <a:t>En 2010: 43%fueron Mujeres y 57% hombres </a:t>
            </a:r>
            <a:endParaRPr lang="es-MX" sz="1200" i="1" u="sng" dirty="0"/>
          </a:p>
        </p:txBody>
      </p:sp>
      <p:sp>
        <p:nvSpPr>
          <p:cNvPr id="8" name="7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39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4"/>
          <p:cNvSpPr txBox="1">
            <a:spLocks noChangeArrowheads="1"/>
          </p:cNvSpPr>
          <p:nvPr/>
        </p:nvSpPr>
        <p:spPr bwMode="auto">
          <a:xfrm>
            <a:off x="0" y="1142984"/>
            <a:ext cx="9144000" cy="1631216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s-MX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Para la fase de levantamiento de encuestas y captura, se contó con la colaboración </a:t>
            </a:r>
            <a:r>
              <a:rPr lang="es-MX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de estudiantes y </a:t>
            </a:r>
            <a:r>
              <a:rPr lang="es-MX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del apoyo de los tres encuestadores  internos, analistas y la coordinación del área de Investigación de mercados.</a:t>
            </a:r>
            <a:endParaRPr lang="es-MX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  <a:p>
            <a:pPr algn="ctr">
              <a:buFont typeface="Arial" pitchFamily="34" charset="0"/>
              <a:buChar char="•"/>
              <a:defRPr/>
            </a:pPr>
            <a:endParaRPr lang="es-MX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  <a:p>
            <a:pPr algn="ctr">
              <a:buFont typeface="Arial" pitchFamily="34" charset="0"/>
              <a:buChar char="•"/>
              <a:defRPr/>
            </a:pPr>
            <a:r>
              <a:rPr lang="es-MX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El procesamiento, tablas y análisis </a:t>
            </a:r>
            <a:r>
              <a:rPr lang="es-MX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de dicho estudio se </a:t>
            </a:r>
            <a:r>
              <a:rPr lang="es-MX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realizó de manera interna.</a:t>
            </a:r>
          </a:p>
        </p:txBody>
      </p:sp>
      <p:sp>
        <p:nvSpPr>
          <p:cNvPr id="52229" name="10 CuadroTexto"/>
          <p:cNvSpPr txBox="1">
            <a:spLocks noChangeArrowheads="1"/>
          </p:cNvSpPr>
          <p:nvPr/>
        </p:nvSpPr>
        <p:spPr bwMode="auto">
          <a:xfrm>
            <a:off x="2786050" y="285728"/>
            <a:ext cx="3714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400" b="1" u="sng" dirty="0">
                <a:solidFill>
                  <a:srgbClr val="663300"/>
                </a:solidFill>
              </a:rPr>
              <a:t>Agradecimiento:</a:t>
            </a:r>
          </a:p>
        </p:txBody>
      </p:sp>
      <p:sp>
        <p:nvSpPr>
          <p:cNvPr id="52230" name="11 CuadroTexto"/>
          <p:cNvSpPr txBox="1">
            <a:spLocks noChangeArrowheads="1"/>
          </p:cNvSpPr>
          <p:nvPr/>
        </p:nvSpPr>
        <p:spPr bwMode="auto">
          <a:xfrm>
            <a:off x="7643834" y="5286388"/>
            <a:ext cx="1000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MX" sz="3200" b="1" dirty="0">
                <a:solidFill>
                  <a:srgbClr val="663300"/>
                </a:solidFill>
              </a:rPr>
              <a:t>FIN.</a:t>
            </a:r>
          </a:p>
        </p:txBody>
      </p:sp>
      <p:pic>
        <p:nvPicPr>
          <p:cNvPr id="6" name="5 Imagen" descr="encuestador FTVM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794" y="2803108"/>
            <a:ext cx="3189490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ENCUESTADOR FTVM_2.JPG"/>
          <p:cNvPicPr>
            <a:picLocks noChangeAspect="1"/>
          </p:cNvPicPr>
          <p:nvPr/>
        </p:nvPicPr>
        <p:blipFill>
          <a:blip r:embed="rId3"/>
          <a:srcRect t="24230" r="37500"/>
          <a:stretch>
            <a:fillRect/>
          </a:stretch>
        </p:blipFill>
        <p:spPr>
          <a:xfrm>
            <a:off x="3416546" y="2786058"/>
            <a:ext cx="2714644" cy="2294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8 Imagen" descr="encuestadora ftvm2011.JPG"/>
          <p:cNvPicPr>
            <a:picLocks noChangeAspect="1"/>
          </p:cNvPicPr>
          <p:nvPr/>
        </p:nvPicPr>
        <p:blipFill>
          <a:blip r:embed="rId4"/>
          <a:srcRect l="29596" t="22916" r="24495" b="29167"/>
          <a:stretch>
            <a:fillRect/>
          </a:stretch>
        </p:blipFill>
        <p:spPr>
          <a:xfrm>
            <a:off x="6215074" y="2786058"/>
            <a:ext cx="2683584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9 CuadroTexto"/>
          <p:cNvSpPr txBox="1"/>
          <p:nvPr/>
        </p:nvSpPr>
        <p:spPr>
          <a:xfrm>
            <a:off x="7927252" y="117984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Expositores</a:t>
            </a:r>
            <a:endParaRPr lang="es-MX" sz="1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50E8E-4A0C-4341-852A-6FE2EAE666E0}" type="slidenum">
              <a:rPr lang="es-MX" smtClean="0"/>
              <a:pPr>
                <a:defRPr/>
              </a:pPr>
              <a:t>40</a:t>
            </a:fld>
            <a:endParaRPr lang="es-MX" dirty="0"/>
          </a:p>
        </p:txBody>
      </p:sp>
    </p:spTree>
  </p:cSld>
  <p:clrMapOvr>
    <a:masterClrMapping/>
  </p:clrMapOvr>
  <p:transition advClick="0" advTm="1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8739</TotalTime>
  <Words>6323</Words>
  <Application>Microsoft Office PowerPoint</Application>
  <PresentationFormat>Carta (216 x 279 mm)</PresentationFormat>
  <Paragraphs>1773</Paragraphs>
  <Slides>40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1" baseType="lpstr">
      <vt:lpstr>Tema de Office</vt:lpstr>
      <vt:lpstr>INFORME DE RESULTADOS encuestas de satisfacción a visitantes 2011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Reporte de resultados de encuestas dirigidas a expositores-artistas participantes del  festival  2011 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DE ENCUESTAS 2010</dc:title>
  <dc:creator>Sofia Nayeli Novelo Osorio</dc:creator>
  <cp:lastModifiedBy>Monzerrat Ordoñez</cp:lastModifiedBy>
  <cp:revision>1002</cp:revision>
  <dcterms:created xsi:type="dcterms:W3CDTF">2010-10-26T15:54:07Z</dcterms:created>
  <dcterms:modified xsi:type="dcterms:W3CDTF">2011-11-28T23:37:24Z</dcterms:modified>
</cp:coreProperties>
</file>